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7" r:id="rId4"/>
    <p:sldId id="268" r:id="rId5"/>
    <p:sldId id="264" r:id="rId6"/>
    <p:sldId id="283" r:id="rId7"/>
    <p:sldId id="271" r:id="rId8"/>
    <p:sldId id="287" r:id="rId9"/>
    <p:sldId id="288" r:id="rId10"/>
    <p:sldId id="302" r:id="rId11"/>
    <p:sldId id="278" r:id="rId12"/>
    <p:sldId id="281" r:id="rId13"/>
    <p:sldId id="282" r:id="rId14"/>
    <p:sldId id="266" r:id="rId15"/>
    <p:sldId id="289" r:id="rId16"/>
    <p:sldId id="290" r:id="rId17"/>
    <p:sldId id="291" r:id="rId18"/>
    <p:sldId id="292" r:id="rId19"/>
    <p:sldId id="293" r:id="rId20"/>
    <p:sldId id="294" r:id="rId21"/>
    <p:sldId id="305" r:id="rId22"/>
    <p:sldId id="295" r:id="rId23"/>
    <p:sldId id="272" r:id="rId24"/>
    <p:sldId id="276" r:id="rId25"/>
    <p:sldId id="307" r:id="rId26"/>
    <p:sldId id="308" r:id="rId27"/>
    <p:sldId id="284" r:id="rId28"/>
    <p:sldId id="273" r:id="rId29"/>
    <p:sldId id="285" r:id="rId30"/>
    <p:sldId id="303" r:id="rId31"/>
    <p:sldId id="296" r:id="rId32"/>
    <p:sldId id="299"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3" autoAdjust="0"/>
    <p:restoredTop sz="94671" autoAdjust="0"/>
  </p:normalViewPr>
  <p:slideViewPr>
    <p:cSldViewPr>
      <p:cViewPr varScale="1">
        <p:scale>
          <a:sx n="69" d="100"/>
          <a:sy n="69" d="100"/>
        </p:scale>
        <p:origin x="1338" y="66"/>
      </p:cViewPr>
      <p:guideLst>
        <p:guide orient="horz" pos="2160"/>
        <p:guide pos="2880"/>
      </p:guideLst>
    </p:cSldViewPr>
  </p:slideViewPr>
  <p:outlineViewPr>
    <p:cViewPr>
      <p:scale>
        <a:sx n="33" d="100"/>
        <a:sy n="33" d="100"/>
      </p:scale>
      <p:origin x="72" y="114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3DED2-20AE-445F-B3F6-BCDD4FE7ACC7}" type="datetimeFigureOut">
              <a:rPr lang="en-GB" smtClean="0"/>
              <a:pPr/>
              <a:t>20/11/2018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BA7D5-3F03-4BB0-90D2-482A92D95C2E}" type="slidenum">
              <a:rPr lang="en-GB" smtClean="0"/>
              <a:pPr/>
              <a:t>‹#›</a:t>
            </a:fld>
            <a:endParaRPr lang="en-GB"/>
          </a:p>
        </p:txBody>
      </p:sp>
    </p:spTree>
    <p:extLst>
      <p:ext uri="{BB962C8B-B14F-4D97-AF65-F5344CB8AC3E}">
        <p14:creationId xmlns:p14="http://schemas.microsoft.com/office/powerpoint/2010/main" val="208506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merged ‘encouraging independence’ and TA roles within the class.  I have also tried</a:t>
            </a:r>
            <a:r>
              <a:rPr lang="en-GB" baseline="0" dirty="0"/>
              <a:t> to make it relevant for 1:1 TA’s and general TA’s as the strategies work well with all children.  </a:t>
            </a:r>
            <a:endParaRPr lang="en-GB" dirty="0"/>
          </a:p>
        </p:txBody>
      </p:sp>
      <p:sp>
        <p:nvSpPr>
          <p:cNvPr id="4" name="Slide Number Placeholder 3"/>
          <p:cNvSpPr>
            <a:spLocks noGrp="1"/>
          </p:cNvSpPr>
          <p:nvPr>
            <p:ph type="sldNum" sz="quarter" idx="10"/>
          </p:nvPr>
        </p:nvSpPr>
        <p:spPr/>
        <p:txBody>
          <a:bodyPr/>
          <a:lstStyle/>
          <a:p>
            <a:fld id="{640BA7D5-3F03-4BB0-90D2-482A92D95C2E}" type="slidenum">
              <a:rPr lang="en-GB" smtClean="0"/>
              <a:pPr/>
              <a:t>1</a:t>
            </a:fld>
            <a:endParaRPr lang="en-GB"/>
          </a:p>
        </p:txBody>
      </p:sp>
    </p:spTree>
    <p:extLst>
      <p:ext uri="{BB962C8B-B14F-4D97-AF65-F5344CB8AC3E}">
        <p14:creationId xmlns:p14="http://schemas.microsoft.com/office/powerpoint/2010/main" val="29723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a:t>
            </a:r>
            <a:r>
              <a:rPr lang="en-GB" baseline="0" dirty="0"/>
              <a:t> of the role</a:t>
            </a:r>
            <a:endParaRPr lang="en-GB" dirty="0"/>
          </a:p>
        </p:txBody>
      </p:sp>
      <p:sp>
        <p:nvSpPr>
          <p:cNvPr id="4" name="Slide Number Placeholder 3"/>
          <p:cNvSpPr>
            <a:spLocks noGrp="1"/>
          </p:cNvSpPr>
          <p:nvPr>
            <p:ph type="sldNum" sz="quarter" idx="10"/>
          </p:nvPr>
        </p:nvSpPr>
        <p:spPr/>
        <p:txBody>
          <a:bodyPr/>
          <a:lstStyle/>
          <a:p>
            <a:fld id="{640BA7D5-3F03-4BB0-90D2-482A92D95C2E}" type="slidenum">
              <a:rPr lang="en-GB" smtClean="0"/>
              <a:pPr/>
              <a:t>2</a:t>
            </a:fld>
            <a:endParaRPr lang="en-GB"/>
          </a:p>
        </p:txBody>
      </p:sp>
    </p:spTree>
    <p:extLst>
      <p:ext uri="{BB962C8B-B14F-4D97-AF65-F5344CB8AC3E}">
        <p14:creationId xmlns:p14="http://schemas.microsoft.com/office/powerpoint/2010/main" val="24626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0BA7D5-3F03-4BB0-90D2-482A92D95C2E}" type="slidenum">
              <a:rPr lang="en-GB" smtClean="0"/>
              <a:pPr/>
              <a:t>4</a:t>
            </a:fld>
            <a:endParaRPr lang="en-GB"/>
          </a:p>
        </p:txBody>
      </p:sp>
    </p:spTree>
    <p:extLst>
      <p:ext uri="{BB962C8B-B14F-4D97-AF65-F5344CB8AC3E}">
        <p14:creationId xmlns:p14="http://schemas.microsoft.com/office/powerpoint/2010/main" val="222686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Handout</a:t>
            </a:r>
            <a:r>
              <a:rPr lang="en-GB" dirty="0"/>
              <a:t> – What can I do during</a:t>
            </a:r>
            <a:r>
              <a:rPr lang="en-GB" baseline="0" dirty="0"/>
              <a:t> the input</a:t>
            </a:r>
          </a:p>
          <a:p>
            <a:r>
              <a:rPr lang="en-GB" baseline="0" dirty="0"/>
              <a:t>This should be in planning but would be easier to provide a generic bank of ideas</a:t>
            </a:r>
            <a:endParaRPr lang="en-GB" dirty="0"/>
          </a:p>
        </p:txBody>
      </p:sp>
      <p:sp>
        <p:nvSpPr>
          <p:cNvPr id="4" name="Slide Number Placeholder 3"/>
          <p:cNvSpPr>
            <a:spLocks noGrp="1"/>
          </p:cNvSpPr>
          <p:nvPr>
            <p:ph type="sldNum" sz="quarter" idx="10"/>
          </p:nvPr>
        </p:nvSpPr>
        <p:spPr/>
        <p:txBody>
          <a:bodyPr/>
          <a:lstStyle/>
          <a:p>
            <a:fld id="{640BA7D5-3F03-4BB0-90D2-482A92D95C2E}" type="slidenum">
              <a:rPr lang="en-GB" smtClean="0"/>
              <a:pPr/>
              <a:t>7</a:t>
            </a:fld>
            <a:endParaRPr lang="en-GB"/>
          </a:p>
        </p:txBody>
      </p:sp>
    </p:spTree>
    <p:extLst>
      <p:ext uri="{BB962C8B-B14F-4D97-AF65-F5344CB8AC3E}">
        <p14:creationId xmlns:p14="http://schemas.microsoft.com/office/powerpoint/2010/main" val="308411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Handout</a:t>
            </a:r>
            <a:r>
              <a:rPr lang="en-GB" dirty="0"/>
              <a:t> – question prompts for TA’s</a:t>
            </a:r>
          </a:p>
        </p:txBody>
      </p:sp>
      <p:sp>
        <p:nvSpPr>
          <p:cNvPr id="4" name="Slide Number Placeholder 3"/>
          <p:cNvSpPr>
            <a:spLocks noGrp="1"/>
          </p:cNvSpPr>
          <p:nvPr>
            <p:ph type="sldNum" sz="quarter" idx="10"/>
          </p:nvPr>
        </p:nvSpPr>
        <p:spPr/>
        <p:txBody>
          <a:bodyPr/>
          <a:lstStyle/>
          <a:p>
            <a:fld id="{640BA7D5-3F03-4BB0-90D2-482A92D95C2E}" type="slidenum">
              <a:rPr lang="en-GB" smtClean="0"/>
              <a:pPr/>
              <a:t>23</a:t>
            </a:fld>
            <a:endParaRPr lang="en-GB"/>
          </a:p>
        </p:txBody>
      </p:sp>
    </p:spTree>
    <p:extLst>
      <p:ext uri="{BB962C8B-B14F-4D97-AF65-F5344CB8AC3E}">
        <p14:creationId xmlns:p14="http://schemas.microsoft.com/office/powerpoint/2010/main" val="394422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other prompt cards and blank levels</a:t>
            </a:r>
          </a:p>
        </p:txBody>
      </p:sp>
      <p:sp>
        <p:nvSpPr>
          <p:cNvPr id="4" name="Slide Number Placeholder 3"/>
          <p:cNvSpPr>
            <a:spLocks noGrp="1"/>
          </p:cNvSpPr>
          <p:nvPr>
            <p:ph type="sldNum" sz="quarter" idx="10"/>
          </p:nvPr>
        </p:nvSpPr>
        <p:spPr/>
        <p:txBody>
          <a:bodyPr/>
          <a:lstStyle/>
          <a:p>
            <a:fld id="{640BA7D5-3F03-4BB0-90D2-482A92D95C2E}" type="slidenum">
              <a:rPr lang="en-GB" smtClean="0"/>
              <a:pPr/>
              <a:t>24</a:t>
            </a:fld>
            <a:endParaRPr lang="en-GB"/>
          </a:p>
        </p:txBody>
      </p:sp>
    </p:spTree>
    <p:extLst>
      <p:ext uri="{BB962C8B-B14F-4D97-AF65-F5344CB8AC3E}">
        <p14:creationId xmlns:p14="http://schemas.microsoft.com/office/powerpoint/2010/main" val="252385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363769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214425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155558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334550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12940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366034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142462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427868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102200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77159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288F17-33FC-459C-B72B-1D2BDD1E6D33}" type="datetimeFigureOut">
              <a:rPr lang="en-GB" smtClean="0"/>
              <a:pPr/>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3CBDAE-0A22-459B-B96A-F0F4E22A3A96}" type="slidenum">
              <a:rPr lang="en-GB" smtClean="0"/>
              <a:pPr/>
              <a:t>‹#›</a:t>
            </a:fld>
            <a:endParaRPr lang="en-GB"/>
          </a:p>
        </p:txBody>
      </p:sp>
    </p:spTree>
    <p:extLst>
      <p:ext uri="{BB962C8B-B14F-4D97-AF65-F5344CB8AC3E}">
        <p14:creationId xmlns:p14="http://schemas.microsoft.com/office/powerpoint/2010/main" val="320435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88F17-33FC-459C-B72B-1D2BDD1E6D33}" type="datetimeFigureOut">
              <a:rPr lang="en-GB" smtClean="0"/>
              <a:pPr/>
              <a:t>20/11/2018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CBDAE-0A22-459B-B96A-F0F4E22A3A96}" type="slidenum">
              <a:rPr lang="en-GB" smtClean="0"/>
              <a:pPr/>
              <a:t>‹#›</a:t>
            </a:fld>
            <a:endParaRPr lang="en-GB"/>
          </a:p>
        </p:txBody>
      </p:sp>
    </p:spTree>
    <p:extLst>
      <p:ext uri="{BB962C8B-B14F-4D97-AF65-F5344CB8AC3E}">
        <p14:creationId xmlns:p14="http://schemas.microsoft.com/office/powerpoint/2010/main" val="154462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animfactory.com/cgi-bin/prem20.pl?page=time/clocks/info_page_pocket_watch.txt&amp;session=96CC08B301E2535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Tina\AppData\Local\Microsoft\Windows\Temporary Internet Files\Content.IE5\0AJT7EUW\MP9003987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960" y="243098"/>
            <a:ext cx="3376464" cy="2411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18816" y="2566099"/>
            <a:ext cx="7772400" cy="1470025"/>
          </a:xfrm>
        </p:spPr>
        <p:txBody>
          <a:bodyPr/>
          <a:lstStyle/>
          <a:p>
            <a:r>
              <a:rPr lang="en-GB" dirty="0"/>
              <a:t>The Role of Teaching Assistants in the classroom</a:t>
            </a:r>
          </a:p>
        </p:txBody>
      </p:sp>
      <p:sp>
        <p:nvSpPr>
          <p:cNvPr id="3" name="Subtitle 2"/>
          <p:cNvSpPr>
            <a:spLocks noGrp="1"/>
          </p:cNvSpPr>
          <p:nvPr>
            <p:ph type="subTitle" idx="1"/>
          </p:nvPr>
        </p:nvSpPr>
        <p:spPr>
          <a:xfrm>
            <a:off x="539552" y="3886200"/>
            <a:ext cx="8064896" cy="1752600"/>
          </a:xfrm>
        </p:spPr>
        <p:txBody>
          <a:bodyPr>
            <a:normAutofit/>
          </a:bodyPr>
          <a:lstStyle/>
          <a:p>
            <a:endParaRPr lang="en-GB" dirty="0"/>
          </a:p>
          <a:p>
            <a:endParaRPr lang="en-GB" dirty="0"/>
          </a:p>
        </p:txBody>
      </p:sp>
      <p:pic>
        <p:nvPicPr>
          <p:cNvPr id="6146" name="Picture 2" descr="C:\Users\Tina\AppData\Local\Microsoft\Windows\Temporary Internet Files\Content.IE5\0AJT7EUW\MC9004361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39" y="4057517"/>
            <a:ext cx="3574771" cy="25763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Tina\AppData\Local\Microsoft\Windows\Temporary Internet Files\Content.IE5\C27SQSVL\MP9004485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821154"/>
            <a:ext cx="2483768" cy="16558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Tina\AppData\Local\Microsoft\Windows\Temporary Internet Files\Content.IE5\2HP9TCA0\MC90029586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171400"/>
            <a:ext cx="2037030" cy="280959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Tina\AppData\Local\Microsoft\Windows\Temporary Internet Files\Content.IE5\0AJT7EUW\MC90038369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9952" y="704520"/>
            <a:ext cx="3074832" cy="14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5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should pupils be independent learners?</a:t>
            </a:r>
          </a:p>
        </p:txBody>
      </p:sp>
      <p:graphicFrame>
        <p:nvGraphicFramePr>
          <p:cNvPr id="4" name="Object 3"/>
          <p:cNvGraphicFramePr>
            <a:graphicFrameLocks noChangeAspect="1"/>
          </p:cNvGraphicFramePr>
          <p:nvPr>
            <p:extLst>
              <p:ext uri="{D42A27DB-BD31-4B8C-83A1-F6EECF244321}">
                <p14:modId xmlns:p14="http://schemas.microsoft.com/office/powerpoint/2010/main" val="1474611443"/>
              </p:ext>
            </p:extLst>
          </p:nvPr>
        </p:nvGraphicFramePr>
        <p:xfrm>
          <a:off x="539552" y="1628800"/>
          <a:ext cx="8300240" cy="4327108"/>
        </p:xfrm>
        <a:graphic>
          <a:graphicData uri="http://schemas.openxmlformats.org/presentationml/2006/ole">
            <mc:AlternateContent xmlns:mc="http://schemas.openxmlformats.org/markup-compatibility/2006">
              <mc:Choice xmlns:v="urn:schemas-microsoft-com:vml" Requires="v">
                <p:oleObj spid="_x0000_s3080" name="Document" r:id="rId3" imgW="6142229" imgH="3202259" progId="Word.Document.12">
                  <p:embed/>
                </p:oleObj>
              </mc:Choice>
              <mc:Fallback>
                <p:oleObj name="Document" r:id="rId3" imgW="6142229" imgH="3202259" progId="Word.Document.12">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8300240" cy="43271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24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Less is more</a:t>
            </a:r>
            <a:br>
              <a:rPr lang="en-GB" b="1" dirty="0"/>
            </a:br>
            <a:endParaRPr lang="en-GB" dirty="0"/>
          </a:p>
        </p:txBody>
      </p:sp>
      <p:sp>
        <p:nvSpPr>
          <p:cNvPr id="3" name="Content Placeholder 2"/>
          <p:cNvSpPr>
            <a:spLocks noGrp="1"/>
          </p:cNvSpPr>
          <p:nvPr>
            <p:ph idx="1"/>
          </p:nvPr>
        </p:nvSpPr>
        <p:spPr>
          <a:xfrm>
            <a:off x="457200" y="1052736"/>
            <a:ext cx="8229600" cy="5073427"/>
          </a:xfrm>
        </p:spPr>
        <p:txBody>
          <a:bodyPr>
            <a:normAutofit/>
          </a:bodyPr>
          <a:lstStyle/>
          <a:p>
            <a:pPr marL="0" indent="0">
              <a:buNone/>
            </a:pPr>
            <a:r>
              <a:rPr lang="en-GB" i="1" dirty="0"/>
              <a:t>‘Helping a child develop independence in all aspects of life is a key part of the role and this includes </a:t>
            </a:r>
            <a:r>
              <a:rPr lang="en-GB" i="1" dirty="0">
                <a:solidFill>
                  <a:srgbClr val="FF0000"/>
                </a:solidFill>
              </a:rPr>
              <a:t>allowing a child to make mistakes </a:t>
            </a:r>
            <a:r>
              <a:rPr lang="en-GB" i="1" dirty="0"/>
              <a:t>and to look for ways to solve problems rather than just being told the right answers or solutions. Rather than taking over when a child is struggling to achieve something, they will offer the tools to help the child to succeed.’</a:t>
            </a:r>
          </a:p>
          <a:p>
            <a:pPr marL="0" indent="0">
              <a:buNone/>
            </a:pPr>
            <a:r>
              <a:rPr lang="en-GB" dirty="0"/>
              <a:t> </a:t>
            </a:r>
          </a:p>
          <a:p>
            <a:endParaRPr lang="en-GB" i="1" dirty="0"/>
          </a:p>
          <a:p>
            <a:pPr marL="0" indent="0">
              <a:buNone/>
            </a:pPr>
            <a:endParaRPr lang="en-GB" dirty="0"/>
          </a:p>
        </p:txBody>
      </p:sp>
    </p:spTree>
    <p:extLst>
      <p:ext uri="{BB962C8B-B14F-4D97-AF65-F5344CB8AC3E}">
        <p14:creationId xmlns:p14="http://schemas.microsoft.com/office/powerpoint/2010/main" val="53007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0940" y="1124744"/>
            <a:ext cx="8136904" cy="4031873"/>
          </a:xfrm>
          <a:prstGeom prst="rect">
            <a:avLst/>
          </a:prstGeom>
        </p:spPr>
        <p:txBody>
          <a:bodyPr wrap="square">
            <a:spAutoFit/>
          </a:bodyPr>
          <a:lstStyle/>
          <a:p>
            <a:r>
              <a:rPr lang="en-GB" sz="2800" i="1" dirty="0"/>
              <a:t>‘</a:t>
            </a:r>
            <a:r>
              <a:rPr lang="en-GB" sz="3200" i="1" dirty="0"/>
              <a:t>The success of TA/LSA support is dependent on close liaison between the teaching staff and the whole school's determination that the pupil be a fully included member from the outset. What must be avoided is the situation where an assistant is 'glued' to the side of a pupil, in the mistaken belief that this is the only way of giving adequate support.’</a:t>
            </a:r>
          </a:p>
        </p:txBody>
      </p:sp>
    </p:spTree>
    <p:extLst>
      <p:ext uri="{BB962C8B-B14F-4D97-AF65-F5344CB8AC3E}">
        <p14:creationId xmlns:p14="http://schemas.microsoft.com/office/powerpoint/2010/main" val="205185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541" y="1196752"/>
            <a:ext cx="8352928" cy="4031873"/>
          </a:xfrm>
          <a:prstGeom prst="rect">
            <a:avLst/>
          </a:prstGeom>
        </p:spPr>
        <p:txBody>
          <a:bodyPr wrap="square">
            <a:spAutoFit/>
          </a:bodyPr>
          <a:lstStyle/>
          <a:p>
            <a:r>
              <a:rPr lang="en-GB" sz="3200" i="1" dirty="0"/>
              <a:t>Nothing could be further from the truth, as this leads only to dependency, reduced interaction between the teacher and the pupil and their peers, and lowered self-esteem. Effective support will enable the pupil to develop the skills necessary to become an </a:t>
            </a:r>
            <a:r>
              <a:rPr lang="en-GB" sz="3200" i="1" dirty="0">
                <a:solidFill>
                  <a:srgbClr val="FF0000"/>
                </a:solidFill>
              </a:rPr>
              <a:t>independent learner, competent, confident and valued</a:t>
            </a:r>
            <a:r>
              <a:rPr lang="en-GB" sz="3200" i="1" dirty="0"/>
              <a:t> within the school and the wider community.’</a:t>
            </a:r>
          </a:p>
        </p:txBody>
      </p:sp>
    </p:spTree>
    <p:extLst>
      <p:ext uri="{BB962C8B-B14F-4D97-AF65-F5344CB8AC3E}">
        <p14:creationId xmlns:p14="http://schemas.microsoft.com/office/powerpoint/2010/main" val="55400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Facilitating Independence</a:t>
            </a:r>
          </a:p>
        </p:txBody>
      </p:sp>
      <p:sp>
        <p:nvSpPr>
          <p:cNvPr id="3" name="Content Placeholder 2"/>
          <p:cNvSpPr>
            <a:spLocks noGrp="1"/>
          </p:cNvSpPr>
          <p:nvPr>
            <p:ph idx="1"/>
          </p:nvPr>
        </p:nvSpPr>
        <p:spPr/>
        <p:txBody>
          <a:bodyPr/>
          <a:lstStyle/>
          <a:p>
            <a:pPr marL="0" indent="0">
              <a:buNone/>
            </a:pPr>
            <a:endParaRPr lang="en-GB" dirty="0"/>
          </a:p>
          <a:p>
            <a:endParaRPr lang="en-GB" dirty="0"/>
          </a:p>
        </p:txBody>
      </p:sp>
      <p:sp>
        <p:nvSpPr>
          <p:cNvPr id="4" name="Rectangle 3"/>
          <p:cNvSpPr/>
          <p:nvPr/>
        </p:nvSpPr>
        <p:spPr>
          <a:xfrm>
            <a:off x="611560" y="2413338"/>
            <a:ext cx="7920880" cy="3108543"/>
          </a:xfrm>
          <a:prstGeom prst="rect">
            <a:avLst/>
          </a:prstGeom>
        </p:spPr>
        <p:txBody>
          <a:bodyPr wrap="square">
            <a:spAutoFit/>
          </a:bodyPr>
          <a:lstStyle/>
          <a:p>
            <a:r>
              <a:rPr lang="en-GB" sz="2800" i="1" dirty="0">
                <a:solidFill>
                  <a:schemeClr val="accent6">
                    <a:lumMod val="75000"/>
                  </a:schemeClr>
                </a:solidFill>
              </a:rPr>
              <a:t>TA’s could ask the following questions;</a:t>
            </a:r>
          </a:p>
          <a:p>
            <a:endParaRPr lang="en-GB" sz="2800" dirty="0"/>
          </a:p>
          <a:p>
            <a:r>
              <a:rPr lang="en-GB" sz="2800" dirty="0"/>
              <a:t>How can you find out about?</a:t>
            </a:r>
          </a:p>
          <a:p>
            <a:r>
              <a:rPr lang="en-GB" sz="2800" dirty="0"/>
              <a:t>What do you know already that could help you?</a:t>
            </a:r>
          </a:p>
          <a:p>
            <a:r>
              <a:rPr lang="en-GB" sz="2800" dirty="0"/>
              <a:t>What did you do when you got stuck before?</a:t>
            </a:r>
          </a:p>
          <a:p>
            <a:r>
              <a:rPr lang="en-GB" sz="2800" dirty="0"/>
              <a:t>Who else could help you? (peer support)</a:t>
            </a:r>
          </a:p>
          <a:p>
            <a:r>
              <a:rPr lang="en-GB" sz="2800" dirty="0"/>
              <a:t>What could you tell me (teach me) about…?</a:t>
            </a:r>
          </a:p>
        </p:txBody>
      </p:sp>
      <p:pic>
        <p:nvPicPr>
          <p:cNvPr id="9218" name="Picture 2" descr="C:\Users\Tina\AppData\Local\Microsoft\Windows\Temporary Internet Files\Content.IE5\C27SQSVL\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268760"/>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3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ounting_girl_lg_wht"/>
          <p:cNvPicPr>
            <a:picLocks noChangeAspect="1" noChangeArrowheads="1" noCrop="1"/>
          </p:cNvPicPr>
          <p:nvPr/>
        </p:nvPicPr>
        <p:blipFill>
          <a:blip r:embed="rId2" cstate="print"/>
          <a:srcRect/>
          <a:stretch>
            <a:fillRect/>
          </a:stretch>
        </p:blipFill>
        <p:spPr bwMode="auto">
          <a:xfrm>
            <a:off x="7884368" y="980728"/>
            <a:ext cx="1259632" cy="1571248"/>
          </a:xfrm>
          <a:prstGeom prst="rect">
            <a:avLst/>
          </a:prstGeom>
          <a:noFill/>
          <a:ln w="9525">
            <a:noFill/>
            <a:miter lim="800000"/>
            <a:headEnd/>
            <a:tailEnd/>
          </a:ln>
        </p:spPr>
      </p:pic>
      <p:sp>
        <p:nvSpPr>
          <p:cNvPr id="2" name="Title 1"/>
          <p:cNvSpPr>
            <a:spLocks noGrp="1"/>
          </p:cNvSpPr>
          <p:nvPr>
            <p:ph type="title"/>
          </p:nvPr>
        </p:nvSpPr>
        <p:spPr>
          <a:xfrm>
            <a:off x="467544" y="260648"/>
            <a:ext cx="8229600" cy="1143000"/>
          </a:xfrm>
        </p:spPr>
        <p:txBody>
          <a:bodyPr/>
          <a:lstStyle/>
          <a:p>
            <a:r>
              <a:rPr lang="en-GB" dirty="0">
                <a:solidFill>
                  <a:srgbClr val="FF0000"/>
                </a:solidFill>
              </a:rPr>
              <a:t>What is the purpose of questions?</a:t>
            </a:r>
          </a:p>
        </p:txBody>
      </p:sp>
      <p:sp>
        <p:nvSpPr>
          <p:cNvPr id="3" name="Content Placeholder 2"/>
          <p:cNvSpPr>
            <a:spLocks noGrp="1"/>
          </p:cNvSpPr>
          <p:nvPr>
            <p:ph idx="1"/>
          </p:nvPr>
        </p:nvSpPr>
        <p:spPr>
          <a:xfrm>
            <a:off x="457200" y="1412776"/>
            <a:ext cx="8229600" cy="5112568"/>
          </a:xfrm>
        </p:spPr>
        <p:txBody>
          <a:bodyPr>
            <a:normAutofit fontScale="85000" lnSpcReduction="10000"/>
          </a:bodyPr>
          <a:lstStyle/>
          <a:p>
            <a:pPr>
              <a:lnSpc>
                <a:spcPct val="90000"/>
              </a:lnSpc>
            </a:pPr>
            <a:r>
              <a:rPr lang="en-US" dirty="0"/>
              <a:t>To</a:t>
            </a:r>
            <a:r>
              <a:rPr lang="en-US" dirty="0">
                <a:solidFill>
                  <a:srgbClr val="000066"/>
                </a:solidFill>
              </a:rPr>
              <a:t> </a:t>
            </a:r>
            <a:r>
              <a:rPr lang="en-US" dirty="0">
                <a:solidFill>
                  <a:srgbClr val="FF0000"/>
                </a:solidFill>
              </a:rPr>
              <a:t>interest, engage and challenge </a:t>
            </a:r>
            <a:r>
              <a:rPr lang="en-US" dirty="0"/>
              <a:t>pupils;</a:t>
            </a:r>
          </a:p>
          <a:p>
            <a:pPr>
              <a:lnSpc>
                <a:spcPct val="90000"/>
              </a:lnSpc>
            </a:pPr>
            <a:r>
              <a:rPr lang="en-US" dirty="0"/>
              <a:t>To</a:t>
            </a:r>
            <a:r>
              <a:rPr lang="en-US" dirty="0">
                <a:solidFill>
                  <a:srgbClr val="000066"/>
                </a:solidFill>
              </a:rPr>
              <a:t> </a:t>
            </a:r>
            <a:r>
              <a:rPr lang="en-US" dirty="0">
                <a:solidFill>
                  <a:srgbClr val="FF0000"/>
                </a:solidFill>
              </a:rPr>
              <a:t>check</a:t>
            </a:r>
            <a:r>
              <a:rPr lang="en-US" dirty="0">
                <a:solidFill>
                  <a:srgbClr val="000066"/>
                </a:solidFill>
              </a:rPr>
              <a:t> </a:t>
            </a:r>
            <a:r>
              <a:rPr lang="en-US" dirty="0"/>
              <a:t>on prior knowledge and understanding;</a:t>
            </a:r>
          </a:p>
          <a:p>
            <a:pPr>
              <a:lnSpc>
                <a:spcPct val="90000"/>
              </a:lnSpc>
            </a:pPr>
            <a:r>
              <a:rPr lang="en-US" dirty="0"/>
              <a:t>To</a:t>
            </a:r>
            <a:r>
              <a:rPr lang="en-US" dirty="0">
                <a:solidFill>
                  <a:srgbClr val="000066"/>
                </a:solidFill>
              </a:rPr>
              <a:t> </a:t>
            </a:r>
            <a:r>
              <a:rPr lang="en-US" dirty="0">
                <a:solidFill>
                  <a:srgbClr val="FF0000"/>
                </a:solidFill>
              </a:rPr>
              <a:t>stimulate</a:t>
            </a:r>
            <a:r>
              <a:rPr lang="en-US" dirty="0">
                <a:solidFill>
                  <a:srgbClr val="000066"/>
                </a:solidFill>
              </a:rPr>
              <a:t> </a:t>
            </a:r>
            <a:r>
              <a:rPr lang="en-US" dirty="0"/>
              <a:t>recall, </a:t>
            </a:r>
            <a:r>
              <a:rPr lang="en-US" dirty="0" err="1"/>
              <a:t>mobilising</a:t>
            </a:r>
            <a:r>
              <a:rPr lang="en-US" dirty="0"/>
              <a:t> existing knowledge </a:t>
            </a:r>
            <a:br>
              <a:rPr lang="en-US" dirty="0"/>
            </a:br>
            <a:r>
              <a:rPr lang="en-US" dirty="0"/>
              <a:t>and experience in order to create new understanding </a:t>
            </a:r>
            <a:br>
              <a:rPr lang="en-US" dirty="0"/>
            </a:br>
            <a:r>
              <a:rPr lang="en-US" dirty="0"/>
              <a:t>and meaning;</a:t>
            </a:r>
          </a:p>
          <a:p>
            <a:pPr>
              <a:lnSpc>
                <a:spcPct val="90000"/>
              </a:lnSpc>
            </a:pPr>
            <a:r>
              <a:rPr lang="en-US" dirty="0"/>
              <a:t>To</a:t>
            </a:r>
            <a:r>
              <a:rPr lang="en-US" dirty="0">
                <a:solidFill>
                  <a:srgbClr val="000066"/>
                </a:solidFill>
              </a:rPr>
              <a:t> </a:t>
            </a:r>
            <a:r>
              <a:rPr lang="en-US" dirty="0">
                <a:solidFill>
                  <a:srgbClr val="FF0000"/>
                </a:solidFill>
              </a:rPr>
              <a:t>focus pupils’ thinking </a:t>
            </a:r>
            <a:r>
              <a:rPr lang="en-US" dirty="0"/>
              <a:t>on key concepts and issues;</a:t>
            </a:r>
          </a:p>
          <a:p>
            <a:pPr>
              <a:lnSpc>
                <a:spcPct val="90000"/>
              </a:lnSpc>
            </a:pPr>
            <a:r>
              <a:rPr lang="en-US" dirty="0"/>
              <a:t>To help pupils to </a:t>
            </a:r>
            <a:r>
              <a:rPr lang="en-US" dirty="0">
                <a:solidFill>
                  <a:srgbClr val="FF0000"/>
                </a:solidFill>
              </a:rPr>
              <a:t>extend</a:t>
            </a:r>
            <a:r>
              <a:rPr lang="en-US" dirty="0">
                <a:solidFill>
                  <a:srgbClr val="000066"/>
                </a:solidFill>
              </a:rPr>
              <a:t> </a:t>
            </a:r>
            <a:r>
              <a:rPr lang="en-US" dirty="0"/>
              <a:t>their thinking from the concrete and factual to the analytical and evaluative;</a:t>
            </a:r>
          </a:p>
          <a:p>
            <a:pPr>
              <a:lnSpc>
                <a:spcPct val="90000"/>
              </a:lnSpc>
            </a:pPr>
            <a:r>
              <a:rPr lang="en-US" dirty="0"/>
              <a:t>To </a:t>
            </a:r>
            <a:r>
              <a:rPr lang="en-US" dirty="0">
                <a:solidFill>
                  <a:srgbClr val="FF0000"/>
                </a:solidFill>
              </a:rPr>
              <a:t>lead</a:t>
            </a:r>
            <a:r>
              <a:rPr lang="en-US" dirty="0">
                <a:solidFill>
                  <a:srgbClr val="000066"/>
                </a:solidFill>
              </a:rPr>
              <a:t> </a:t>
            </a:r>
            <a:r>
              <a:rPr lang="en-US" dirty="0"/>
              <a:t>pupils through a planned sequence which progressively establishes key understandings;</a:t>
            </a:r>
          </a:p>
          <a:p>
            <a:pPr>
              <a:lnSpc>
                <a:spcPct val="90000"/>
              </a:lnSpc>
            </a:pPr>
            <a:r>
              <a:rPr lang="en-US" dirty="0"/>
              <a:t>To </a:t>
            </a:r>
            <a:r>
              <a:rPr lang="en-US" dirty="0">
                <a:solidFill>
                  <a:srgbClr val="FF0000"/>
                </a:solidFill>
              </a:rPr>
              <a:t>promote</a:t>
            </a:r>
            <a:r>
              <a:rPr lang="en-US" dirty="0"/>
              <a:t> reasoning, problem solving, evaluation and the formulation of hypotheses; to promote pupils’ thinking about the way they have learned.</a:t>
            </a:r>
          </a:p>
          <a:p>
            <a:endParaRPr lang="en-GB" dirty="0"/>
          </a:p>
        </p:txBody>
      </p:sp>
      <p:sp>
        <p:nvSpPr>
          <p:cNvPr id="5" name="Rectangle 4"/>
          <p:cNvSpPr/>
          <p:nvPr/>
        </p:nvSpPr>
        <p:spPr>
          <a:xfrm rot="20495651">
            <a:off x="-135391" y="153048"/>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1704610">
            <a:off x="8180650" y="39206"/>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21159006">
            <a:off x="1664810" y="-90361"/>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Rectangle 7"/>
          <p:cNvSpPr/>
          <p:nvPr/>
        </p:nvSpPr>
        <p:spPr>
          <a:xfrm rot="1105256">
            <a:off x="5121194" y="-90360"/>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7832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a:solidFill>
                  <a:srgbClr val="FF0000"/>
                </a:solidFill>
              </a:rPr>
              <a:t>Bloom’s taxonomy of questioning </a:t>
            </a:r>
          </a:p>
        </p:txBody>
      </p:sp>
      <p:sp>
        <p:nvSpPr>
          <p:cNvPr id="3" name="Content Placeholder 2"/>
          <p:cNvSpPr>
            <a:spLocks noGrp="1"/>
          </p:cNvSpPr>
          <p:nvPr>
            <p:ph idx="1"/>
          </p:nvPr>
        </p:nvSpPr>
        <p:spPr>
          <a:xfrm>
            <a:off x="457200" y="1639341"/>
            <a:ext cx="8507288" cy="4525963"/>
          </a:xfrm>
        </p:spPr>
        <p:txBody>
          <a:bodyPr/>
          <a:lstStyle/>
          <a:p>
            <a:pPr>
              <a:buFont typeface="Wingdings" pitchFamily="2" charset="2"/>
              <a:buChar char="§"/>
            </a:pPr>
            <a:r>
              <a:rPr lang="en-GB" sz="3000" dirty="0">
                <a:solidFill>
                  <a:srgbClr val="FF0000"/>
                </a:solidFill>
              </a:rPr>
              <a:t>Knowledge</a:t>
            </a:r>
            <a:r>
              <a:rPr lang="en-GB" sz="3000" dirty="0"/>
              <a:t> – describe, identify, who, when, where</a:t>
            </a:r>
          </a:p>
          <a:p>
            <a:pPr>
              <a:buFont typeface="Wingdings" pitchFamily="2" charset="2"/>
              <a:buChar char="§"/>
            </a:pPr>
            <a:r>
              <a:rPr lang="en-GB" sz="3000" dirty="0">
                <a:solidFill>
                  <a:srgbClr val="FF0000"/>
                </a:solidFill>
              </a:rPr>
              <a:t>Comprehension</a:t>
            </a:r>
            <a:r>
              <a:rPr lang="en-GB" sz="3000" dirty="0"/>
              <a:t> – translate, predict, why</a:t>
            </a:r>
          </a:p>
          <a:p>
            <a:pPr>
              <a:buFont typeface="Wingdings" pitchFamily="2" charset="2"/>
              <a:buChar char="§"/>
            </a:pPr>
            <a:r>
              <a:rPr lang="en-GB" sz="3000" dirty="0">
                <a:solidFill>
                  <a:srgbClr val="FF0000"/>
                </a:solidFill>
              </a:rPr>
              <a:t>Application</a:t>
            </a:r>
            <a:r>
              <a:rPr lang="en-GB" sz="3000" dirty="0"/>
              <a:t> – demonstrate how, solve, try it in a new context</a:t>
            </a:r>
          </a:p>
          <a:p>
            <a:pPr>
              <a:buFont typeface="Wingdings" pitchFamily="2" charset="2"/>
              <a:buChar char="§"/>
            </a:pPr>
            <a:r>
              <a:rPr lang="en-GB" sz="3000" dirty="0">
                <a:solidFill>
                  <a:srgbClr val="FF0000"/>
                </a:solidFill>
              </a:rPr>
              <a:t>Analysis</a:t>
            </a:r>
            <a:r>
              <a:rPr lang="en-GB" sz="3000" dirty="0"/>
              <a:t> – explain, infer, analysis</a:t>
            </a:r>
          </a:p>
          <a:p>
            <a:pPr>
              <a:buFont typeface="Wingdings" pitchFamily="2" charset="2"/>
              <a:buChar char="§"/>
            </a:pPr>
            <a:r>
              <a:rPr lang="en-GB" sz="3000" dirty="0">
                <a:solidFill>
                  <a:srgbClr val="FF0000"/>
                </a:solidFill>
              </a:rPr>
              <a:t>Synthesis</a:t>
            </a:r>
            <a:r>
              <a:rPr lang="en-GB" sz="3000" dirty="0"/>
              <a:t> – design, create, compose</a:t>
            </a:r>
          </a:p>
          <a:p>
            <a:pPr>
              <a:buFont typeface="Wingdings" pitchFamily="2" charset="2"/>
              <a:buChar char="§"/>
            </a:pPr>
            <a:r>
              <a:rPr lang="en-GB" sz="3000" dirty="0">
                <a:solidFill>
                  <a:srgbClr val="FF0000"/>
                </a:solidFill>
              </a:rPr>
              <a:t>Evaluation</a:t>
            </a:r>
            <a:r>
              <a:rPr lang="en-GB" sz="3000" dirty="0"/>
              <a:t> – assess, compare/contrast, judge</a:t>
            </a:r>
          </a:p>
          <a:p>
            <a:endParaRPr lang="en-GB" dirty="0"/>
          </a:p>
        </p:txBody>
      </p:sp>
      <p:sp>
        <p:nvSpPr>
          <p:cNvPr id="4" name="Rectangle 3"/>
          <p:cNvSpPr/>
          <p:nvPr/>
        </p:nvSpPr>
        <p:spPr>
          <a:xfrm rot="21159006">
            <a:off x="-126065" y="6778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rot="286299">
            <a:off x="7988504" y="44943"/>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21159006">
            <a:off x="2178189" y="-175624"/>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495207">
            <a:off x="6144645" y="-95862"/>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55971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imals,brooms,buildings,cottages,entertainment,fairy tales,fairytales,homes,house of straw,nature,pigs,stories,straw houses,sweeping,sweeps,Three Little Pigs"/>
          <p:cNvPicPr>
            <a:picLocks noChangeAspect="1" noChangeArrowheads="1"/>
          </p:cNvPicPr>
          <p:nvPr/>
        </p:nvPicPr>
        <p:blipFill>
          <a:blip r:embed="rId2" cstate="print"/>
          <a:srcRect/>
          <a:stretch>
            <a:fillRect/>
          </a:stretch>
        </p:blipFill>
        <p:spPr bwMode="auto">
          <a:xfrm>
            <a:off x="7308304" y="1052736"/>
            <a:ext cx="1259632" cy="1259632"/>
          </a:xfrm>
          <a:prstGeom prst="rect">
            <a:avLst/>
          </a:prstGeom>
          <a:noFill/>
        </p:spPr>
      </p:pic>
      <p:sp>
        <p:nvSpPr>
          <p:cNvPr id="2" name="Title 1"/>
          <p:cNvSpPr>
            <a:spLocks noGrp="1"/>
          </p:cNvSpPr>
          <p:nvPr>
            <p:ph type="title"/>
          </p:nvPr>
        </p:nvSpPr>
        <p:spPr>
          <a:xfrm>
            <a:off x="467544" y="260648"/>
            <a:ext cx="8229600" cy="1143000"/>
          </a:xfrm>
        </p:spPr>
        <p:txBody>
          <a:bodyPr/>
          <a:lstStyle/>
          <a:p>
            <a:r>
              <a:rPr lang="en-GB" dirty="0">
                <a:solidFill>
                  <a:srgbClr val="FF0000"/>
                </a:solidFill>
              </a:rPr>
              <a:t>Bloom’s taxonomy of questioning </a:t>
            </a:r>
          </a:p>
        </p:txBody>
      </p:sp>
      <p:sp>
        <p:nvSpPr>
          <p:cNvPr id="3" name="Content Placeholder 2"/>
          <p:cNvSpPr>
            <a:spLocks noGrp="1"/>
          </p:cNvSpPr>
          <p:nvPr>
            <p:ph idx="1"/>
          </p:nvPr>
        </p:nvSpPr>
        <p:spPr>
          <a:xfrm>
            <a:off x="457200" y="1556792"/>
            <a:ext cx="8507288" cy="4525963"/>
          </a:xfrm>
        </p:spPr>
        <p:txBody>
          <a:bodyPr>
            <a:normAutofit/>
          </a:bodyPr>
          <a:lstStyle/>
          <a:p>
            <a:pPr>
              <a:buFont typeface="Wingdings" pitchFamily="2" charset="2"/>
              <a:buChar char="§"/>
            </a:pPr>
            <a:r>
              <a:rPr lang="en-GB" sz="3000" dirty="0">
                <a:solidFill>
                  <a:srgbClr val="FF0000"/>
                </a:solidFill>
              </a:rPr>
              <a:t>Knowledge</a:t>
            </a:r>
            <a:r>
              <a:rPr lang="en-GB" sz="3000" dirty="0"/>
              <a:t> – </a:t>
            </a:r>
            <a:r>
              <a:rPr lang="en-GB" sz="2800" dirty="0"/>
              <a:t>What happened in the story?</a:t>
            </a:r>
            <a:endParaRPr lang="en-GB" sz="3000" dirty="0"/>
          </a:p>
          <a:p>
            <a:pPr>
              <a:buFont typeface="Wingdings" pitchFamily="2" charset="2"/>
              <a:buChar char="§"/>
            </a:pPr>
            <a:r>
              <a:rPr lang="en-GB" sz="3000" dirty="0">
                <a:solidFill>
                  <a:srgbClr val="FF0000"/>
                </a:solidFill>
              </a:rPr>
              <a:t>Comprehension</a:t>
            </a:r>
            <a:r>
              <a:rPr lang="en-GB" sz="3000" dirty="0"/>
              <a:t> – </a:t>
            </a:r>
            <a:r>
              <a:rPr lang="en-GB" sz="2800" dirty="0"/>
              <a:t>Why did the three little pigs leave home?</a:t>
            </a:r>
            <a:endParaRPr lang="en-GB" sz="3000" dirty="0"/>
          </a:p>
          <a:p>
            <a:pPr>
              <a:buFont typeface="Wingdings" pitchFamily="2" charset="2"/>
              <a:buChar char="§"/>
            </a:pPr>
            <a:r>
              <a:rPr lang="en-GB" sz="3000" dirty="0">
                <a:solidFill>
                  <a:srgbClr val="FF0000"/>
                </a:solidFill>
              </a:rPr>
              <a:t>Application</a:t>
            </a:r>
            <a:r>
              <a:rPr lang="en-GB" sz="3000" dirty="0"/>
              <a:t> – </a:t>
            </a:r>
            <a:r>
              <a:rPr lang="en-GB" sz="2800" dirty="0"/>
              <a:t>What would you have built your home from?</a:t>
            </a:r>
            <a:endParaRPr lang="en-GB" sz="3000" dirty="0"/>
          </a:p>
          <a:p>
            <a:pPr>
              <a:buFont typeface="Wingdings" pitchFamily="2" charset="2"/>
              <a:buChar char="§"/>
            </a:pPr>
            <a:r>
              <a:rPr lang="en-GB" sz="3000" dirty="0">
                <a:solidFill>
                  <a:srgbClr val="FF0000"/>
                </a:solidFill>
              </a:rPr>
              <a:t>Analysis</a:t>
            </a:r>
            <a:r>
              <a:rPr lang="en-GB" sz="3000" dirty="0"/>
              <a:t> – </a:t>
            </a:r>
            <a:r>
              <a:rPr lang="en-GB" sz="2800" dirty="0"/>
              <a:t>Which part of the story did you like best? </a:t>
            </a:r>
            <a:endParaRPr lang="en-GB" sz="3000" dirty="0"/>
          </a:p>
          <a:p>
            <a:pPr>
              <a:buFont typeface="Wingdings" pitchFamily="2" charset="2"/>
              <a:buChar char="§"/>
            </a:pPr>
            <a:r>
              <a:rPr lang="en-GB" sz="3000" dirty="0">
                <a:solidFill>
                  <a:srgbClr val="FF0000"/>
                </a:solidFill>
              </a:rPr>
              <a:t>Synthesis</a:t>
            </a:r>
            <a:r>
              <a:rPr lang="en-GB" sz="3000" dirty="0"/>
              <a:t> – </a:t>
            </a:r>
            <a:r>
              <a:rPr lang="en-GB" sz="2800" dirty="0"/>
              <a:t>Can you think of a different ending?</a:t>
            </a:r>
            <a:endParaRPr lang="en-GB" sz="3000" dirty="0"/>
          </a:p>
          <a:p>
            <a:pPr>
              <a:buFont typeface="Wingdings" pitchFamily="2" charset="2"/>
              <a:buChar char="§"/>
            </a:pPr>
            <a:r>
              <a:rPr lang="en-GB" sz="3000" dirty="0">
                <a:solidFill>
                  <a:srgbClr val="FF0000"/>
                </a:solidFill>
              </a:rPr>
              <a:t>Evaluation</a:t>
            </a:r>
            <a:r>
              <a:rPr lang="en-GB" sz="3000" dirty="0"/>
              <a:t> – </a:t>
            </a:r>
            <a:r>
              <a:rPr lang="en-GB" sz="2800" dirty="0"/>
              <a:t>How would you defend the wolf’s action?</a:t>
            </a:r>
            <a:endParaRPr lang="en-GB" sz="3000" dirty="0"/>
          </a:p>
          <a:p>
            <a:endParaRPr lang="en-GB" dirty="0"/>
          </a:p>
        </p:txBody>
      </p:sp>
      <p:sp>
        <p:nvSpPr>
          <p:cNvPr id="4" name="Rectangle 3"/>
          <p:cNvSpPr/>
          <p:nvPr/>
        </p:nvSpPr>
        <p:spPr>
          <a:xfrm rot="21159006">
            <a:off x="-126065" y="6778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rot="286299">
            <a:off x="7988504" y="44943"/>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21159006">
            <a:off x="2178189" y="-175624"/>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495207">
            <a:off x="6144645" y="-95862"/>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1885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152-b.gif"/>
          <p:cNvPicPr>
            <a:picLocks noChangeAspect="1"/>
          </p:cNvPicPr>
          <p:nvPr/>
        </p:nvPicPr>
        <p:blipFill>
          <a:blip r:embed="rId2" cstate="print"/>
          <a:srcRect/>
          <a:stretch>
            <a:fillRect/>
          </a:stretch>
        </p:blipFill>
        <p:spPr bwMode="auto">
          <a:xfrm>
            <a:off x="6489530" y="908720"/>
            <a:ext cx="3195038" cy="3408040"/>
          </a:xfrm>
          <a:prstGeom prst="rect">
            <a:avLst/>
          </a:prstGeom>
          <a:noFill/>
          <a:ln w="9525">
            <a:noFill/>
            <a:miter lim="800000"/>
            <a:headEnd/>
            <a:tailEnd/>
          </a:ln>
        </p:spPr>
      </p:pic>
      <p:sp>
        <p:nvSpPr>
          <p:cNvPr id="2" name="Title 1"/>
          <p:cNvSpPr>
            <a:spLocks noGrp="1"/>
          </p:cNvSpPr>
          <p:nvPr>
            <p:ph type="title"/>
          </p:nvPr>
        </p:nvSpPr>
        <p:spPr>
          <a:xfrm>
            <a:off x="467544" y="332656"/>
            <a:ext cx="8229600" cy="1143000"/>
          </a:xfrm>
        </p:spPr>
        <p:txBody>
          <a:bodyPr/>
          <a:lstStyle/>
          <a:p>
            <a:r>
              <a:rPr lang="en-GB" dirty="0">
                <a:solidFill>
                  <a:srgbClr val="FF0000"/>
                </a:solidFill>
                <a:latin typeface="+mn-lt"/>
              </a:rPr>
              <a:t>Devising Questions</a:t>
            </a:r>
          </a:p>
        </p:txBody>
      </p:sp>
      <p:sp>
        <p:nvSpPr>
          <p:cNvPr id="3" name="Content Placeholder 2"/>
          <p:cNvSpPr>
            <a:spLocks noGrp="1"/>
          </p:cNvSpPr>
          <p:nvPr>
            <p:ph idx="1"/>
          </p:nvPr>
        </p:nvSpPr>
        <p:spPr/>
        <p:txBody>
          <a:bodyPr/>
          <a:lstStyle/>
          <a:p>
            <a:pPr>
              <a:buNone/>
            </a:pPr>
            <a:r>
              <a:rPr lang="en-GB" dirty="0"/>
              <a:t>Devise questions that –</a:t>
            </a:r>
          </a:p>
          <a:p>
            <a:pPr>
              <a:buNone/>
            </a:pPr>
            <a:endParaRPr lang="en-GB" dirty="0"/>
          </a:p>
          <a:p>
            <a:r>
              <a:rPr lang="en-GB" dirty="0"/>
              <a:t>Challenge common misconceptions</a:t>
            </a:r>
          </a:p>
          <a:p>
            <a:r>
              <a:rPr lang="en-GB" dirty="0"/>
              <a:t>Create conflict that requires discussion</a:t>
            </a:r>
          </a:p>
          <a:p>
            <a:r>
              <a:rPr lang="en-GB" dirty="0"/>
              <a:t>Explore ambiguity and encourage discussion and clarification </a:t>
            </a:r>
          </a:p>
          <a:p>
            <a:endParaRPr lang="en-GB" dirty="0"/>
          </a:p>
          <a:p>
            <a:pPr>
              <a:buNone/>
            </a:pPr>
            <a:endParaRPr lang="en-GB" dirty="0"/>
          </a:p>
        </p:txBody>
      </p:sp>
      <p:sp>
        <p:nvSpPr>
          <p:cNvPr id="4" name="Rectangle 3"/>
          <p:cNvSpPr/>
          <p:nvPr/>
        </p:nvSpPr>
        <p:spPr>
          <a:xfrm rot="21159006">
            <a:off x="-126065" y="6778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rot="1018287">
            <a:off x="7794815" y="25642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960728">
            <a:off x="1653303" y="-34974"/>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21159006">
            <a:off x="5058511" y="-10361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7739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a:solidFill>
                  <a:srgbClr val="FF0000"/>
                </a:solidFill>
                <a:latin typeface="+mn-lt"/>
              </a:rPr>
              <a:t>Research about wait time</a:t>
            </a:r>
          </a:p>
        </p:txBody>
      </p:sp>
      <p:sp>
        <p:nvSpPr>
          <p:cNvPr id="3" name="Content Placeholder 2"/>
          <p:cNvSpPr>
            <a:spLocks noGrp="1"/>
          </p:cNvSpPr>
          <p:nvPr>
            <p:ph idx="1"/>
          </p:nvPr>
        </p:nvSpPr>
        <p:spPr>
          <a:xfrm>
            <a:off x="179512" y="1412776"/>
            <a:ext cx="8784976" cy="5112568"/>
          </a:xfrm>
        </p:spPr>
        <p:txBody>
          <a:bodyPr>
            <a:normAutofit lnSpcReduction="10000"/>
          </a:bodyPr>
          <a:lstStyle/>
          <a:p>
            <a:pPr>
              <a:buNone/>
            </a:pPr>
            <a:r>
              <a:rPr kumimoji="1" lang="en-GB" sz="2800" dirty="0">
                <a:cs typeface="Times New Roman" pitchFamily="18" charset="0"/>
              </a:rPr>
              <a:t>When teachers prolong their wait time between these</a:t>
            </a:r>
          </a:p>
          <a:p>
            <a:pPr>
              <a:buNone/>
            </a:pPr>
            <a:r>
              <a:rPr kumimoji="1" lang="en-GB" sz="2800" dirty="0">
                <a:cs typeface="Times New Roman" pitchFamily="18" charset="0"/>
              </a:rPr>
              <a:t>exchanges to pauses of three seconds or longer, a number</a:t>
            </a:r>
          </a:p>
          <a:p>
            <a:pPr>
              <a:buNone/>
            </a:pPr>
            <a:r>
              <a:rPr kumimoji="1" lang="en-GB" sz="2800" dirty="0">
                <a:cs typeface="Times New Roman" pitchFamily="18" charset="0"/>
              </a:rPr>
              <a:t>of effects are achieved including the following:</a:t>
            </a:r>
          </a:p>
          <a:p>
            <a:pPr>
              <a:buNone/>
            </a:pPr>
            <a:endParaRPr kumimoji="1" lang="en-GB" sz="2800" dirty="0">
              <a:cs typeface="Times New Roman" pitchFamily="18" charset="0"/>
            </a:endParaRPr>
          </a:p>
          <a:p>
            <a:pPr eaLnBrk="0" hangingPunct="0">
              <a:buFont typeface="Wingdings" pitchFamily="2" charset="2"/>
              <a:buChar char="Ø"/>
            </a:pPr>
            <a:r>
              <a:rPr kumimoji="1" lang="en-GB" sz="2800" b="1" dirty="0">
                <a:latin typeface="Arial Narrow" pitchFamily="34" charset="0"/>
                <a:cs typeface="Times New Roman" pitchFamily="18" charset="0"/>
              </a:rPr>
              <a:t>Pupils give extended answers</a:t>
            </a:r>
          </a:p>
          <a:p>
            <a:pPr eaLnBrk="0" hangingPunct="0">
              <a:buFont typeface="Wingdings" pitchFamily="2" charset="2"/>
              <a:buChar char="Ø"/>
            </a:pPr>
            <a:r>
              <a:rPr kumimoji="1" lang="en-GB" sz="2800" b="1" dirty="0">
                <a:latin typeface="Arial Narrow" pitchFamily="34" charset="0"/>
                <a:cs typeface="Times New Roman" pitchFamily="18" charset="0"/>
              </a:rPr>
              <a:t>More pupils are likely to offer and answer</a:t>
            </a:r>
          </a:p>
          <a:p>
            <a:pPr eaLnBrk="0" hangingPunct="0">
              <a:buFont typeface="Wingdings" pitchFamily="2" charset="2"/>
              <a:buChar char="Ø"/>
            </a:pPr>
            <a:r>
              <a:rPr kumimoji="1" lang="en-GB" sz="2800" b="1" dirty="0">
                <a:latin typeface="Arial Narrow" pitchFamily="34" charset="0"/>
                <a:cs typeface="Times New Roman" pitchFamily="18" charset="0"/>
              </a:rPr>
              <a:t>The number of “I don’t know” responses decreases</a:t>
            </a:r>
          </a:p>
          <a:p>
            <a:pPr eaLnBrk="0" hangingPunct="0">
              <a:buFont typeface="Wingdings" pitchFamily="2" charset="2"/>
              <a:buChar char="Ø"/>
            </a:pPr>
            <a:r>
              <a:rPr kumimoji="1" lang="en-GB" sz="2800" b="1" dirty="0">
                <a:latin typeface="Arial Narrow" pitchFamily="34" charset="0"/>
                <a:cs typeface="Times New Roman" pitchFamily="18" charset="0"/>
              </a:rPr>
              <a:t>The responses that are given are more creative and thoughtful</a:t>
            </a:r>
          </a:p>
          <a:p>
            <a:pPr eaLnBrk="0" hangingPunct="0">
              <a:buFont typeface="Wingdings" pitchFamily="2" charset="2"/>
              <a:buChar char="Ø"/>
            </a:pPr>
            <a:r>
              <a:rPr kumimoji="1" lang="en-GB" sz="2800" b="1" dirty="0">
                <a:latin typeface="Arial Narrow" pitchFamily="34" charset="0"/>
                <a:cs typeface="Times New Roman" pitchFamily="18" charset="0"/>
              </a:rPr>
              <a:t> The frequency of questions raised by pupils increases</a:t>
            </a:r>
          </a:p>
          <a:p>
            <a:pPr eaLnBrk="0" hangingPunct="0">
              <a:buFont typeface="Wingdings" pitchFamily="2" charset="2"/>
              <a:buChar char="Ø"/>
            </a:pPr>
            <a:r>
              <a:rPr kumimoji="1" lang="en-GB" sz="2800" b="1" dirty="0">
                <a:latin typeface="Arial Narrow" pitchFamily="34" charset="0"/>
                <a:cs typeface="Times New Roman" pitchFamily="18" charset="0"/>
              </a:rPr>
              <a:t>The frequency of responses from less able pupils increase</a:t>
            </a:r>
          </a:p>
          <a:p>
            <a:pPr>
              <a:buNone/>
            </a:pPr>
            <a:endParaRPr lang="en-GB" sz="2800" dirty="0"/>
          </a:p>
          <a:p>
            <a:pPr>
              <a:buNone/>
            </a:pPr>
            <a:endParaRPr lang="en-GB" dirty="0"/>
          </a:p>
        </p:txBody>
      </p:sp>
      <p:sp>
        <p:nvSpPr>
          <p:cNvPr id="4" name="Rectangle 3"/>
          <p:cNvSpPr/>
          <p:nvPr/>
        </p:nvSpPr>
        <p:spPr>
          <a:xfrm rot="21159006">
            <a:off x="-126065" y="6778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rot="1018287">
            <a:off x="7794815" y="25642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960728">
            <a:off x="1653303" y="-34974"/>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21159006">
            <a:off x="5058511" y="-10361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6" descr="pocket_watch_md_wht">
            <a:hlinkClick r:id="rId2"/>
          </p:cNvPr>
          <p:cNvPicPr>
            <a:picLocks noChangeAspect="1" noChangeArrowheads="1" noCrop="1"/>
          </p:cNvPicPr>
          <p:nvPr/>
        </p:nvPicPr>
        <p:blipFill>
          <a:blip r:embed="rId3" cstate="print"/>
          <a:srcRect/>
          <a:stretch>
            <a:fillRect/>
          </a:stretch>
        </p:blipFill>
        <p:spPr bwMode="auto">
          <a:xfrm>
            <a:off x="6804248" y="2780928"/>
            <a:ext cx="1216025" cy="1428750"/>
          </a:xfrm>
          <a:prstGeom prst="rect">
            <a:avLst/>
          </a:prstGeom>
          <a:noFill/>
          <a:ln w="9525">
            <a:noFill/>
            <a:miter lim="800000"/>
            <a:headEnd/>
            <a:tailEnd/>
          </a:ln>
        </p:spPr>
      </p:pic>
    </p:spTree>
    <p:extLst>
      <p:ext uri="{BB962C8B-B14F-4D97-AF65-F5344CB8AC3E}">
        <p14:creationId xmlns:p14="http://schemas.microsoft.com/office/powerpoint/2010/main" val="187945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the role of the teaching assistant?</a:t>
            </a:r>
          </a:p>
        </p:txBody>
      </p:sp>
      <p:sp>
        <p:nvSpPr>
          <p:cNvPr id="3" name="Content Placeholder 2"/>
          <p:cNvSpPr>
            <a:spLocks noGrp="1"/>
          </p:cNvSpPr>
          <p:nvPr>
            <p:ph idx="1"/>
          </p:nvPr>
        </p:nvSpPr>
        <p:spPr/>
        <p:txBody>
          <a:bodyPr>
            <a:normAutofit fontScale="77500" lnSpcReduction="20000"/>
          </a:bodyPr>
          <a:lstStyle/>
          <a:p>
            <a:endParaRPr lang="en-GB" dirty="0"/>
          </a:p>
          <a:p>
            <a:r>
              <a:rPr lang="en-GB" dirty="0"/>
              <a:t>TA’s are often on the front line with these children</a:t>
            </a:r>
          </a:p>
          <a:p>
            <a:r>
              <a:rPr lang="en-GB" dirty="0"/>
              <a:t>Making decisions as they are supporting</a:t>
            </a:r>
          </a:p>
          <a:p>
            <a:r>
              <a:rPr lang="en-GB" dirty="0"/>
              <a:t>Often with the children who need the most specialist support</a:t>
            </a:r>
          </a:p>
          <a:p>
            <a:r>
              <a:rPr lang="en-GB" dirty="0"/>
              <a:t>Sometimes have to work with groups they are not as familiar with as well (switching from those most needy to the MA)</a:t>
            </a:r>
          </a:p>
          <a:p>
            <a:r>
              <a:rPr lang="en-GB" dirty="0"/>
              <a:t>Have to adapt the curriculum/planning as they go along</a:t>
            </a:r>
          </a:p>
          <a:p>
            <a:r>
              <a:rPr lang="en-GB" dirty="0"/>
              <a:t>Do not have enough time to communicate effectively with teachers – preparation or reflection</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52736"/>
            <a:ext cx="165893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277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a:solidFill>
                  <a:srgbClr val="FF0000"/>
                </a:solidFill>
                <a:latin typeface="+mn-lt"/>
              </a:rPr>
              <a:t>The reluctant pupil</a:t>
            </a:r>
          </a:p>
        </p:txBody>
      </p:sp>
      <p:sp>
        <p:nvSpPr>
          <p:cNvPr id="3" name="Content Placeholder 2"/>
          <p:cNvSpPr>
            <a:spLocks noGrp="1"/>
          </p:cNvSpPr>
          <p:nvPr>
            <p:ph idx="1"/>
          </p:nvPr>
        </p:nvSpPr>
        <p:spPr>
          <a:xfrm>
            <a:off x="179512" y="1412776"/>
            <a:ext cx="8784976" cy="5112568"/>
          </a:xfrm>
        </p:spPr>
        <p:txBody>
          <a:bodyPr>
            <a:normAutofit/>
          </a:bodyPr>
          <a:lstStyle/>
          <a:p>
            <a:pPr>
              <a:buNone/>
            </a:pPr>
            <a:endParaRPr lang="en-GB" sz="2800" dirty="0"/>
          </a:p>
          <a:p>
            <a:pPr>
              <a:buNone/>
            </a:pPr>
            <a:endParaRPr lang="en-GB" dirty="0"/>
          </a:p>
        </p:txBody>
      </p:sp>
      <p:sp>
        <p:nvSpPr>
          <p:cNvPr id="4" name="Rectangle 3"/>
          <p:cNvSpPr/>
          <p:nvPr/>
        </p:nvSpPr>
        <p:spPr>
          <a:xfrm rot="21159006">
            <a:off x="-126065" y="6778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rot="1018287">
            <a:off x="7794815" y="25642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960728">
            <a:off x="1649534" y="-33811"/>
            <a:ext cx="1131071" cy="94895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21159006">
            <a:off x="5058511" y="-10361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395536" y="1374592"/>
            <a:ext cx="8424936" cy="4401205"/>
          </a:xfrm>
          <a:prstGeom prst="rect">
            <a:avLst/>
          </a:prstGeom>
        </p:spPr>
        <p:txBody>
          <a:bodyPr wrap="square">
            <a:spAutoFit/>
          </a:bodyPr>
          <a:lstStyle/>
          <a:p>
            <a:pPr eaLnBrk="0" hangingPunct="0">
              <a:spcBef>
                <a:spcPct val="50000"/>
              </a:spcBef>
              <a:buFontTx/>
              <a:buChar char="•"/>
            </a:pPr>
            <a:r>
              <a:rPr lang="en-GB" sz="2800" dirty="0"/>
              <a:t>Give them the </a:t>
            </a:r>
            <a:r>
              <a:rPr lang="en-GB" sz="2800" dirty="0">
                <a:solidFill>
                  <a:srgbClr val="FF0000"/>
                </a:solidFill>
              </a:rPr>
              <a:t>rationale</a:t>
            </a:r>
            <a:r>
              <a:rPr lang="en-GB" sz="2800" dirty="0"/>
              <a:t> behind their need to respond</a:t>
            </a:r>
          </a:p>
          <a:p>
            <a:pPr eaLnBrk="0" hangingPunct="0">
              <a:spcBef>
                <a:spcPct val="50000"/>
              </a:spcBef>
              <a:buFontTx/>
              <a:buChar char="•"/>
            </a:pPr>
            <a:r>
              <a:rPr lang="en-GB" sz="2800" dirty="0"/>
              <a:t>Develop their confidence and self-esteem – plenty of </a:t>
            </a:r>
            <a:br>
              <a:rPr lang="en-GB" sz="2800" dirty="0"/>
            </a:br>
            <a:r>
              <a:rPr lang="en-GB" sz="2800" dirty="0"/>
              <a:t>  </a:t>
            </a:r>
            <a:r>
              <a:rPr lang="en-GB" sz="2800" dirty="0">
                <a:solidFill>
                  <a:srgbClr val="FF0000"/>
                </a:solidFill>
              </a:rPr>
              <a:t>specific praise</a:t>
            </a:r>
          </a:p>
          <a:p>
            <a:pPr eaLnBrk="0" hangingPunct="0">
              <a:spcBef>
                <a:spcPct val="50000"/>
              </a:spcBef>
              <a:buFontTx/>
              <a:buChar char="•"/>
            </a:pPr>
            <a:r>
              <a:rPr lang="en-GB" sz="2800" dirty="0"/>
              <a:t>Give them a </a:t>
            </a:r>
            <a:r>
              <a:rPr lang="en-GB" sz="2800" dirty="0">
                <a:solidFill>
                  <a:srgbClr val="FF0000"/>
                </a:solidFill>
              </a:rPr>
              <a:t>lower cognitive order question </a:t>
            </a:r>
            <a:r>
              <a:rPr lang="en-GB" sz="2800" dirty="0"/>
              <a:t>– recall/ </a:t>
            </a:r>
            <a:br>
              <a:rPr lang="en-GB" sz="2800" dirty="0"/>
            </a:br>
            <a:r>
              <a:rPr lang="en-GB" sz="2800" dirty="0"/>
              <a:t>  knowledge/application. Bloom’s Taxonomy</a:t>
            </a:r>
          </a:p>
          <a:p>
            <a:pPr eaLnBrk="0" hangingPunct="0">
              <a:spcBef>
                <a:spcPct val="50000"/>
              </a:spcBef>
              <a:buFontTx/>
              <a:buChar char="•"/>
            </a:pPr>
            <a:r>
              <a:rPr lang="en-GB" sz="2800" dirty="0"/>
              <a:t>Get them to use the “thumbs up” and </a:t>
            </a:r>
            <a:br>
              <a:rPr lang="en-GB" sz="2800" dirty="0"/>
            </a:br>
            <a:r>
              <a:rPr lang="en-GB" sz="2800" dirty="0"/>
              <a:t>  “thumbs down” signal.</a:t>
            </a:r>
          </a:p>
          <a:p>
            <a:pPr eaLnBrk="0" hangingPunct="0">
              <a:spcBef>
                <a:spcPct val="50000"/>
              </a:spcBef>
              <a:buFontTx/>
              <a:buChar char="•"/>
            </a:pPr>
            <a:r>
              <a:rPr lang="en-GB" sz="2800" dirty="0"/>
              <a:t>Use plenty of </a:t>
            </a:r>
            <a:r>
              <a:rPr lang="en-GB" sz="2800" dirty="0">
                <a:solidFill>
                  <a:srgbClr val="FF0000"/>
                </a:solidFill>
              </a:rPr>
              <a:t>positive body language</a:t>
            </a:r>
            <a:r>
              <a:rPr lang="en-GB" sz="2800" dirty="0"/>
              <a:t>.</a:t>
            </a:r>
          </a:p>
        </p:txBody>
      </p:sp>
      <p:pic>
        <p:nvPicPr>
          <p:cNvPr id="1026" name="Picture 2" descr="books,children,imagining,leisure,people,reading,stories"/>
          <p:cNvPicPr>
            <a:picLocks noChangeAspect="1" noChangeArrowheads="1"/>
          </p:cNvPicPr>
          <p:nvPr/>
        </p:nvPicPr>
        <p:blipFill>
          <a:blip r:embed="rId2" cstate="print"/>
          <a:srcRect/>
          <a:stretch>
            <a:fillRect/>
          </a:stretch>
        </p:blipFill>
        <p:spPr bwMode="auto">
          <a:xfrm>
            <a:off x="6372200" y="3933056"/>
            <a:ext cx="2555776" cy="2555776"/>
          </a:xfrm>
          <a:prstGeom prst="rect">
            <a:avLst/>
          </a:prstGeom>
          <a:noFill/>
        </p:spPr>
      </p:pic>
    </p:spTree>
    <p:extLst>
      <p:ext uri="{BB962C8B-B14F-4D97-AF65-F5344CB8AC3E}">
        <p14:creationId xmlns:p14="http://schemas.microsoft.com/office/powerpoint/2010/main" val="134964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‘I’ve done it…’ pupil</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solidFill>
                  <a:srgbClr val="FF0000"/>
                </a:solidFill>
              </a:rPr>
              <a:t>Extend and challenge </a:t>
            </a:r>
            <a:r>
              <a:rPr lang="en-GB" dirty="0"/>
              <a:t>through these questions;</a:t>
            </a:r>
          </a:p>
          <a:p>
            <a:pPr marL="0" indent="0">
              <a:buNone/>
            </a:pPr>
            <a:endParaRPr lang="en-GB" dirty="0"/>
          </a:p>
          <a:p>
            <a:r>
              <a:rPr lang="en-GB" dirty="0"/>
              <a:t>Can you make a new one yourself?</a:t>
            </a:r>
          </a:p>
          <a:p>
            <a:r>
              <a:rPr lang="en-GB" dirty="0"/>
              <a:t>How do you know?</a:t>
            </a:r>
          </a:p>
          <a:p>
            <a:r>
              <a:rPr lang="en-GB" dirty="0"/>
              <a:t>What if…?</a:t>
            </a:r>
          </a:p>
          <a:p>
            <a:r>
              <a:rPr lang="en-GB" dirty="0"/>
              <a:t>Can you teach someone else?</a:t>
            </a:r>
          </a:p>
          <a:p>
            <a:r>
              <a:rPr lang="en-GB" dirty="0"/>
              <a:t>Where else have you seen?</a:t>
            </a:r>
          </a:p>
          <a:p>
            <a:r>
              <a:rPr lang="en-GB" dirty="0"/>
              <a:t>What do you think?</a:t>
            </a:r>
          </a:p>
          <a:p>
            <a:r>
              <a:rPr lang="en-GB" dirty="0"/>
              <a:t>Have you checked?</a:t>
            </a:r>
          </a:p>
          <a:p>
            <a:r>
              <a:rPr lang="en-GB" dirty="0"/>
              <a:t>Can you challenge yourself against your targets?</a:t>
            </a:r>
          </a:p>
          <a:p>
            <a:pPr marL="0" indent="0">
              <a:buNone/>
            </a:pPr>
            <a:endParaRPr lang="en-GB" dirty="0"/>
          </a:p>
          <a:p>
            <a:endParaRPr lang="en-GB"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852936"/>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86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GB" dirty="0">
                <a:solidFill>
                  <a:srgbClr val="FF0000"/>
                </a:solidFill>
                <a:latin typeface="+mn-lt"/>
              </a:rPr>
              <a:t>Encourage children to ask questions</a:t>
            </a:r>
          </a:p>
        </p:txBody>
      </p:sp>
      <p:sp>
        <p:nvSpPr>
          <p:cNvPr id="3" name="Content Placeholder 2"/>
          <p:cNvSpPr>
            <a:spLocks noGrp="1"/>
          </p:cNvSpPr>
          <p:nvPr>
            <p:ph idx="1"/>
          </p:nvPr>
        </p:nvSpPr>
        <p:spPr>
          <a:xfrm>
            <a:off x="179512" y="1412776"/>
            <a:ext cx="8784976" cy="5112568"/>
          </a:xfrm>
        </p:spPr>
        <p:txBody>
          <a:bodyPr>
            <a:normAutofit lnSpcReduction="10000"/>
          </a:bodyPr>
          <a:lstStyle/>
          <a:p>
            <a:pPr algn="ctr" eaLnBrk="0" hangingPunct="0">
              <a:spcBef>
                <a:spcPct val="50000"/>
              </a:spcBef>
              <a:buNone/>
            </a:pPr>
            <a:r>
              <a:rPr lang="en-GB" sz="2400" b="1" dirty="0"/>
              <a:t>Show interest in pupil’s questions;</a:t>
            </a:r>
          </a:p>
          <a:p>
            <a:pPr algn="ctr" eaLnBrk="0" hangingPunct="0">
              <a:spcBef>
                <a:spcPct val="50000"/>
              </a:spcBef>
              <a:buNone/>
            </a:pPr>
            <a:r>
              <a:rPr lang="en-GB" sz="2400" b="1" dirty="0"/>
              <a:t>Use modelling – think aloud!</a:t>
            </a:r>
          </a:p>
          <a:p>
            <a:pPr eaLnBrk="0" hangingPunct="0">
              <a:spcBef>
                <a:spcPct val="50000"/>
              </a:spcBef>
            </a:pPr>
            <a:r>
              <a:rPr lang="en-GB" sz="3000" dirty="0"/>
              <a:t>What am I going to say/write/do now?  Why have I stopped?</a:t>
            </a:r>
          </a:p>
          <a:p>
            <a:pPr eaLnBrk="0" hangingPunct="0">
              <a:spcBef>
                <a:spcPct val="50000"/>
              </a:spcBef>
            </a:pPr>
            <a:r>
              <a:rPr lang="en-GB" sz="3000" dirty="0"/>
              <a:t>What is my problem?  What sort of problem is this?  Where have I seen this before?</a:t>
            </a:r>
          </a:p>
          <a:p>
            <a:pPr eaLnBrk="0" hangingPunct="0">
              <a:spcBef>
                <a:spcPct val="50000"/>
              </a:spcBef>
            </a:pPr>
            <a:r>
              <a:rPr lang="en-GB" sz="3000" dirty="0"/>
              <a:t>Who can help me?  What do I need?  What is the next step?  </a:t>
            </a:r>
          </a:p>
          <a:p>
            <a:pPr eaLnBrk="0" hangingPunct="0">
              <a:spcBef>
                <a:spcPct val="50000"/>
              </a:spcBef>
            </a:pPr>
            <a:r>
              <a:rPr lang="en-GB" sz="3000" dirty="0"/>
              <a:t>Is there a better way?  What alternatives are there?  </a:t>
            </a:r>
          </a:p>
          <a:p>
            <a:pPr eaLnBrk="0" hangingPunct="0">
              <a:spcBef>
                <a:spcPct val="50000"/>
              </a:spcBef>
              <a:buNone/>
            </a:pPr>
            <a:endParaRPr lang="en-GB" dirty="0"/>
          </a:p>
          <a:p>
            <a:pPr>
              <a:buNone/>
            </a:pPr>
            <a:endParaRPr lang="en-GB" sz="2800" dirty="0"/>
          </a:p>
          <a:p>
            <a:pPr>
              <a:buNone/>
            </a:pPr>
            <a:endParaRPr lang="en-GB" dirty="0"/>
          </a:p>
        </p:txBody>
      </p:sp>
      <p:sp>
        <p:nvSpPr>
          <p:cNvPr id="4" name="Rectangle 3"/>
          <p:cNvSpPr/>
          <p:nvPr/>
        </p:nvSpPr>
        <p:spPr>
          <a:xfrm rot="21159006">
            <a:off x="-126065" y="6778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rot="1018287">
            <a:off x="7914579" y="14321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rot="960728">
            <a:off x="1649534" y="-33811"/>
            <a:ext cx="1131071" cy="94895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rot="21159006">
            <a:off x="5058511" y="-103615"/>
            <a:ext cx="111903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37437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653136"/>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Effective questioning</a:t>
            </a:r>
          </a:p>
        </p:txBody>
      </p:sp>
      <p:sp>
        <p:nvSpPr>
          <p:cNvPr id="3" name="Content Placeholder 2"/>
          <p:cNvSpPr>
            <a:spLocks noGrp="1"/>
          </p:cNvSpPr>
          <p:nvPr>
            <p:ph idx="1"/>
          </p:nvPr>
        </p:nvSpPr>
        <p:spPr/>
        <p:txBody>
          <a:bodyPr/>
          <a:lstStyle/>
          <a:p>
            <a:pPr marL="0" indent="0">
              <a:buNone/>
            </a:pPr>
            <a:r>
              <a:rPr lang="en-GB" b="1" i="1" dirty="0">
                <a:solidFill>
                  <a:srgbClr val="00B0F0"/>
                </a:solidFill>
              </a:rPr>
              <a:t>Knowing what to do when </a:t>
            </a:r>
          </a:p>
          <a:p>
            <a:pPr marL="0" indent="0">
              <a:buNone/>
            </a:pPr>
            <a:r>
              <a:rPr lang="en-GB" b="1" i="1" dirty="0">
                <a:solidFill>
                  <a:srgbClr val="00B0F0"/>
                </a:solidFill>
              </a:rPr>
              <a:t>you don’t know what to do</a:t>
            </a:r>
          </a:p>
          <a:p>
            <a:pPr marL="0" indent="0">
              <a:buNone/>
            </a:pPr>
            <a:endParaRPr lang="en-GB" dirty="0"/>
          </a:p>
          <a:p>
            <a:pPr marL="0" indent="0">
              <a:buNone/>
            </a:pPr>
            <a:r>
              <a:rPr lang="en-GB" dirty="0"/>
              <a:t>Throw the responsibility back to the learner;</a:t>
            </a:r>
          </a:p>
          <a:p>
            <a:pPr marL="0" indent="0">
              <a:buNone/>
            </a:pPr>
            <a:r>
              <a:rPr lang="en-GB" dirty="0"/>
              <a:t>How could you find out?</a:t>
            </a:r>
          </a:p>
          <a:p>
            <a:pPr marL="0" indent="0">
              <a:buNone/>
            </a:pPr>
            <a:r>
              <a:rPr lang="en-GB" dirty="0"/>
              <a:t>What resources will you need?</a:t>
            </a:r>
          </a:p>
          <a:p>
            <a:pPr marL="0" indent="0">
              <a:buNone/>
            </a:pPr>
            <a:r>
              <a:rPr lang="en-GB" dirty="0"/>
              <a:t>Have a go!</a:t>
            </a: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3976861"/>
            <a:ext cx="1714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7445" y="1196752"/>
            <a:ext cx="2266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85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 Questioning cue card?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455787"/>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rowSpan="8">
                  <a:txBody>
                    <a:bodyPr/>
                    <a:lstStyle/>
                    <a:p>
                      <a:endParaRPr lang="en-GB" dirty="0"/>
                    </a:p>
                    <a:p>
                      <a:endParaRPr lang="en-GB" dirty="0"/>
                    </a:p>
                    <a:p>
                      <a:r>
                        <a:rPr lang="en-GB" sz="1400" dirty="0"/>
                        <a:t>Complexity</a:t>
                      </a:r>
                    </a:p>
                  </a:txBody>
                  <a:tcPr/>
                </a:tc>
                <a:tc gridSpan="7">
                  <a:txBody>
                    <a:bodyPr/>
                    <a:lstStyle/>
                    <a:p>
                      <a:pPr algn="l"/>
                      <a:r>
                        <a:rPr lang="en-GB" sz="1400" dirty="0"/>
                        <a:t>Complexity    </a:t>
                      </a:r>
                      <a:r>
                        <a:rPr lang="en-GB" dirty="0"/>
                        <a:t>          </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endParaRPr lang="en-GB" dirty="0"/>
                    </a:p>
                  </a:txBody>
                  <a:tcPr/>
                </a:tc>
                <a:tc>
                  <a:txBody>
                    <a:bodyPr/>
                    <a:lstStyle/>
                    <a:p>
                      <a:endParaRPr lang="en-GB" dirty="0"/>
                    </a:p>
                  </a:txBody>
                  <a:tcPr/>
                </a:tc>
                <a:tc>
                  <a:txBody>
                    <a:bodyPr/>
                    <a:lstStyle/>
                    <a:p>
                      <a:r>
                        <a:rPr lang="en-GB" dirty="0"/>
                        <a:t>Is…</a:t>
                      </a:r>
                    </a:p>
                  </a:txBody>
                  <a:tcPr/>
                </a:tc>
                <a:tc>
                  <a:txBody>
                    <a:bodyPr/>
                    <a:lstStyle/>
                    <a:p>
                      <a:r>
                        <a:rPr lang="en-GB" dirty="0"/>
                        <a:t>Did…</a:t>
                      </a:r>
                    </a:p>
                  </a:txBody>
                  <a:tcPr/>
                </a:tc>
                <a:tc>
                  <a:txBody>
                    <a:bodyPr/>
                    <a:lstStyle/>
                    <a:p>
                      <a:r>
                        <a:rPr lang="en-GB" dirty="0"/>
                        <a:t>Will…</a:t>
                      </a:r>
                    </a:p>
                  </a:txBody>
                  <a:tcPr/>
                </a:tc>
                <a:tc>
                  <a:txBody>
                    <a:bodyPr/>
                    <a:lstStyle/>
                    <a:p>
                      <a:r>
                        <a:rPr lang="en-GB" dirty="0"/>
                        <a:t>Would…</a:t>
                      </a:r>
                    </a:p>
                  </a:txBody>
                  <a:tcPr/>
                </a:tc>
                <a:tc>
                  <a:txBody>
                    <a:bodyPr/>
                    <a:lstStyle/>
                    <a:p>
                      <a:r>
                        <a:rPr lang="en-GB" dirty="0"/>
                        <a:t>Can…</a:t>
                      </a:r>
                    </a:p>
                  </a:txBody>
                  <a:tcPr/>
                </a:tc>
                <a:tc>
                  <a:txBody>
                    <a:bodyPr/>
                    <a:lstStyle/>
                    <a:p>
                      <a:r>
                        <a:rPr lang="en-GB" dirty="0"/>
                        <a:t>Might…</a:t>
                      </a:r>
                    </a:p>
                  </a:txBody>
                  <a:tcPr/>
                </a:tc>
                <a:extLst>
                  <a:ext uri="{0D108BD9-81ED-4DB2-BD59-A6C34878D82A}">
                    <a16:rowId xmlns:a16="http://schemas.microsoft.com/office/drawing/2014/main" val="10001"/>
                  </a:ext>
                </a:extLst>
              </a:tr>
              <a:tr h="370840">
                <a:tc vMerge="1">
                  <a:txBody>
                    <a:bodyPr/>
                    <a:lstStyle/>
                    <a:p>
                      <a:endParaRPr lang="en-GB" dirty="0"/>
                    </a:p>
                  </a:txBody>
                  <a:tcPr/>
                </a:tc>
                <a:tc>
                  <a:txBody>
                    <a:bodyPr/>
                    <a:lstStyle/>
                    <a:p>
                      <a:r>
                        <a:rPr lang="en-GB" dirty="0"/>
                        <a:t>Who?</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r>
                        <a:rPr lang="en-GB" dirty="0"/>
                        <a:t>What?</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vMerge="1">
                  <a:txBody>
                    <a:bodyPr/>
                    <a:lstStyle/>
                    <a:p>
                      <a:endParaRPr lang="en-GB" dirty="0"/>
                    </a:p>
                  </a:txBody>
                  <a:tcPr/>
                </a:tc>
                <a:tc>
                  <a:txBody>
                    <a:bodyPr/>
                    <a:lstStyle/>
                    <a:p>
                      <a:r>
                        <a:rPr lang="en-GB" dirty="0"/>
                        <a:t>Where?</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vMerge="1">
                  <a:txBody>
                    <a:bodyPr/>
                    <a:lstStyle/>
                    <a:p>
                      <a:endParaRPr lang="en-GB" dirty="0"/>
                    </a:p>
                  </a:txBody>
                  <a:tcPr/>
                </a:tc>
                <a:tc>
                  <a:txBody>
                    <a:bodyPr/>
                    <a:lstStyle/>
                    <a:p>
                      <a:r>
                        <a:rPr lang="en-GB" dirty="0"/>
                        <a:t>When?</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vMerge="1">
                  <a:txBody>
                    <a:bodyPr/>
                    <a:lstStyle/>
                    <a:p>
                      <a:endParaRPr lang="en-GB" dirty="0"/>
                    </a:p>
                  </a:txBody>
                  <a:tcPr/>
                </a:tc>
                <a:tc>
                  <a:txBody>
                    <a:bodyPr/>
                    <a:lstStyle/>
                    <a:p>
                      <a:r>
                        <a:rPr lang="en-GB" dirty="0"/>
                        <a:t>Why?</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vMerge="1">
                  <a:txBody>
                    <a:bodyPr/>
                    <a:lstStyle/>
                    <a:p>
                      <a:endParaRPr lang="en-GB" dirty="0"/>
                    </a:p>
                  </a:txBody>
                  <a:tcPr/>
                </a:tc>
                <a:tc>
                  <a:txBody>
                    <a:bodyPr/>
                    <a:lstStyle/>
                    <a:p>
                      <a:r>
                        <a:rPr lang="en-GB" dirty="0"/>
                        <a:t>How?</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7" name="Striped Right Arrow 6"/>
          <p:cNvSpPr/>
          <p:nvPr/>
        </p:nvSpPr>
        <p:spPr>
          <a:xfrm>
            <a:off x="3059832" y="1700808"/>
            <a:ext cx="1080120" cy="1440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iped Right Arrow 7"/>
          <p:cNvSpPr/>
          <p:nvPr/>
        </p:nvSpPr>
        <p:spPr>
          <a:xfrm>
            <a:off x="4788024" y="1700808"/>
            <a:ext cx="1080120" cy="1440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iped Right Arrow 8"/>
          <p:cNvSpPr/>
          <p:nvPr/>
        </p:nvSpPr>
        <p:spPr>
          <a:xfrm>
            <a:off x="6516216" y="1709192"/>
            <a:ext cx="1080120" cy="1440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7578" y="3102045"/>
            <a:ext cx="110966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8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the purpose of an activity?</a:t>
            </a:r>
          </a:p>
        </p:txBody>
      </p:sp>
      <p:sp>
        <p:nvSpPr>
          <p:cNvPr id="3" name="Content Placeholder 2"/>
          <p:cNvSpPr>
            <a:spLocks noGrp="1"/>
          </p:cNvSpPr>
          <p:nvPr>
            <p:ph idx="1"/>
          </p:nvPr>
        </p:nvSpPr>
        <p:spPr/>
        <p:txBody>
          <a:bodyPr>
            <a:normAutofit fontScale="85000" lnSpcReduction="20000"/>
          </a:bodyPr>
          <a:lstStyle/>
          <a:p>
            <a:r>
              <a:rPr lang="en-GB" dirty="0"/>
              <a:t>Avoid focusing on task completion – what are the learning objectives?</a:t>
            </a:r>
          </a:p>
          <a:p>
            <a:r>
              <a:rPr lang="en-GB" dirty="0"/>
              <a:t>What learning should be focused on?</a:t>
            </a:r>
          </a:p>
          <a:p>
            <a:r>
              <a:rPr lang="en-GB" dirty="0"/>
              <a:t>What are the learning priorities of the children?</a:t>
            </a:r>
          </a:p>
          <a:p>
            <a:r>
              <a:rPr lang="en-GB" dirty="0"/>
              <a:t>Allow time for working on the task without your input</a:t>
            </a:r>
          </a:p>
          <a:p>
            <a:r>
              <a:rPr lang="en-GB" dirty="0"/>
              <a:t>Choose the most appropriate points to intervene – could they work it out themselves?</a:t>
            </a:r>
          </a:p>
          <a:p>
            <a:r>
              <a:rPr lang="en-GB" dirty="0"/>
              <a:t>Model task or do task next to them – I am going to write a sentence about my weekend </a:t>
            </a:r>
          </a:p>
          <a:p>
            <a:r>
              <a:rPr lang="en-GB" dirty="0"/>
              <a:t>Verbalise your thoughts – ‘I will start at number 3 because I already have 3 and count in ones…4…5…6’</a:t>
            </a:r>
          </a:p>
        </p:txBody>
      </p:sp>
    </p:spTree>
    <p:extLst>
      <p:ext uri="{BB962C8B-B14F-4D97-AF65-F5344CB8AC3E}">
        <p14:creationId xmlns:p14="http://schemas.microsoft.com/office/powerpoint/2010/main" val="391068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Scaffolding and supporting an activity</a:t>
            </a:r>
          </a:p>
        </p:txBody>
      </p:sp>
      <p:sp>
        <p:nvSpPr>
          <p:cNvPr id="3" name="Content Placeholder 2"/>
          <p:cNvSpPr>
            <a:spLocks noGrp="1"/>
          </p:cNvSpPr>
          <p:nvPr>
            <p:ph idx="1"/>
          </p:nvPr>
        </p:nvSpPr>
        <p:spPr/>
        <p:txBody>
          <a:bodyPr>
            <a:normAutofit fontScale="92500" lnSpcReduction="20000"/>
          </a:bodyPr>
          <a:lstStyle/>
          <a:p>
            <a:r>
              <a:rPr lang="en-GB" dirty="0"/>
              <a:t>Writing frames</a:t>
            </a:r>
          </a:p>
          <a:p>
            <a:r>
              <a:rPr lang="en-GB" dirty="0"/>
              <a:t>Visual resources and </a:t>
            </a:r>
            <a:r>
              <a:rPr lang="en-GB" dirty="0" err="1"/>
              <a:t>pecs</a:t>
            </a:r>
            <a:endParaRPr lang="en-GB" dirty="0"/>
          </a:p>
          <a:p>
            <a:r>
              <a:rPr lang="en-GB" dirty="0"/>
              <a:t>Word mats</a:t>
            </a:r>
          </a:p>
          <a:p>
            <a:r>
              <a:rPr lang="en-GB" dirty="0"/>
              <a:t>Scribing to support</a:t>
            </a:r>
          </a:p>
          <a:p>
            <a:pPr marL="0" indent="0">
              <a:buNone/>
            </a:pPr>
            <a:endParaRPr lang="en-GB" dirty="0"/>
          </a:p>
          <a:p>
            <a:pPr lvl="6"/>
            <a:r>
              <a:rPr lang="en-GB" sz="2600" dirty="0"/>
              <a:t>Self help charters</a:t>
            </a:r>
          </a:p>
          <a:p>
            <a:pPr lvl="6"/>
            <a:r>
              <a:rPr lang="en-GB" sz="2600" dirty="0"/>
              <a:t>Timers and instructions</a:t>
            </a:r>
          </a:p>
          <a:p>
            <a:pPr lvl="6"/>
            <a:r>
              <a:rPr lang="en-GB" sz="2600" dirty="0"/>
              <a:t>Success criteria or editing list</a:t>
            </a:r>
          </a:p>
          <a:p>
            <a:pPr lvl="6"/>
            <a:r>
              <a:rPr lang="en-GB" sz="2600" dirty="0"/>
              <a:t>Targets and suggestions on how to meet them</a:t>
            </a:r>
          </a:p>
          <a:p>
            <a:pPr lvl="6"/>
            <a:r>
              <a:rPr lang="en-GB" sz="2600" dirty="0"/>
              <a:t>Dictionaries and displays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255" y="1340769"/>
            <a:ext cx="273630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861048"/>
            <a:ext cx="2878063" cy="287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71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Facilitating independence during task time </a:t>
            </a:r>
          </a:p>
        </p:txBody>
      </p:sp>
      <p:sp>
        <p:nvSpPr>
          <p:cNvPr id="3" name="Content Placeholder 2"/>
          <p:cNvSpPr>
            <a:spLocks noGrp="1"/>
          </p:cNvSpPr>
          <p:nvPr>
            <p:ph idx="1"/>
          </p:nvPr>
        </p:nvSpPr>
        <p:spPr/>
        <p:txBody>
          <a:bodyPr>
            <a:normAutofit fontScale="70000" lnSpcReduction="20000"/>
          </a:bodyPr>
          <a:lstStyle/>
          <a:p>
            <a:r>
              <a:rPr lang="en-GB" sz="3400" dirty="0"/>
              <a:t>Ask leading questions for pupils to obtain the answers</a:t>
            </a:r>
          </a:p>
          <a:p>
            <a:r>
              <a:rPr lang="en-GB" sz="3400" dirty="0"/>
              <a:t>Prompting previous learning, use of resources and repeating main points of the lesson</a:t>
            </a:r>
          </a:p>
          <a:p>
            <a:r>
              <a:rPr lang="en-GB" sz="3400" dirty="0"/>
              <a:t>Breaking down task using visual cues</a:t>
            </a:r>
          </a:p>
          <a:p>
            <a:r>
              <a:rPr lang="en-GB" sz="3400" dirty="0"/>
              <a:t>Scribing or using writing frames, sentence starters, word mats, scaffolding with resources</a:t>
            </a:r>
          </a:p>
          <a:p>
            <a:r>
              <a:rPr lang="en-GB" sz="3400" dirty="0"/>
              <a:t>Have resources to hand and train pupils to use them (checklist)</a:t>
            </a:r>
          </a:p>
          <a:p>
            <a:r>
              <a:rPr lang="en-GB" sz="3400" dirty="0"/>
              <a:t>Timers – state the small task (chunking) and leave for 5 </a:t>
            </a:r>
            <a:r>
              <a:rPr lang="en-GB" sz="3400" dirty="0" err="1"/>
              <a:t>mins</a:t>
            </a:r>
            <a:r>
              <a:rPr lang="en-GB" sz="3400" dirty="0"/>
              <a:t> </a:t>
            </a:r>
          </a:p>
          <a:p>
            <a:r>
              <a:rPr lang="en-GB" sz="3400" dirty="0"/>
              <a:t>Rewards for reaching small targets</a:t>
            </a:r>
          </a:p>
          <a:p>
            <a:r>
              <a:rPr lang="en-GB" sz="3400" dirty="0"/>
              <a:t>Emphasise process rather than outcome</a:t>
            </a:r>
          </a:p>
          <a:p>
            <a:r>
              <a:rPr lang="en-GB" sz="3400" dirty="0"/>
              <a:t>Correcting own work/reading work back to them for them to edit</a:t>
            </a:r>
          </a:p>
          <a:p>
            <a:endParaRPr lang="en-GB" dirty="0"/>
          </a:p>
        </p:txBody>
      </p:sp>
    </p:spTree>
    <p:extLst>
      <p:ext uri="{BB962C8B-B14F-4D97-AF65-F5344CB8AC3E}">
        <p14:creationId xmlns:p14="http://schemas.microsoft.com/office/powerpoint/2010/main" val="1044118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44704719"/>
              </p:ext>
            </p:extLst>
          </p:nvPr>
        </p:nvGraphicFramePr>
        <p:xfrm>
          <a:off x="1115616" y="188640"/>
          <a:ext cx="7225799" cy="6192688"/>
        </p:xfrm>
        <a:graphic>
          <a:graphicData uri="http://schemas.openxmlformats.org/presentationml/2006/ole">
            <mc:AlternateContent xmlns:mc="http://schemas.openxmlformats.org/markup-compatibility/2006">
              <mc:Choice xmlns:v="urn:schemas-microsoft-com:vml" Requires="v">
                <p:oleObj spid="_x0000_s12294" name="Document" r:id="rId3" imgW="5730132" imgH="5071115" progId="Word.Document.12">
                  <p:embed/>
                </p:oleObj>
              </mc:Choice>
              <mc:Fallback>
                <p:oleObj name="Document" r:id="rId3" imgW="5730132" imgH="5071115"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8640"/>
                        <a:ext cx="7225799" cy="619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625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Facilitating independence during group tasks</a:t>
            </a:r>
          </a:p>
        </p:txBody>
      </p:sp>
      <p:sp>
        <p:nvSpPr>
          <p:cNvPr id="3" name="Content Placeholder 2"/>
          <p:cNvSpPr>
            <a:spLocks noGrp="1"/>
          </p:cNvSpPr>
          <p:nvPr>
            <p:ph idx="1"/>
          </p:nvPr>
        </p:nvSpPr>
        <p:spPr/>
        <p:txBody>
          <a:bodyPr>
            <a:normAutofit fontScale="85000" lnSpcReduction="20000"/>
          </a:bodyPr>
          <a:lstStyle/>
          <a:p>
            <a:r>
              <a:rPr lang="en-GB" dirty="0"/>
              <a:t>Preparing pupil so that they know what will happen and which part they will have to report back on</a:t>
            </a:r>
          </a:p>
          <a:p>
            <a:r>
              <a:rPr lang="en-GB" dirty="0"/>
              <a:t>Pose questions or scaffold questions using blank levels, facilitate a part they can present to the class (rehearsal of this)</a:t>
            </a:r>
          </a:p>
          <a:p>
            <a:r>
              <a:rPr lang="en-GB" dirty="0"/>
              <a:t>Join in with pupil discussion or take notes for the pupil to review later</a:t>
            </a:r>
          </a:p>
          <a:p>
            <a:r>
              <a:rPr lang="en-GB" dirty="0"/>
              <a:t>Make sure pupils listen to each other and quieter children are given appropriate processing time</a:t>
            </a:r>
          </a:p>
          <a:p>
            <a:r>
              <a:rPr lang="en-GB" dirty="0"/>
              <a:t>Use visual cues to prompt reluctant talker</a:t>
            </a:r>
          </a:p>
          <a:p>
            <a:r>
              <a:rPr lang="en-GB" dirty="0"/>
              <a:t>Set them up with a buddy </a:t>
            </a:r>
          </a:p>
          <a:p>
            <a:endParaRPr lang="en-GB" dirty="0"/>
          </a:p>
        </p:txBody>
      </p:sp>
    </p:spTree>
    <p:extLst>
      <p:ext uri="{BB962C8B-B14F-4D97-AF65-F5344CB8AC3E}">
        <p14:creationId xmlns:p14="http://schemas.microsoft.com/office/powerpoint/2010/main" val="102520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the Teaching Assistant</a:t>
            </a:r>
          </a:p>
        </p:txBody>
      </p:sp>
      <p:sp>
        <p:nvSpPr>
          <p:cNvPr id="3" name="Content Placeholder 2"/>
          <p:cNvSpPr>
            <a:spLocks noGrp="1"/>
          </p:cNvSpPr>
          <p:nvPr>
            <p:ph idx="1"/>
          </p:nvPr>
        </p:nvSpPr>
        <p:spPr/>
        <p:txBody>
          <a:bodyPr/>
          <a:lstStyle/>
          <a:p>
            <a:pPr marL="0" indent="0">
              <a:buNone/>
            </a:pPr>
            <a:r>
              <a:rPr lang="en-GB" i="1" dirty="0"/>
              <a:t>‘The assistant acts as a bridge, helping with what they need to do to get from where they are currently to where they want to be. An assistant may ensure different learning styles are adopted, perhaps kinaesthetic, visual, practical, or act as a scribe or amanuensis to help the child achieve the learning objectives.’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941168"/>
            <a:ext cx="2116906" cy="14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5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4187402"/>
              </p:ext>
            </p:extLst>
          </p:nvPr>
        </p:nvGraphicFramePr>
        <p:xfrm>
          <a:off x="539552" y="1411792"/>
          <a:ext cx="8136904" cy="4731951"/>
        </p:xfrm>
        <a:graphic>
          <a:graphicData uri="http://schemas.openxmlformats.org/drawingml/2006/table">
            <a:tbl>
              <a:tblPr firstRow="1" firstCol="1" bandRow="1">
                <a:tableStyleId>{5C22544A-7EE6-4342-B048-85BDC9FD1C3A}</a:tableStyleId>
              </a:tblPr>
              <a:tblGrid>
                <a:gridCol w="3340339">
                  <a:extLst>
                    <a:ext uri="{9D8B030D-6E8A-4147-A177-3AD203B41FA5}">
                      <a16:colId xmlns:a16="http://schemas.microsoft.com/office/drawing/2014/main" val="20000"/>
                    </a:ext>
                  </a:extLst>
                </a:gridCol>
                <a:gridCol w="4796565">
                  <a:extLst>
                    <a:ext uri="{9D8B030D-6E8A-4147-A177-3AD203B41FA5}">
                      <a16:colId xmlns:a16="http://schemas.microsoft.com/office/drawing/2014/main" val="20001"/>
                    </a:ext>
                  </a:extLst>
                </a:gridCol>
              </a:tblGrid>
              <a:tr h="244379">
                <a:tc>
                  <a:txBody>
                    <a:bodyPr/>
                    <a:lstStyle/>
                    <a:p>
                      <a:pPr algn="l">
                        <a:lnSpc>
                          <a:spcPct val="115000"/>
                        </a:lnSpc>
                        <a:spcAft>
                          <a:spcPts val="0"/>
                        </a:spcAft>
                      </a:pPr>
                      <a:r>
                        <a:rPr lang="en-GB" sz="1400" dirty="0">
                          <a:effectLst/>
                        </a:rPr>
                        <a:t>Stages of lesson</a:t>
                      </a:r>
                      <a:endParaRPr lang="en-GB" sz="900" dirty="0">
                        <a:effectLst/>
                        <a:latin typeface="Calibri"/>
                        <a:ea typeface="Calibri"/>
                        <a:cs typeface="Times New Roman"/>
                      </a:endParaRPr>
                    </a:p>
                  </a:txBody>
                  <a:tcPr marL="58258" marR="58258" marT="0" marB="0"/>
                </a:tc>
                <a:tc>
                  <a:txBody>
                    <a:bodyPr/>
                    <a:lstStyle/>
                    <a:p>
                      <a:pPr algn="l">
                        <a:lnSpc>
                          <a:spcPct val="115000"/>
                        </a:lnSpc>
                        <a:spcAft>
                          <a:spcPts val="0"/>
                        </a:spcAft>
                      </a:pPr>
                      <a:r>
                        <a:rPr lang="en-GB" sz="1400">
                          <a:effectLst/>
                        </a:rPr>
                        <a:t>TA Role during lesson</a:t>
                      </a:r>
                      <a:endParaRPr lang="en-GB" sz="900">
                        <a:effectLst/>
                        <a:latin typeface="Calibri"/>
                        <a:ea typeface="Calibri"/>
                        <a:cs typeface="Times New Roman"/>
                      </a:endParaRPr>
                    </a:p>
                  </a:txBody>
                  <a:tcPr marL="58258" marR="58258" marT="0" marB="0"/>
                </a:tc>
                <a:extLst>
                  <a:ext uri="{0D108BD9-81ED-4DB2-BD59-A6C34878D82A}">
                    <a16:rowId xmlns:a16="http://schemas.microsoft.com/office/drawing/2014/main" val="10000"/>
                  </a:ext>
                </a:extLst>
              </a:tr>
              <a:tr h="1495529">
                <a:tc>
                  <a:txBody>
                    <a:bodyPr/>
                    <a:lstStyle/>
                    <a:p>
                      <a:pPr algn="l">
                        <a:lnSpc>
                          <a:spcPct val="115000"/>
                        </a:lnSpc>
                        <a:spcAft>
                          <a:spcPts val="0"/>
                        </a:spcAft>
                      </a:pPr>
                      <a:r>
                        <a:rPr lang="en-GB" sz="1400">
                          <a:effectLst/>
                        </a:rPr>
                        <a:t>Possible support during class input</a:t>
                      </a:r>
                      <a:endParaRPr lang="en-GB" sz="900">
                        <a:effectLst/>
                        <a:latin typeface="Calibri"/>
                        <a:ea typeface="Calibri"/>
                        <a:cs typeface="Times New Roman"/>
                      </a:endParaRPr>
                    </a:p>
                  </a:txBody>
                  <a:tcPr marL="58258" marR="58258" marT="0" marB="0"/>
                </a:tc>
                <a:tc>
                  <a:txBody>
                    <a:bodyPr/>
                    <a:lstStyle/>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latin typeface="Calibri"/>
                        <a:ea typeface="Calibri"/>
                        <a:cs typeface="Times New Roman"/>
                      </a:endParaRPr>
                    </a:p>
                  </a:txBody>
                  <a:tcPr marL="58258" marR="58258" marT="0" marB="0"/>
                </a:tc>
                <a:extLst>
                  <a:ext uri="{0D108BD9-81ED-4DB2-BD59-A6C34878D82A}">
                    <a16:rowId xmlns:a16="http://schemas.microsoft.com/office/drawing/2014/main" val="10001"/>
                  </a:ext>
                </a:extLst>
              </a:tr>
              <a:tr h="1495529">
                <a:tc>
                  <a:txBody>
                    <a:bodyPr/>
                    <a:lstStyle/>
                    <a:p>
                      <a:pPr algn="l">
                        <a:lnSpc>
                          <a:spcPct val="115000"/>
                        </a:lnSpc>
                        <a:spcAft>
                          <a:spcPts val="0"/>
                        </a:spcAft>
                      </a:pPr>
                      <a:r>
                        <a:rPr lang="en-GB" sz="1400">
                          <a:effectLst/>
                        </a:rPr>
                        <a:t>Possible support during group task</a:t>
                      </a:r>
                      <a:endParaRPr lang="en-GB" sz="900">
                        <a:effectLst/>
                        <a:latin typeface="Calibri"/>
                        <a:ea typeface="Calibri"/>
                        <a:cs typeface="Times New Roman"/>
                      </a:endParaRPr>
                    </a:p>
                  </a:txBody>
                  <a:tcPr marL="58258" marR="58258" marT="0" marB="0"/>
                </a:tc>
                <a:tc>
                  <a:txBody>
                    <a:bodyPr/>
                    <a:lstStyle/>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endParaRPr>
                    </a:p>
                    <a:p>
                      <a:pPr algn="l">
                        <a:lnSpc>
                          <a:spcPct val="115000"/>
                        </a:lnSpc>
                        <a:spcAft>
                          <a:spcPts val="0"/>
                        </a:spcAft>
                      </a:pPr>
                      <a:r>
                        <a:rPr lang="en-GB" sz="1400">
                          <a:effectLst/>
                        </a:rPr>
                        <a:t> </a:t>
                      </a:r>
                      <a:endParaRPr lang="en-GB" sz="900">
                        <a:effectLst/>
                        <a:latin typeface="Calibri"/>
                        <a:ea typeface="Calibri"/>
                        <a:cs typeface="Times New Roman"/>
                      </a:endParaRPr>
                    </a:p>
                  </a:txBody>
                  <a:tcPr marL="58258" marR="58258" marT="0" marB="0"/>
                </a:tc>
                <a:extLst>
                  <a:ext uri="{0D108BD9-81ED-4DB2-BD59-A6C34878D82A}">
                    <a16:rowId xmlns:a16="http://schemas.microsoft.com/office/drawing/2014/main" val="10002"/>
                  </a:ext>
                </a:extLst>
              </a:tr>
              <a:tr h="1495529">
                <a:tc>
                  <a:txBody>
                    <a:bodyPr/>
                    <a:lstStyle/>
                    <a:p>
                      <a:pPr algn="l">
                        <a:lnSpc>
                          <a:spcPct val="115000"/>
                        </a:lnSpc>
                        <a:spcAft>
                          <a:spcPts val="0"/>
                        </a:spcAft>
                      </a:pPr>
                      <a:r>
                        <a:rPr lang="en-GB" sz="1400">
                          <a:effectLst/>
                        </a:rPr>
                        <a:t>Possible support during independent task</a:t>
                      </a:r>
                      <a:endParaRPr lang="en-GB" sz="900">
                        <a:effectLst/>
                        <a:latin typeface="Calibri"/>
                        <a:ea typeface="Calibri"/>
                        <a:cs typeface="Times New Roman"/>
                      </a:endParaRPr>
                    </a:p>
                  </a:txBody>
                  <a:tcPr marL="58258" marR="58258" marT="0" marB="0"/>
                </a:tc>
                <a:tc>
                  <a:txBody>
                    <a:bodyPr/>
                    <a:lstStyle/>
                    <a:p>
                      <a:pPr algn="l">
                        <a:lnSpc>
                          <a:spcPct val="115000"/>
                        </a:lnSpc>
                        <a:spcAft>
                          <a:spcPts val="0"/>
                        </a:spcAft>
                      </a:pPr>
                      <a:r>
                        <a:rPr lang="en-GB" sz="1400" dirty="0">
                          <a:effectLst/>
                        </a:rPr>
                        <a:t> </a:t>
                      </a:r>
                      <a:endParaRPr lang="en-GB" sz="900" dirty="0">
                        <a:effectLst/>
                      </a:endParaRPr>
                    </a:p>
                    <a:p>
                      <a:pPr algn="l">
                        <a:lnSpc>
                          <a:spcPct val="115000"/>
                        </a:lnSpc>
                        <a:spcAft>
                          <a:spcPts val="0"/>
                        </a:spcAft>
                      </a:pPr>
                      <a:r>
                        <a:rPr lang="en-GB" sz="1400" dirty="0">
                          <a:effectLst/>
                        </a:rPr>
                        <a:t> </a:t>
                      </a:r>
                      <a:endParaRPr lang="en-GB" sz="900" dirty="0">
                        <a:effectLst/>
                      </a:endParaRPr>
                    </a:p>
                    <a:p>
                      <a:pPr algn="l">
                        <a:lnSpc>
                          <a:spcPct val="115000"/>
                        </a:lnSpc>
                        <a:spcAft>
                          <a:spcPts val="0"/>
                        </a:spcAft>
                      </a:pPr>
                      <a:r>
                        <a:rPr lang="en-GB" sz="1400" dirty="0">
                          <a:effectLst/>
                        </a:rPr>
                        <a:t> </a:t>
                      </a:r>
                      <a:endParaRPr lang="en-GB" sz="900" dirty="0">
                        <a:effectLst/>
                      </a:endParaRPr>
                    </a:p>
                    <a:p>
                      <a:pPr algn="l">
                        <a:lnSpc>
                          <a:spcPct val="115000"/>
                        </a:lnSpc>
                        <a:spcAft>
                          <a:spcPts val="0"/>
                        </a:spcAft>
                      </a:pPr>
                      <a:r>
                        <a:rPr lang="en-GB" sz="1400" dirty="0">
                          <a:effectLst/>
                        </a:rPr>
                        <a:t> </a:t>
                      </a:r>
                      <a:endParaRPr lang="en-GB" sz="900" dirty="0">
                        <a:effectLst/>
                      </a:endParaRPr>
                    </a:p>
                    <a:p>
                      <a:pPr algn="l">
                        <a:lnSpc>
                          <a:spcPct val="115000"/>
                        </a:lnSpc>
                        <a:spcAft>
                          <a:spcPts val="0"/>
                        </a:spcAft>
                      </a:pPr>
                      <a:r>
                        <a:rPr lang="en-GB" sz="1400" dirty="0">
                          <a:effectLst/>
                        </a:rPr>
                        <a:t> </a:t>
                      </a:r>
                      <a:endParaRPr lang="en-GB" sz="900" dirty="0">
                        <a:effectLst/>
                      </a:endParaRPr>
                    </a:p>
                    <a:p>
                      <a:pPr algn="l">
                        <a:lnSpc>
                          <a:spcPct val="115000"/>
                        </a:lnSpc>
                        <a:spcAft>
                          <a:spcPts val="0"/>
                        </a:spcAft>
                      </a:pPr>
                      <a:r>
                        <a:rPr lang="en-GB" sz="1400" dirty="0">
                          <a:effectLst/>
                        </a:rPr>
                        <a:t> </a:t>
                      </a:r>
                      <a:endParaRPr lang="en-GB" sz="900" dirty="0">
                        <a:effectLst/>
                        <a:latin typeface="Calibri"/>
                        <a:ea typeface="Calibri"/>
                        <a:cs typeface="Times New Roman"/>
                      </a:endParaRPr>
                    </a:p>
                  </a:txBody>
                  <a:tcPr marL="58258" marR="58258" marT="0" marB="0"/>
                </a:tc>
                <a:extLst>
                  <a:ext uri="{0D108BD9-81ED-4DB2-BD59-A6C34878D82A}">
                    <a16:rowId xmlns:a16="http://schemas.microsoft.com/office/drawing/2014/main" val="10003"/>
                  </a:ext>
                </a:extLst>
              </a:tr>
            </a:tbl>
          </a:graphicData>
        </a:graphic>
      </p:graphicFrame>
      <p:sp>
        <p:nvSpPr>
          <p:cNvPr id="5" name="TextBox 4"/>
          <p:cNvSpPr txBox="1"/>
          <p:nvPr/>
        </p:nvSpPr>
        <p:spPr>
          <a:xfrm>
            <a:off x="683568" y="332656"/>
            <a:ext cx="4104456" cy="707886"/>
          </a:xfrm>
          <a:prstGeom prst="rect">
            <a:avLst/>
          </a:prstGeom>
          <a:noFill/>
        </p:spPr>
        <p:txBody>
          <a:bodyPr wrap="square" rtlCol="0">
            <a:spAutoFit/>
          </a:bodyPr>
          <a:lstStyle/>
          <a:p>
            <a:r>
              <a:rPr lang="en-GB" sz="4000" dirty="0"/>
              <a:t>Task</a:t>
            </a:r>
          </a:p>
        </p:txBody>
      </p:sp>
    </p:spTree>
    <p:extLst>
      <p:ext uri="{BB962C8B-B14F-4D97-AF65-F5344CB8AC3E}">
        <p14:creationId xmlns:p14="http://schemas.microsoft.com/office/powerpoint/2010/main" val="3064874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Further Independence for </a:t>
            </a:r>
            <a:r>
              <a:rPr lang="en-GB" dirty="0" smtClean="0"/>
              <a:t>pupils</a:t>
            </a:r>
            <a:endParaRPr lang="en-GB" dirty="0"/>
          </a:p>
        </p:txBody>
      </p:sp>
      <p:pic>
        <p:nvPicPr>
          <p:cNvPr id="3074" name="Picture 2" descr="C:\Users\Tina\AppData\Local\Microsoft\Windows\Temporary Internet Files\Content.IE5\0AJT7EUW\MC900441285[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1452" y="3645024"/>
            <a:ext cx="85011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Independent Learning Boxes</a:t>
            </a:r>
          </a:p>
        </p:txBody>
      </p:sp>
      <p:sp>
        <p:nvSpPr>
          <p:cNvPr id="6" name="TextBox 5"/>
          <p:cNvSpPr txBox="1"/>
          <p:nvPr/>
        </p:nvSpPr>
        <p:spPr>
          <a:xfrm>
            <a:off x="3419872" y="1340768"/>
            <a:ext cx="4968552"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Activities that pupils can complete on their own</a:t>
            </a:r>
          </a:p>
          <a:p>
            <a:pPr marL="285750" indent="-285750">
              <a:buFont typeface="Arial" panose="020B0604020202020204" pitchFamily="34" charset="0"/>
              <a:buChar char="•"/>
            </a:pPr>
            <a:r>
              <a:rPr lang="en-GB" sz="2400" dirty="0"/>
              <a:t>Activities based on their IEP targets</a:t>
            </a:r>
          </a:p>
          <a:p>
            <a:pPr marL="285750" indent="-285750">
              <a:buFont typeface="Arial" panose="020B0604020202020204" pitchFamily="34" charset="0"/>
              <a:buChar char="•"/>
            </a:pPr>
            <a:r>
              <a:rPr lang="en-GB" sz="2400" dirty="0"/>
              <a:t>Pupils taught how to use activities</a:t>
            </a:r>
          </a:p>
          <a:p>
            <a:pPr marL="285750" indent="-285750">
              <a:buFont typeface="Arial" panose="020B0604020202020204" pitchFamily="34" charset="0"/>
              <a:buChar char="•"/>
            </a:pPr>
            <a:r>
              <a:rPr lang="en-GB" sz="2400" dirty="0"/>
              <a:t>Activities that focus on repetition and consolidation</a:t>
            </a:r>
          </a:p>
        </p:txBody>
      </p:sp>
      <p:sp>
        <p:nvSpPr>
          <p:cNvPr id="7" name="TextBox 6"/>
          <p:cNvSpPr txBox="1"/>
          <p:nvPr/>
        </p:nvSpPr>
        <p:spPr>
          <a:xfrm>
            <a:off x="539552" y="4797152"/>
            <a:ext cx="7560840" cy="1754326"/>
          </a:xfrm>
          <a:prstGeom prst="rect">
            <a:avLst/>
          </a:prstGeom>
          <a:noFill/>
        </p:spPr>
        <p:txBody>
          <a:bodyPr wrap="square" rtlCol="0">
            <a:spAutoFit/>
          </a:bodyPr>
          <a:lstStyle/>
          <a:p>
            <a:r>
              <a:rPr lang="en-GB" dirty="0"/>
              <a:t>Pupils should know their </a:t>
            </a:r>
            <a:r>
              <a:rPr lang="en-GB" dirty="0" smtClean="0"/>
              <a:t>SA</a:t>
            </a:r>
            <a:r>
              <a:rPr lang="en-GB" dirty="0" smtClean="0"/>
              <a:t>P </a:t>
            </a:r>
            <a:r>
              <a:rPr lang="en-GB" dirty="0"/>
              <a:t>targets</a:t>
            </a:r>
          </a:p>
          <a:p>
            <a:r>
              <a:rPr lang="en-GB" dirty="0" smtClean="0"/>
              <a:t>SA</a:t>
            </a:r>
            <a:r>
              <a:rPr lang="en-GB" dirty="0" smtClean="0"/>
              <a:t>P </a:t>
            </a:r>
            <a:r>
              <a:rPr lang="en-GB" dirty="0"/>
              <a:t>targets should be visible and child friendly targets sheets used</a:t>
            </a:r>
          </a:p>
          <a:p>
            <a:r>
              <a:rPr lang="en-GB" dirty="0"/>
              <a:t>Teachers should facilitate opportunities for pupils to use their independent learning boxes</a:t>
            </a:r>
          </a:p>
          <a:p>
            <a:r>
              <a:rPr lang="en-GB" dirty="0"/>
              <a:t>Boxes should be accessible for pupils to use when they have finished main tasks (initiative)</a:t>
            </a:r>
          </a:p>
        </p:txBody>
      </p:sp>
    </p:spTree>
    <p:extLst>
      <p:ext uri="{BB962C8B-B14F-4D97-AF65-F5344CB8AC3E}">
        <p14:creationId xmlns:p14="http://schemas.microsoft.com/office/powerpoint/2010/main" val="2362025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Targets and pupil accountability</a:t>
            </a:r>
          </a:p>
        </p:txBody>
      </p:sp>
      <p:sp>
        <p:nvSpPr>
          <p:cNvPr id="3" name="Content Placeholder 2"/>
          <p:cNvSpPr>
            <a:spLocks noGrp="1"/>
          </p:cNvSpPr>
          <p:nvPr>
            <p:ph idx="1"/>
          </p:nvPr>
        </p:nvSpPr>
        <p:spPr/>
        <p:txBody>
          <a:bodyPr>
            <a:normAutofit fontScale="70000" lnSpcReduction="20000"/>
          </a:bodyPr>
          <a:lstStyle/>
          <a:p>
            <a:pPr marL="0" indent="0">
              <a:buNone/>
            </a:pPr>
            <a:r>
              <a:rPr lang="en-GB" b="1" dirty="0">
                <a:solidFill>
                  <a:srgbClr val="FF0000"/>
                </a:solidFill>
              </a:rPr>
              <a:t>Adults should;</a:t>
            </a:r>
          </a:p>
          <a:p>
            <a:r>
              <a:rPr lang="en-GB" dirty="0"/>
              <a:t>comment on pupil targets</a:t>
            </a:r>
          </a:p>
          <a:p>
            <a:r>
              <a:rPr lang="en-GB" dirty="0"/>
              <a:t>facilitate discussion about personal learning</a:t>
            </a:r>
          </a:p>
          <a:p>
            <a:r>
              <a:rPr lang="en-GB" dirty="0"/>
              <a:t>ask direct questions about whether targets have been met</a:t>
            </a:r>
          </a:p>
          <a:p>
            <a:r>
              <a:rPr lang="en-GB" dirty="0"/>
              <a:t>prompt pupils to look at their targets</a:t>
            </a:r>
          </a:p>
          <a:p>
            <a:r>
              <a:rPr lang="en-GB" dirty="0"/>
              <a:t>ask leading questions about how learning could be moved on</a:t>
            </a:r>
          </a:p>
          <a:p>
            <a:pPr marL="0" indent="0">
              <a:buNone/>
            </a:pPr>
            <a:endParaRPr lang="en-GB" dirty="0"/>
          </a:p>
          <a:p>
            <a:pPr marL="0" indent="0">
              <a:buNone/>
            </a:pPr>
            <a:r>
              <a:rPr lang="en-GB" b="1" dirty="0">
                <a:solidFill>
                  <a:srgbClr val="FF0000"/>
                </a:solidFill>
              </a:rPr>
              <a:t>This could be done through;</a:t>
            </a:r>
          </a:p>
          <a:p>
            <a:pPr marL="0" indent="0">
              <a:buNone/>
            </a:pPr>
            <a:endParaRPr lang="en-GB" dirty="0"/>
          </a:p>
          <a:p>
            <a:r>
              <a:rPr lang="en-GB" dirty="0"/>
              <a:t>Target Reviews</a:t>
            </a:r>
          </a:p>
          <a:p>
            <a:r>
              <a:rPr lang="en-GB" dirty="0"/>
              <a:t>Learning reflections</a:t>
            </a:r>
          </a:p>
          <a:p>
            <a:r>
              <a:rPr lang="en-GB" dirty="0"/>
              <a:t>Child friendly IEP’s</a:t>
            </a:r>
          </a:p>
          <a:p>
            <a:r>
              <a:rPr lang="en-GB" dirty="0"/>
              <a:t>Pupil conferencing</a:t>
            </a:r>
          </a:p>
        </p:txBody>
      </p:sp>
    </p:spTree>
    <p:extLst>
      <p:ext uri="{BB962C8B-B14F-4D97-AF65-F5344CB8AC3E}">
        <p14:creationId xmlns:p14="http://schemas.microsoft.com/office/powerpoint/2010/main" val="424963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need for our pupils</a:t>
            </a:r>
          </a:p>
        </p:txBody>
      </p:sp>
      <p:sp>
        <p:nvSpPr>
          <p:cNvPr id="3" name="Content Placeholder 2"/>
          <p:cNvSpPr>
            <a:spLocks noGrp="1"/>
          </p:cNvSpPr>
          <p:nvPr>
            <p:ph idx="1"/>
          </p:nvPr>
        </p:nvSpPr>
        <p:spPr/>
        <p:txBody>
          <a:bodyPr>
            <a:normAutofit fontScale="70000" lnSpcReduction="20000"/>
          </a:bodyPr>
          <a:lstStyle/>
          <a:p>
            <a:r>
              <a:rPr lang="en-GB" dirty="0">
                <a:solidFill>
                  <a:srgbClr val="FF0000"/>
                </a:solidFill>
              </a:rPr>
              <a:t>Effective questioning</a:t>
            </a:r>
          </a:p>
          <a:p>
            <a:r>
              <a:rPr lang="en-GB" dirty="0">
                <a:solidFill>
                  <a:srgbClr val="FF0000"/>
                </a:solidFill>
              </a:rPr>
              <a:t>Independence through small task chunking</a:t>
            </a:r>
          </a:p>
          <a:p>
            <a:r>
              <a:rPr lang="en-GB" dirty="0">
                <a:solidFill>
                  <a:srgbClr val="FF0000"/>
                </a:solidFill>
              </a:rPr>
              <a:t>Challenge and extending through intervention</a:t>
            </a:r>
          </a:p>
          <a:p>
            <a:r>
              <a:rPr lang="en-GB" dirty="0">
                <a:solidFill>
                  <a:srgbClr val="FF0000"/>
                </a:solidFill>
              </a:rPr>
              <a:t>Support through teacher input – scribing /main points/ mind mapping</a:t>
            </a:r>
          </a:p>
          <a:p>
            <a:r>
              <a:rPr lang="en-GB" dirty="0">
                <a:solidFill>
                  <a:srgbClr val="FF0000"/>
                </a:solidFill>
              </a:rPr>
              <a:t>Independent learning tasks/boxes</a:t>
            </a:r>
          </a:p>
          <a:p>
            <a:r>
              <a:rPr lang="en-GB" dirty="0">
                <a:solidFill>
                  <a:srgbClr val="FF0000"/>
                </a:solidFill>
              </a:rPr>
              <a:t>Assessment for learning/teachers marking</a:t>
            </a:r>
          </a:p>
          <a:p>
            <a:r>
              <a:rPr lang="en-GB" dirty="0">
                <a:solidFill>
                  <a:srgbClr val="FF0000"/>
                </a:solidFill>
              </a:rPr>
              <a:t>Resources – push buttons/talk tins/writing frames/words mats/cue cards/vocab books or sheets</a:t>
            </a:r>
          </a:p>
          <a:p>
            <a:r>
              <a:rPr lang="en-GB" dirty="0">
                <a:solidFill>
                  <a:srgbClr val="FF0000"/>
                </a:solidFill>
              </a:rPr>
              <a:t>Mind mapping</a:t>
            </a:r>
          </a:p>
          <a:p>
            <a:r>
              <a:rPr lang="en-GB" dirty="0">
                <a:solidFill>
                  <a:srgbClr val="FF0000"/>
                </a:solidFill>
              </a:rPr>
              <a:t>Targets and pupil independence – target reviews/learning reflections</a:t>
            </a:r>
          </a:p>
          <a:p>
            <a:r>
              <a:rPr lang="en-GB" dirty="0">
                <a:solidFill>
                  <a:srgbClr val="FF0000"/>
                </a:solidFill>
              </a:rPr>
              <a:t>Making use of </a:t>
            </a:r>
            <a:r>
              <a:rPr lang="en-GB" dirty="0" smtClean="0">
                <a:solidFill>
                  <a:srgbClr val="FF0000"/>
                </a:solidFill>
              </a:rPr>
              <a:t>SAP’s and </a:t>
            </a:r>
            <a:r>
              <a:rPr lang="en-GB" dirty="0" smtClean="0">
                <a:solidFill>
                  <a:srgbClr val="FF0000"/>
                </a:solidFill>
              </a:rPr>
              <a:t>Class Needs Analysis</a:t>
            </a:r>
            <a:endParaRPr lang="en-GB" dirty="0"/>
          </a:p>
          <a:p>
            <a:endParaRPr lang="en-GB" dirty="0"/>
          </a:p>
        </p:txBody>
      </p:sp>
    </p:spTree>
    <p:extLst>
      <p:ext uri="{BB962C8B-B14F-4D97-AF65-F5344CB8AC3E}">
        <p14:creationId xmlns:p14="http://schemas.microsoft.com/office/powerpoint/2010/main" val="332877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5052"/>
            <a:ext cx="8229600" cy="1143000"/>
          </a:xfrm>
        </p:spPr>
        <p:txBody>
          <a:bodyPr/>
          <a:lstStyle/>
          <a:p>
            <a:pPr algn="l"/>
            <a:r>
              <a:rPr lang="en-GB" dirty="0"/>
              <a:t>A bridge to learning</a:t>
            </a:r>
          </a:p>
        </p:txBody>
      </p:sp>
      <p:pic>
        <p:nvPicPr>
          <p:cNvPr id="1029" name="Picture 5" descr="C:\Users\Tina\AppData\Local\Microsoft\Windows\Temporary Internet Files\Content.IE5\0AJT7EUW\MM900040978[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58" y="3460366"/>
            <a:ext cx="2232248" cy="265342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ina\AppData\Local\Microsoft\Windows\Temporary Internet Files\Content.IE5\0AJT7EUW\MP9003091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764704"/>
            <a:ext cx="282242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ina\AppData\Local\Microsoft\Windows\Temporary Internet Files\Content.IE5\0AJT7EUW\MC9003641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700808"/>
            <a:ext cx="5894411"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5896" y="5149817"/>
            <a:ext cx="2232248" cy="461665"/>
          </a:xfrm>
          <a:prstGeom prst="rect">
            <a:avLst/>
          </a:prstGeom>
          <a:solidFill>
            <a:srgbClr val="FF0000"/>
          </a:solidFill>
        </p:spPr>
        <p:txBody>
          <a:bodyPr wrap="square" rtlCol="0">
            <a:spAutoFit/>
          </a:bodyPr>
          <a:lstStyle/>
          <a:p>
            <a:pPr algn="ctr"/>
            <a:r>
              <a:rPr lang="en-GB" sz="2400" dirty="0"/>
              <a:t>Teacher Support</a:t>
            </a:r>
          </a:p>
        </p:txBody>
      </p:sp>
      <p:sp>
        <p:nvSpPr>
          <p:cNvPr id="6" name="TextBox 5"/>
          <p:cNvSpPr txBox="1"/>
          <p:nvPr/>
        </p:nvSpPr>
        <p:spPr>
          <a:xfrm>
            <a:off x="4062821" y="998752"/>
            <a:ext cx="1440160" cy="369332"/>
          </a:xfrm>
          <a:prstGeom prst="rect">
            <a:avLst/>
          </a:prstGeom>
          <a:solidFill>
            <a:schemeClr val="accent6">
              <a:lumMod val="60000"/>
              <a:lumOff val="40000"/>
            </a:schemeClr>
          </a:solidFill>
        </p:spPr>
        <p:txBody>
          <a:bodyPr wrap="square" rtlCol="0">
            <a:spAutoFit/>
          </a:bodyPr>
          <a:lstStyle/>
          <a:p>
            <a:pPr algn="ctr"/>
            <a:r>
              <a:rPr lang="en-GB" dirty="0"/>
              <a:t>TA Role</a:t>
            </a:r>
          </a:p>
        </p:txBody>
      </p:sp>
    </p:spTree>
    <p:extLst>
      <p:ext uri="{BB962C8B-B14F-4D97-AF65-F5344CB8AC3E}">
        <p14:creationId xmlns:p14="http://schemas.microsoft.com/office/powerpoint/2010/main" val="415288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teaching assistants need?</a:t>
            </a:r>
          </a:p>
        </p:txBody>
      </p:sp>
      <p:sp>
        <p:nvSpPr>
          <p:cNvPr id="3" name="Content Placeholder 2"/>
          <p:cNvSpPr>
            <a:spLocks noGrp="1"/>
          </p:cNvSpPr>
          <p:nvPr>
            <p:ph idx="1"/>
          </p:nvPr>
        </p:nvSpPr>
        <p:spPr/>
        <p:txBody>
          <a:bodyPr>
            <a:normAutofit fontScale="70000" lnSpcReduction="20000"/>
          </a:bodyPr>
          <a:lstStyle/>
          <a:p>
            <a:r>
              <a:rPr lang="en-GB" sz="3400" dirty="0"/>
              <a:t>Good subject knowledge</a:t>
            </a:r>
          </a:p>
          <a:p>
            <a:r>
              <a:rPr lang="en-GB" sz="3400" dirty="0"/>
              <a:t>Understanding of how children learn, pedagogy</a:t>
            </a:r>
          </a:p>
          <a:p>
            <a:r>
              <a:rPr lang="en-GB" sz="3400" dirty="0"/>
              <a:t>Effective questioning techniques</a:t>
            </a:r>
          </a:p>
          <a:p>
            <a:r>
              <a:rPr lang="en-GB" sz="3400" dirty="0"/>
              <a:t>Understanding of how to use and where to find resources</a:t>
            </a:r>
          </a:p>
          <a:p>
            <a:r>
              <a:rPr lang="en-GB" sz="3400" dirty="0"/>
              <a:t>Behaviour management and de-escalation strategies</a:t>
            </a:r>
          </a:p>
          <a:p>
            <a:r>
              <a:rPr lang="en-GB" sz="3400" dirty="0"/>
              <a:t>Knowledge of SEND – challenges and motivators</a:t>
            </a:r>
          </a:p>
          <a:p>
            <a:r>
              <a:rPr lang="en-GB" sz="3400" dirty="0"/>
              <a:t>Initiative and spontaneity </a:t>
            </a:r>
          </a:p>
          <a:p>
            <a:r>
              <a:rPr lang="en-GB" sz="3400" dirty="0"/>
              <a:t>Skills to encourage independence and good learning behaviours</a:t>
            </a:r>
          </a:p>
          <a:p>
            <a:r>
              <a:rPr lang="en-GB" sz="3400" dirty="0"/>
              <a:t>Good communication skills, ability to engage, model, enthuse</a:t>
            </a:r>
          </a:p>
          <a:p>
            <a:r>
              <a:rPr lang="en-GB" sz="3400" b="1" i="1" dirty="0">
                <a:solidFill>
                  <a:srgbClr val="FF0000"/>
                </a:solidFill>
              </a:rPr>
              <a:t>Preparedness – do you know what pupils need to do and how?</a:t>
            </a:r>
          </a:p>
          <a:p>
            <a:endParaRPr lang="en-GB" dirty="0"/>
          </a:p>
        </p:txBody>
      </p:sp>
    </p:spTree>
    <p:extLst>
      <p:ext uri="{BB962C8B-B14F-4D97-AF65-F5344CB8AC3E}">
        <p14:creationId xmlns:p14="http://schemas.microsoft.com/office/powerpoint/2010/main" val="242858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happen during the teaching input?</a:t>
            </a:r>
          </a:p>
        </p:txBody>
      </p:sp>
      <p:sp>
        <p:nvSpPr>
          <p:cNvPr id="3" name="Content Placeholder 2"/>
          <p:cNvSpPr>
            <a:spLocks noGrp="1"/>
          </p:cNvSpPr>
          <p:nvPr>
            <p:ph idx="1"/>
          </p:nvPr>
        </p:nvSpPr>
        <p:spPr/>
        <p:txBody>
          <a:bodyPr/>
          <a:lstStyle/>
          <a:p>
            <a:r>
              <a:rPr lang="en-GB" dirty="0"/>
              <a:t>Pupils become dependent on the ‘second input’ and therefore don’t listen to the teacher.</a:t>
            </a:r>
          </a:p>
          <a:p>
            <a:r>
              <a:rPr lang="en-GB" dirty="0"/>
              <a:t>They don’t engage or join in with the input</a:t>
            </a:r>
          </a:p>
          <a:p>
            <a:r>
              <a:rPr lang="en-GB" dirty="0"/>
              <a:t>TA feels they are not able to support as it may distract and need to be in the background</a:t>
            </a:r>
          </a:p>
          <a:p>
            <a:r>
              <a:rPr lang="en-GB" dirty="0"/>
              <a:t>The balance between teacher engaging with the pupil and TA can be unequal</a:t>
            </a:r>
          </a:p>
          <a:p>
            <a:endParaRPr lang="en-GB" dirty="0"/>
          </a:p>
        </p:txBody>
      </p:sp>
    </p:spTree>
    <p:extLst>
      <p:ext uri="{BB962C8B-B14F-4D97-AF65-F5344CB8AC3E}">
        <p14:creationId xmlns:p14="http://schemas.microsoft.com/office/powerpoint/2010/main" val="228361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to provide active support</a:t>
            </a:r>
            <a:br>
              <a:rPr lang="en-GB" dirty="0"/>
            </a:br>
            <a:r>
              <a:rPr lang="en-GB" sz="2700" dirty="0">
                <a:solidFill>
                  <a:srgbClr val="FF0000"/>
                </a:solidFill>
              </a:rPr>
              <a:t>(support during whole class inputs)</a:t>
            </a:r>
          </a:p>
        </p:txBody>
      </p:sp>
      <p:sp>
        <p:nvSpPr>
          <p:cNvPr id="3" name="Content Placeholder 2"/>
          <p:cNvSpPr>
            <a:spLocks noGrp="1"/>
          </p:cNvSpPr>
          <p:nvPr>
            <p:ph idx="1"/>
          </p:nvPr>
        </p:nvSpPr>
        <p:spPr/>
        <p:txBody>
          <a:bodyPr>
            <a:normAutofit fontScale="77500" lnSpcReduction="20000"/>
          </a:bodyPr>
          <a:lstStyle/>
          <a:p>
            <a:pPr marL="0" indent="0">
              <a:buNone/>
            </a:pPr>
            <a:endParaRPr lang="en-GB" dirty="0"/>
          </a:p>
          <a:p>
            <a:r>
              <a:rPr lang="en-GB" dirty="0"/>
              <a:t>Scribing answers or vocabulary</a:t>
            </a:r>
          </a:p>
          <a:p>
            <a:r>
              <a:rPr lang="en-GB" dirty="0"/>
              <a:t>Prompting with visual resources </a:t>
            </a:r>
          </a:p>
          <a:p>
            <a:r>
              <a:rPr lang="en-GB" dirty="0"/>
              <a:t>Let TA’s know the main points</a:t>
            </a:r>
          </a:p>
          <a:p>
            <a:r>
              <a:rPr lang="en-GB" dirty="0"/>
              <a:t>Write main points on a whiteboard for later</a:t>
            </a:r>
          </a:p>
          <a:p>
            <a:r>
              <a:rPr lang="en-GB" dirty="0"/>
              <a:t>Modelling the use of resources such as </a:t>
            </a:r>
            <a:r>
              <a:rPr lang="en-GB" dirty="0" err="1"/>
              <a:t>Numicon</a:t>
            </a:r>
            <a:r>
              <a:rPr lang="en-GB" dirty="0"/>
              <a:t>, protractor, vocabulary cards</a:t>
            </a:r>
          </a:p>
          <a:p>
            <a:r>
              <a:rPr lang="en-GB" dirty="0"/>
              <a:t>Mind mapping – this will aid the follow up independent task</a:t>
            </a:r>
          </a:p>
          <a:p>
            <a:r>
              <a:rPr lang="en-GB" dirty="0"/>
              <a:t>Prompting with vocabulary cards or pictorial information</a:t>
            </a:r>
          </a:p>
          <a:p>
            <a:r>
              <a:rPr lang="en-GB" dirty="0"/>
              <a:t>Observe pupil responses for teacher/use observation form to assess how well pupil is engaged in lesson </a:t>
            </a:r>
          </a:p>
          <a:p>
            <a:endParaRPr lang="en-GB" dirty="0"/>
          </a:p>
        </p:txBody>
      </p:sp>
      <p:pic>
        <p:nvPicPr>
          <p:cNvPr id="2051" name="Picture 3" descr="C:\Users\Tina\AppData\Local\Microsoft\Windows\Temporary Internet Files\Content.IE5\C27SQSVL\MC9004417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0872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7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Mind mapping</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015" y="2955942"/>
            <a:ext cx="4344119" cy="318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0768"/>
            <a:ext cx="4322423" cy="259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20072" y="1702773"/>
            <a:ext cx="3358613"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All abilities</a:t>
            </a:r>
          </a:p>
        </p:txBody>
      </p:sp>
      <p:sp>
        <p:nvSpPr>
          <p:cNvPr id="5" name="Rectangle 4"/>
          <p:cNvSpPr/>
          <p:nvPr/>
        </p:nvSpPr>
        <p:spPr>
          <a:xfrm>
            <a:off x="434543" y="4086016"/>
            <a:ext cx="2387770"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All ages</a:t>
            </a:r>
          </a:p>
        </p:txBody>
      </p:sp>
      <p:sp>
        <p:nvSpPr>
          <p:cNvPr id="6" name="Rectangle 5"/>
          <p:cNvSpPr/>
          <p:nvPr/>
        </p:nvSpPr>
        <p:spPr>
          <a:xfrm>
            <a:off x="33714" y="5909423"/>
            <a:ext cx="7691786"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Made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pupil or by pupil</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95869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534" y="116632"/>
            <a:ext cx="4968552" cy="451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429000"/>
            <a:ext cx="4236144" cy="325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950905">
            <a:off x="5519816" y="404664"/>
            <a:ext cx="1840568"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visual</a:t>
            </a:r>
          </a:p>
        </p:txBody>
      </p:sp>
      <p:sp>
        <p:nvSpPr>
          <p:cNvPr id="6" name="Rectangle 5"/>
          <p:cNvSpPr/>
          <p:nvPr/>
        </p:nvSpPr>
        <p:spPr>
          <a:xfrm rot="20311509">
            <a:off x="299534" y="4636441"/>
            <a:ext cx="2022478"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logical</a:t>
            </a:r>
          </a:p>
        </p:txBody>
      </p:sp>
      <p:sp>
        <p:nvSpPr>
          <p:cNvPr id="7" name="Rectangle 6"/>
          <p:cNvSpPr/>
          <p:nvPr/>
        </p:nvSpPr>
        <p:spPr>
          <a:xfrm>
            <a:off x="1835696" y="5436264"/>
            <a:ext cx="304846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organised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4920287" y="2074176"/>
            <a:ext cx="403187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memorable</a:t>
            </a:r>
          </a:p>
        </p:txBody>
      </p:sp>
    </p:spTree>
    <p:extLst>
      <p:ext uri="{BB962C8B-B14F-4D97-AF65-F5344CB8AC3E}">
        <p14:creationId xmlns:p14="http://schemas.microsoft.com/office/powerpoint/2010/main" val="371269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1805</Words>
  <Application>Microsoft Office PowerPoint</Application>
  <PresentationFormat>On-screen Show (4:3)</PresentationFormat>
  <Paragraphs>286</Paragraphs>
  <Slides>33</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Arial Narrow</vt:lpstr>
      <vt:lpstr>Calibri</vt:lpstr>
      <vt:lpstr>Times New Roman</vt:lpstr>
      <vt:lpstr>Wingdings</vt:lpstr>
      <vt:lpstr>Office Theme</vt:lpstr>
      <vt:lpstr>Document</vt:lpstr>
      <vt:lpstr>The Role of Teaching Assistants in the classroom</vt:lpstr>
      <vt:lpstr>What is the role of the teaching assistant?</vt:lpstr>
      <vt:lpstr>The Role of the Teaching Assistant</vt:lpstr>
      <vt:lpstr>A bridge to learning</vt:lpstr>
      <vt:lpstr>What do teaching assistants need?</vt:lpstr>
      <vt:lpstr>What can happen during the teaching input?</vt:lpstr>
      <vt:lpstr>How to provide active support (support during whole class inputs)</vt:lpstr>
      <vt:lpstr>Mind mapping</vt:lpstr>
      <vt:lpstr>PowerPoint Presentation</vt:lpstr>
      <vt:lpstr>Why should pupils be independent learners?</vt:lpstr>
      <vt:lpstr>Less is more </vt:lpstr>
      <vt:lpstr>PowerPoint Presentation</vt:lpstr>
      <vt:lpstr>PowerPoint Presentation</vt:lpstr>
      <vt:lpstr>Facilitating Independence</vt:lpstr>
      <vt:lpstr>What is the purpose of questions?</vt:lpstr>
      <vt:lpstr>Bloom’s taxonomy of questioning </vt:lpstr>
      <vt:lpstr>Bloom’s taxonomy of questioning </vt:lpstr>
      <vt:lpstr>Devising Questions</vt:lpstr>
      <vt:lpstr>Research about wait time</vt:lpstr>
      <vt:lpstr>The reluctant pupil</vt:lpstr>
      <vt:lpstr>The ‘I’ve done it…’ pupil</vt:lpstr>
      <vt:lpstr>Encourage children to ask questions</vt:lpstr>
      <vt:lpstr>Effective questioning</vt:lpstr>
      <vt:lpstr>Effective Questioning cue card?</vt:lpstr>
      <vt:lpstr>What is the purpose of an activity?</vt:lpstr>
      <vt:lpstr>Scaffolding and supporting an activity</vt:lpstr>
      <vt:lpstr>Facilitating independence during task time </vt:lpstr>
      <vt:lpstr>PowerPoint Presentation</vt:lpstr>
      <vt:lpstr>Facilitating independence during group tasks</vt:lpstr>
      <vt:lpstr>PowerPoint Presentation</vt:lpstr>
      <vt:lpstr>Further Independence for pupils</vt:lpstr>
      <vt:lpstr>Targets and pupil accountability</vt:lpstr>
      <vt:lpstr>What we need for our pupils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Teaching Assistants in the classroom</dc:title>
  <dc:creator>Tina</dc:creator>
  <cp:lastModifiedBy>Christina Allison</cp:lastModifiedBy>
  <cp:revision>50</cp:revision>
  <dcterms:created xsi:type="dcterms:W3CDTF">2013-12-08T21:18:53Z</dcterms:created>
  <dcterms:modified xsi:type="dcterms:W3CDTF">2018-11-20T21:00:40Z</dcterms:modified>
</cp:coreProperties>
</file>