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56" r:id="rId2"/>
    <p:sldId id="260" r:id="rId3"/>
    <p:sldId id="261" r:id="rId4"/>
    <p:sldId id="264" r:id="rId5"/>
    <p:sldId id="265" r:id="rId6"/>
    <p:sldId id="273" r:id="rId7"/>
    <p:sldId id="274" r:id="rId8"/>
    <p:sldId id="275" r:id="rId9"/>
    <p:sldId id="276" r:id="rId10"/>
    <p:sldId id="281" r:id="rId11"/>
    <p:sldId id="279" r:id="rId12"/>
    <p:sldId id="280" r:id="rId13"/>
    <p:sldId id="285" r:id="rId14"/>
    <p:sldId id="288" r:id="rId15"/>
    <p:sldId id="278" r:id="rId16"/>
    <p:sldId id="282" r:id="rId17"/>
    <p:sldId id="289" r:id="rId18"/>
    <p:sldId id="286" r:id="rId19"/>
    <p:sldId id="284" r:id="rId20"/>
    <p:sldId id="290" r:id="rId21"/>
    <p:sldId id="283" r:id="rId22"/>
    <p:sldId id="287" r:id="rId23"/>
    <p:sldId id="291" r:id="rId2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374" autoAdjust="0"/>
  </p:normalViewPr>
  <p:slideViewPr>
    <p:cSldViewPr>
      <p:cViewPr varScale="1">
        <p:scale>
          <a:sx n="55" d="100"/>
          <a:sy n="55" d="100"/>
        </p:scale>
        <p:origin x="17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GB" alt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GB"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GB" alt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33E9B5D2-F175-4ED9-A343-933D188208DE}" type="slidenum">
              <a:rPr lang="en-GB" altLang="en-US"/>
              <a:pPr/>
              <a:t>‹#›</a:t>
            </a:fld>
            <a:endParaRPr lang="en-GB" altLang="en-US"/>
          </a:p>
        </p:txBody>
      </p:sp>
    </p:spTree>
    <p:extLst>
      <p:ext uri="{BB962C8B-B14F-4D97-AF65-F5344CB8AC3E}">
        <p14:creationId xmlns:p14="http://schemas.microsoft.com/office/powerpoint/2010/main" val="5205315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3E9B5D2-F175-4ED9-A343-933D188208DE}" type="slidenum">
              <a:rPr lang="en-GB" altLang="en-US" smtClean="0"/>
              <a:pPr/>
              <a:t>2</a:t>
            </a:fld>
            <a:endParaRPr lang="en-GB" altLang="en-US"/>
          </a:p>
        </p:txBody>
      </p:sp>
    </p:spTree>
    <p:extLst>
      <p:ext uri="{BB962C8B-B14F-4D97-AF65-F5344CB8AC3E}">
        <p14:creationId xmlns:p14="http://schemas.microsoft.com/office/powerpoint/2010/main" val="93843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3E9B5D2-F175-4ED9-A343-933D188208DE}" type="slidenum">
              <a:rPr lang="en-GB" altLang="en-US" smtClean="0"/>
              <a:pPr/>
              <a:t>3</a:t>
            </a:fld>
            <a:endParaRPr lang="en-GB" altLang="en-US"/>
          </a:p>
        </p:txBody>
      </p:sp>
    </p:spTree>
    <p:extLst>
      <p:ext uri="{BB962C8B-B14F-4D97-AF65-F5344CB8AC3E}">
        <p14:creationId xmlns:p14="http://schemas.microsoft.com/office/powerpoint/2010/main" val="208128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a:t>
            </a:r>
            <a:r>
              <a:rPr lang="en-GB" baseline="0" dirty="0" smtClean="0"/>
              <a:t> lead to…</a:t>
            </a:r>
            <a:endParaRPr lang="en-GB" dirty="0"/>
          </a:p>
        </p:txBody>
      </p:sp>
      <p:sp>
        <p:nvSpPr>
          <p:cNvPr id="4" name="Slide Number Placeholder 3"/>
          <p:cNvSpPr>
            <a:spLocks noGrp="1"/>
          </p:cNvSpPr>
          <p:nvPr>
            <p:ph type="sldNum" sz="quarter" idx="10"/>
          </p:nvPr>
        </p:nvSpPr>
        <p:spPr/>
        <p:txBody>
          <a:bodyPr/>
          <a:lstStyle/>
          <a:p>
            <a:fld id="{85CD5E1F-A368-4DED-A995-413775D422E4}" type="slidenum">
              <a:rPr lang="en-GB" smtClean="0"/>
              <a:t>4</a:t>
            </a:fld>
            <a:endParaRPr lang="en-GB"/>
          </a:p>
        </p:txBody>
      </p:sp>
    </p:spTree>
    <p:extLst>
      <p:ext uri="{BB962C8B-B14F-4D97-AF65-F5344CB8AC3E}">
        <p14:creationId xmlns:p14="http://schemas.microsoft.com/office/powerpoint/2010/main" val="360298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E9B5D2-F175-4ED9-A343-933D188208DE}" type="slidenum">
              <a:rPr lang="en-GB" altLang="en-US" smtClean="0"/>
              <a:pPr/>
              <a:t>12</a:t>
            </a:fld>
            <a:endParaRPr lang="en-GB" altLang="en-US"/>
          </a:p>
        </p:txBody>
      </p:sp>
    </p:spTree>
    <p:extLst>
      <p:ext uri="{BB962C8B-B14F-4D97-AF65-F5344CB8AC3E}">
        <p14:creationId xmlns:p14="http://schemas.microsoft.com/office/powerpoint/2010/main" val="2822077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87" name="Picture 19" descr="WBC Footer Strip Green Landscape"/>
          <p:cNvPicPr>
            <a:picLocks noChangeAspect="1" noChangeArrowheads="1"/>
          </p:cNvPicPr>
          <p:nvPr/>
        </p:nvPicPr>
        <p:blipFill>
          <a:blip r:embed="rId2" cstate="print">
            <a:extLst>
              <a:ext uri="{28A0092B-C50C-407E-A947-70E740481C1C}">
                <a14:useLocalDpi xmlns:a14="http://schemas.microsoft.com/office/drawing/2010/main" val="0"/>
              </a:ext>
            </a:extLst>
          </a:blip>
          <a:srcRect l="1099"/>
          <a:stretch>
            <a:fillRect/>
          </a:stretch>
        </p:blipFill>
        <p:spPr bwMode="auto">
          <a:xfrm>
            <a:off x="-3175" y="5943600"/>
            <a:ext cx="9147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684213" y="1268413"/>
            <a:ext cx="7772400" cy="1727200"/>
          </a:xfrm>
        </p:spPr>
        <p:txBody>
          <a:bodyPr/>
          <a:lstStyle>
            <a:lvl1pPr algn="ctr">
              <a:defRPr sz="4800"/>
            </a:lvl1pPr>
          </a:lstStyle>
          <a:p>
            <a:pPr lvl="0"/>
            <a:r>
              <a:rPr lang="en-US" altLang="en-US" noProof="0" smtClean="0"/>
              <a:t>Click to edit Master title style</a:t>
            </a:r>
            <a:endParaRPr lang="en-GB" altLang="en-US" noProof="0" smtClean="0"/>
          </a:p>
        </p:txBody>
      </p:sp>
      <p:sp>
        <p:nvSpPr>
          <p:cNvPr id="7171" name="Rectangle 3"/>
          <p:cNvSpPr>
            <a:spLocks noGrp="1" noChangeArrowheads="1"/>
          </p:cNvSpPr>
          <p:nvPr>
            <p:ph type="subTitle" idx="1"/>
          </p:nvPr>
        </p:nvSpPr>
        <p:spPr>
          <a:xfrm>
            <a:off x="1370013" y="3716338"/>
            <a:ext cx="6400800" cy="1800225"/>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endParaRPr lang="en-GB" altLang="en-US" noProof="0" smtClean="0"/>
          </a:p>
        </p:txBody>
      </p:sp>
      <p:sp>
        <p:nvSpPr>
          <p:cNvPr id="7172" name="Rectangle 4"/>
          <p:cNvSpPr>
            <a:spLocks noGrp="1" noChangeArrowheads="1"/>
          </p:cNvSpPr>
          <p:nvPr>
            <p:ph type="dt" sz="half" idx="2"/>
          </p:nvPr>
        </p:nvSpPr>
        <p:spPr>
          <a:xfrm>
            <a:off x="457200" y="5445125"/>
            <a:ext cx="2133600" cy="457200"/>
          </a:xfrm>
        </p:spPr>
        <p:txBody>
          <a:bodyPr/>
          <a:lstStyle>
            <a:lvl1pPr>
              <a:defRPr>
                <a:latin typeface="Verdana" panose="020B0604030504040204" pitchFamily="34" charset="0"/>
              </a:defRPr>
            </a:lvl1pPr>
          </a:lstStyle>
          <a:p>
            <a:endParaRPr lang="en-GB" altLang="en-US"/>
          </a:p>
        </p:txBody>
      </p:sp>
      <p:sp>
        <p:nvSpPr>
          <p:cNvPr id="7173" name="Rectangle 5"/>
          <p:cNvSpPr>
            <a:spLocks noGrp="1" noChangeArrowheads="1"/>
          </p:cNvSpPr>
          <p:nvPr>
            <p:ph type="ftr" sz="quarter" idx="3"/>
          </p:nvPr>
        </p:nvSpPr>
        <p:spPr>
          <a:xfrm>
            <a:off x="3124200" y="5445125"/>
            <a:ext cx="2895600" cy="457200"/>
          </a:xfrm>
        </p:spPr>
        <p:txBody>
          <a:bodyPr/>
          <a:lstStyle>
            <a:lvl1pPr>
              <a:defRPr>
                <a:latin typeface="Verdana" panose="020B0604030504040204" pitchFamily="34" charset="0"/>
              </a:defRPr>
            </a:lvl1pPr>
          </a:lstStyle>
          <a:p>
            <a:endParaRPr lang="en-GB" altLang="en-US"/>
          </a:p>
        </p:txBody>
      </p:sp>
      <p:sp>
        <p:nvSpPr>
          <p:cNvPr id="7174" name="Rectangle 6"/>
          <p:cNvSpPr>
            <a:spLocks noGrp="1" noChangeArrowheads="1"/>
          </p:cNvSpPr>
          <p:nvPr>
            <p:ph type="sldNum" sz="quarter" idx="4"/>
          </p:nvPr>
        </p:nvSpPr>
        <p:spPr>
          <a:xfrm>
            <a:off x="6553200" y="5445125"/>
            <a:ext cx="2133600" cy="457200"/>
          </a:xfrm>
        </p:spPr>
        <p:txBody>
          <a:bodyPr/>
          <a:lstStyle>
            <a:lvl1pPr>
              <a:defRPr>
                <a:latin typeface="Verdana" panose="020B0604030504040204" pitchFamily="34" charset="0"/>
              </a:defRPr>
            </a:lvl1pPr>
          </a:lstStyle>
          <a:p>
            <a:fld id="{56FC064E-DFA0-4D01-AE73-86F309632F4F}" type="slidenum">
              <a:rPr lang="en-GB" altLang="en-US"/>
              <a:pPr/>
              <a:t>‹#›</a:t>
            </a:fld>
            <a:endParaRPr lang="en-GB" altLang="en-US"/>
          </a:p>
        </p:txBody>
      </p:sp>
      <p:grpSp>
        <p:nvGrpSpPr>
          <p:cNvPr id="7179" name="Group 11"/>
          <p:cNvGrpSpPr>
            <a:grpSpLocks/>
          </p:cNvGrpSpPr>
          <p:nvPr/>
        </p:nvGrpSpPr>
        <p:grpSpPr bwMode="auto">
          <a:xfrm>
            <a:off x="257175" y="3227388"/>
            <a:ext cx="8610600" cy="201612"/>
            <a:chOff x="144" y="1680"/>
            <a:chExt cx="5424" cy="144"/>
          </a:xfrm>
        </p:grpSpPr>
        <p:sp>
          <p:nvSpPr>
            <p:cNvPr id="7180" name="Rectangle 12"/>
            <p:cNvSpPr>
              <a:spLocks noChangeArrowheads="1"/>
            </p:cNvSpPr>
            <p:nvPr userDrawn="1"/>
          </p:nvSpPr>
          <p:spPr bwMode="auto">
            <a:xfrm>
              <a:off x="144" y="1680"/>
              <a:ext cx="1808" cy="144"/>
            </a:xfrm>
            <a:prstGeom prst="rect">
              <a:avLst/>
            </a:prstGeom>
            <a:solidFill>
              <a:srgbClr val="019681"/>
            </a:solidFill>
            <a:ln w="9525">
              <a:solidFill>
                <a:srgbClr val="01968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1" name="Rectangle 13"/>
            <p:cNvSpPr>
              <a:spLocks noChangeArrowheads="1"/>
            </p:cNvSpPr>
            <p:nvPr userDrawn="1"/>
          </p:nvSpPr>
          <p:spPr bwMode="auto">
            <a:xfrm>
              <a:off x="1952" y="1680"/>
              <a:ext cx="1808" cy="144"/>
            </a:xfrm>
            <a:prstGeom prst="rect">
              <a:avLst/>
            </a:prstGeom>
            <a:solidFill>
              <a:srgbClr val="56B4A3"/>
            </a:solidFill>
            <a:ln w="9525">
              <a:solidFill>
                <a:srgbClr val="56B4A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2" name="Rectangle 14"/>
            <p:cNvSpPr>
              <a:spLocks noChangeArrowheads="1"/>
            </p:cNvSpPr>
            <p:nvPr userDrawn="1"/>
          </p:nvSpPr>
          <p:spPr bwMode="auto">
            <a:xfrm>
              <a:off x="3760" y="1680"/>
              <a:ext cx="1808" cy="144"/>
            </a:xfrm>
            <a:prstGeom prst="rect">
              <a:avLst/>
            </a:prstGeom>
            <a:solidFill>
              <a:srgbClr val="019681"/>
            </a:solidFill>
            <a:ln w="9525">
              <a:solidFill>
                <a:srgbClr val="01968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DA29FC5-D0A0-4CFD-BF6D-6E1021B792F8}" type="slidenum">
              <a:rPr lang="en-GB" altLang="en-US"/>
              <a:pPr/>
              <a:t>‹#›</a:t>
            </a:fld>
            <a:endParaRPr lang="en-GB" altLang="en-US"/>
          </a:p>
        </p:txBody>
      </p:sp>
    </p:spTree>
    <p:extLst>
      <p:ext uri="{BB962C8B-B14F-4D97-AF65-F5344CB8AC3E}">
        <p14:creationId xmlns:p14="http://schemas.microsoft.com/office/powerpoint/2010/main" val="2402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4562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456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4A43FC4-8029-45D0-9C6F-800559296897}" type="slidenum">
              <a:rPr lang="en-GB" altLang="en-US"/>
              <a:pPr/>
              <a:t>‹#›</a:t>
            </a:fld>
            <a:endParaRPr lang="en-GB" altLang="en-US"/>
          </a:p>
        </p:txBody>
      </p:sp>
    </p:spTree>
    <p:extLst>
      <p:ext uri="{BB962C8B-B14F-4D97-AF65-F5344CB8AC3E}">
        <p14:creationId xmlns:p14="http://schemas.microsoft.com/office/powerpoint/2010/main" val="101881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0C33515-494B-40B3-9441-BE0966343DF7}" type="slidenum">
              <a:rPr lang="en-GB" altLang="en-US"/>
              <a:pPr/>
              <a:t>‹#›</a:t>
            </a:fld>
            <a:endParaRPr lang="en-GB" altLang="en-US"/>
          </a:p>
        </p:txBody>
      </p:sp>
    </p:spTree>
    <p:extLst>
      <p:ext uri="{BB962C8B-B14F-4D97-AF65-F5344CB8AC3E}">
        <p14:creationId xmlns:p14="http://schemas.microsoft.com/office/powerpoint/2010/main" val="310340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B9442C5-D748-42C3-A8FA-BA436E2DB7AD}" type="slidenum">
              <a:rPr lang="en-GB" altLang="en-US"/>
              <a:pPr/>
              <a:t>‹#›</a:t>
            </a:fld>
            <a:endParaRPr lang="en-GB" altLang="en-US"/>
          </a:p>
        </p:txBody>
      </p:sp>
    </p:spTree>
    <p:extLst>
      <p:ext uri="{BB962C8B-B14F-4D97-AF65-F5344CB8AC3E}">
        <p14:creationId xmlns:p14="http://schemas.microsoft.com/office/powerpoint/2010/main" val="238414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1438"/>
            <a:ext cx="4038600"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C7BE655-804E-4D0D-B024-372B12D55015}" type="slidenum">
              <a:rPr lang="en-GB" altLang="en-US"/>
              <a:pPr/>
              <a:t>‹#›</a:t>
            </a:fld>
            <a:endParaRPr lang="en-GB" altLang="en-US"/>
          </a:p>
        </p:txBody>
      </p:sp>
    </p:spTree>
    <p:extLst>
      <p:ext uri="{BB962C8B-B14F-4D97-AF65-F5344CB8AC3E}">
        <p14:creationId xmlns:p14="http://schemas.microsoft.com/office/powerpoint/2010/main" val="155116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CD82A9E3-BF23-49D3-AC57-7163D69241AF}" type="slidenum">
              <a:rPr lang="en-GB" altLang="en-US"/>
              <a:pPr/>
              <a:t>‹#›</a:t>
            </a:fld>
            <a:endParaRPr lang="en-GB" altLang="en-US"/>
          </a:p>
        </p:txBody>
      </p:sp>
    </p:spTree>
    <p:extLst>
      <p:ext uri="{BB962C8B-B14F-4D97-AF65-F5344CB8AC3E}">
        <p14:creationId xmlns:p14="http://schemas.microsoft.com/office/powerpoint/2010/main" val="378743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FCDBCB43-4D0C-423D-B8B5-3D0635BC3051}" type="slidenum">
              <a:rPr lang="en-GB" altLang="en-US"/>
              <a:pPr/>
              <a:t>‹#›</a:t>
            </a:fld>
            <a:endParaRPr lang="en-GB" altLang="en-US"/>
          </a:p>
        </p:txBody>
      </p:sp>
    </p:spTree>
    <p:extLst>
      <p:ext uri="{BB962C8B-B14F-4D97-AF65-F5344CB8AC3E}">
        <p14:creationId xmlns:p14="http://schemas.microsoft.com/office/powerpoint/2010/main" val="260246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AB874D14-12B9-45F0-AE20-52DCF9E5975C}" type="slidenum">
              <a:rPr lang="en-GB" altLang="en-US"/>
              <a:pPr/>
              <a:t>‹#›</a:t>
            </a:fld>
            <a:endParaRPr lang="en-GB" altLang="en-US"/>
          </a:p>
        </p:txBody>
      </p:sp>
    </p:spTree>
    <p:extLst>
      <p:ext uri="{BB962C8B-B14F-4D97-AF65-F5344CB8AC3E}">
        <p14:creationId xmlns:p14="http://schemas.microsoft.com/office/powerpoint/2010/main" val="358926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698FE7-8DF4-4DE0-A99C-E15CA0481B63}" type="slidenum">
              <a:rPr lang="en-GB" altLang="en-US"/>
              <a:pPr/>
              <a:t>‹#›</a:t>
            </a:fld>
            <a:endParaRPr lang="en-GB" altLang="en-US"/>
          </a:p>
        </p:txBody>
      </p:sp>
    </p:spTree>
    <p:extLst>
      <p:ext uri="{BB962C8B-B14F-4D97-AF65-F5344CB8AC3E}">
        <p14:creationId xmlns:p14="http://schemas.microsoft.com/office/powerpoint/2010/main" val="156671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F8784C9-07B5-43D1-83A6-54D5511A5139}" type="slidenum">
              <a:rPr lang="en-GB" altLang="en-US"/>
              <a:pPr/>
              <a:t>‹#›</a:t>
            </a:fld>
            <a:endParaRPr lang="en-GB" altLang="en-US"/>
          </a:p>
        </p:txBody>
      </p:sp>
    </p:spTree>
    <p:extLst>
      <p:ext uri="{BB962C8B-B14F-4D97-AF65-F5344CB8AC3E}">
        <p14:creationId xmlns:p14="http://schemas.microsoft.com/office/powerpoint/2010/main" val="253632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64" name="Group 20"/>
          <p:cNvGrpSpPr>
            <a:grpSpLocks/>
          </p:cNvGrpSpPr>
          <p:nvPr/>
        </p:nvGrpSpPr>
        <p:grpSpPr bwMode="auto">
          <a:xfrm>
            <a:off x="-4763" y="0"/>
            <a:ext cx="9147176" cy="6858000"/>
            <a:chOff x="-3" y="0"/>
            <a:chExt cx="5762" cy="4320"/>
          </a:xfrm>
        </p:grpSpPr>
        <p:grpSp>
          <p:nvGrpSpPr>
            <p:cNvPr id="6155" name="Group 11"/>
            <p:cNvGrpSpPr>
              <a:grpSpLocks/>
            </p:cNvGrpSpPr>
            <p:nvPr userDrawn="1"/>
          </p:nvGrpSpPr>
          <p:grpSpPr bwMode="auto">
            <a:xfrm>
              <a:off x="5" y="0"/>
              <a:ext cx="144" cy="3748"/>
              <a:chOff x="0" y="0"/>
              <a:chExt cx="144" cy="4320"/>
            </a:xfrm>
          </p:grpSpPr>
          <p:sp>
            <p:nvSpPr>
              <p:cNvPr id="6156" name="Rectangle 12"/>
              <p:cNvSpPr>
                <a:spLocks noChangeArrowheads="1"/>
              </p:cNvSpPr>
              <p:nvPr/>
            </p:nvSpPr>
            <p:spPr bwMode="auto">
              <a:xfrm>
                <a:off x="0" y="0"/>
                <a:ext cx="144" cy="1440"/>
              </a:xfrm>
              <a:prstGeom prst="rect">
                <a:avLst/>
              </a:prstGeom>
              <a:solidFill>
                <a:srgbClr val="019681"/>
              </a:solidFill>
              <a:ln w="9525">
                <a:solidFill>
                  <a:srgbClr val="01968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6157" name="Rectangle 13"/>
              <p:cNvSpPr>
                <a:spLocks noChangeArrowheads="1"/>
              </p:cNvSpPr>
              <p:nvPr/>
            </p:nvSpPr>
            <p:spPr bwMode="auto">
              <a:xfrm>
                <a:off x="0" y="1440"/>
                <a:ext cx="144" cy="1440"/>
              </a:xfrm>
              <a:prstGeom prst="rect">
                <a:avLst/>
              </a:prstGeom>
              <a:solidFill>
                <a:srgbClr val="56B4A3"/>
              </a:solidFill>
              <a:ln w="9525">
                <a:solidFill>
                  <a:srgbClr val="56B4A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6158" name="Rectangle 14"/>
              <p:cNvSpPr>
                <a:spLocks noChangeArrowheads="1"/>
              </p:cNvSpPr>
              <p:nvPr/>
            </p:nvSpPr>
            <p:spPr bwMode="auto">
              <a:xfrm>
                <a:off x="0" y="2880"/>
                <a:ext cx="144" cy="1440"/>
              </a:xfrm>
              <a:prstGeom prst="rect">
                <a:avLst/>
              </a:prstGeom>
              <a:solidFill>
                <a:srgbClr val="019681"/>
              </a:solidFill>
              <a:ln w="9525">
                <a:solidFill>
                  <a:srgbClr val="01968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grpSp>
        <p:pic>
          <p:nvPicPr>
            <p:cNvPr id="6162" name="Picture 18" descr="WBC Footer Strip Green Landscap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1099"/>
            <a:stretch>
              <a:fillRect/>
            </a:stretch>
          </p:blipFill>
          <p:spPr bwMode="auto">
            <a:xfrm>
              <a:off x="-3" y="3744"/>
              <a:ext cx="576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6" name="Rectangle 2"/>
          <p:cNvSpPr>
            <a:spLocks noGrp="1" noChangeArrowheads="1"/>
          </p:cNvSpPr>
          <p:nvPr>
            <p:ph type="title"/>
          </p:nvPr>
        </p:nvSpPr>
        <p:spPr bwMode="auto">
          <a:xfrm>
            <a:off x="457200" y="277813"/>
            <a:ext cx="8218488"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6147" name="Rectangle 3"/>
          <p:cNvSpPr>
            <a:spLocks noGrp="1" noChangeArrowheads="1"/>
          </p:cNvSpPr>
          <p:nvPr>
            <p:ph type="body" idx="1"/>
          </p:nvPr>
        </p:nvSpPr>
        <p:spPr bwMode="auto">
          <a:xfrm>
            <a:off x="457200" y="1341438"/>
            <a:ext cx="822960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148" name="Rectangle 4"/>
          <p:cNvSpPr>
            <a:spLocks noGrp="1" noChangeArrowheads="1"/>
          </p:cNvSpPr>
          <p:nvPr>
            <p:ph type="dt" sz="half" idx="2"/>
          </p:nvPr>
        </p:nvSpPr>
        <p:spPr bwMode="auto">
          <a:xfrm>
            <a:off x="468313" y="5445125"/>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GB" altLang="en-US"/>
          </a:p>
        </p:txBody>
      </p:sp>
      <p:sp>
        <p:nvSpPr>
          <p:cNvPr id="6149" name="Rectangle 5"/>
          <p:cNvSpPr>
            <a:spLocks noGrp="1" noChangeArrowheads="1"/>
          </p:cNvSpPr>
          <p:nvPr>
            <p:ph type="ftr" sz="quarter" idx="3"/>
          </p:nvPr>
        </p:nvSpPr>
        <p:spPr bwMode="auto">
          <a:xfrm>
            <a:off x="3059113" y="54451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endParaRPr lang="en-GB" altLang="en-US"/>
          </a:p>
        </p:txBody>
      </p:sp>
      <p:sp>
        <p:nvSpPr>
          <p:cNvPr id="6150" name="Rectangle 6"/>
          <p:cNvSpPr>
            <a:spLocks noGrp="1" noChangeArrowheads="1"/>
          </p:cNvSpPr>
          <p:nvPr>
            <p:ph type="sldNum" sz="quarter" idx="4"/>
          </p:nvPr>
        </p:nvSpPr>
        <p:spPr bwMode="auto">
          <a:xfrm>
            <a:off x="6588125" y="5419725"/>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n-lt"/>
              </a:defRPr>
            </a:lvl1pPr>
          </a:lstStyle>
          <a:p>
            <a:fld id="{DBD013E8-5FF8-4061-857A-E22217A4253B}" type="slidenum">
              <a:rPr lang="en-GB" altLang="en-US"/>
              <a:pPr/>
              <a:t>‹#›</a:t>
            </a:fld>
            <a:endParaRPr lang="en-GB" altLang="en-US"/>
          </a:p>
        </p:txBody>
      </p:sp>
      <p:sp>
        <p:nvSpPr>
          <p:cNvPr id="6152" name="Line 8"/>
          <p:cNvSpPr>
            <a:spLocks noChangeShapeType="1"/>
          </p:cNvSpPr>
          <p:nvPr/>
        </p:nvSpPr>
        <p:spPr bwMode="auto">
          <a:xfrm flipV="1">
            <a:off x="468313" y="1125538"/>
            <a:ext cx="8207375"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1" fontAlgn="base" hangingPunct="1">
        <a:spcBef>
          <a:spcPct val="0"/>
        </a:spcBef>
        <a:spcAft>
          <a:spcPct val="0"/>
        </a:spcAft>
        <a:defRPr sz="4000" b="1" kern="1200">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panose="020B0604020202020204" pitchFamily="34" charset="0"/>
        </a:defRPr>
      </a:lvl2pPr>
      <a:lvl3pPr algn="l" rtl="0" eaLnBrk="1" fontAlgn="base" hangingPunct="1">
        <a:spcBef>
          <a:spcPct val="0"/>
        </a:spcBef>
        <a:spcAft>
          <a:spcPct val="0"/>
        </a:spcAft>
        <a:defRPr sz="4000" b="1">
          <a:solidFill>
            <a:schemeClr val="tx2"/>
          </a:solidFill>
          <a:latin typeface="Arial" panose="020B0604020202020204" pitchFamily="34" charset="0"/>
        </a:defRPr>
      </a:lvl3pPr>
      <a:lvl4pPr algn="l" rtl="0" eaLnBrk="1" fontAlgn="base" hangingPunct="1">
        <a:spcBef>
          <a:spcPct val="0"/>
        </a:spcBef>
        <a:spcAft>
          <a:spcPct val="0"/>
        </a:spcAft>
        <a:defRPr sz="4000" b="1">
          <a:solidFill>
            <a:schemeClr val="tx2"/>
          </a:solidFill>
          <a:latin typeface="Arial" panose="020B0604020202020204" pitchFamily="34" charset="0"/>
        </a:defRPr>
      </a:lvl4pPr>
      <a:lvl5pPr algn="l" rtl="0" eaLnBrk="1" fontAlgn="base" hangingPunct="1">
        <a:spcBef>
          <a:spcPct val="0"/>
        </a:spcBef>
        <a:spcAft>
          <a:spcPct val="0"/>
        </a:spcAft>
        <a:defRPr sz="4000" b="1">
          <a:solidFill>
            <a:schemeClr val="tx2"/>
          </a:solidFill>
          <a:latin typeface="Arial" panose="020B0604020202020204" pitchFamily="34" charset="0"/>
        </a:defRPr>
      </a:lvl5pPr>
      <a:lvl6pPr marL="457200" algn="l" rtl="0" eaLnBrk="1" fontAlgn="base" hangingPunct="1">
        <a:spcBef>
          <a:spcPct val="0"/>
        </a:spcBef>
        <a:spcAft>
          <a:spcPct val="0"/>
        </a:spcAft>
        <a:defRPr sz="4000" b="1">
          <a:solidFill>
            <a:schemeClr val="tx2"/>
          </a:solidFill>
          <a:latin typeface="Arial" panose="020B0604020202020204" pitchFamily="34" charset="0"/>
        </a:defRPr>
      </a:lvl6pPr>
      <a:lvl7pPr marL="914400" algn="l" rtl="0" eaLnBrk="1" fontAlgn="base" hangingPunct="1">
        <a:spcBef>
          <a:spcPct val="0"/>
        </a:spcBef>
        <a:spcAft>
          <a:spcPct val="0"/>
        </a:spcAft>
        <a:defRPr sz="4000" b="1">
          <a:solidFill>
            <a:schemeClr val="tx2"/>
          </a:solidFill>
          <a:latin typeface="Arial" panose="020B0604020202020204" pitchFamily="34" charset="0"/>
        </a:defRPr>
      </a:lvl7pPr>
      <a:lvl8pPr marL="1371600" algn="l" rtl="0" eaLnBrk="1" fontAlgn="base" hangingPunct="1">
        <a:spcBef>
          <a:spcPct val="0"/>
        </a:spcBef>
        <a:spcAft>
          <a:spcPct val="0"/>
        </a:spcAft>
        <a:defRPr sz="4000" b="1">
          <a:solidFill>
            <a:schemeClr val="tx2"/>
          </a:solidFill>
          <a:latin typeface="Arial" panose="020B0604020202020204" pitchFamily="34" charset="0"/>
        </a:defRPr>
      </a:lvl8pPr>
      <a:lvl9pPr marL="1828800" algn="l" rtl="0" eaLnBrk="1" fontAlgn="base" hangingPunct="1">
        <a:spcBef>
          <a:spcPct val="0"/>
        </a:spcBef>
        <a:spcAft>
          <a:spcPct val="0"/>
        </a:spcAft>
        <a:defRPr sz="40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SzPct val="75000"/>
        <a:buFont typeface="Wingdings" panose="05000000000000000000" pitchFamily="2" charset="2"/>
        <a:buChar char="q"/>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65000"/>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ccupationaltherapy.com.au/sporting-activities-our-top-ot-recommendations/" TargetMode="External"/><Relationship Id="rId2" Type="http://schemas.openxmlformats.org/officeDocument/2006/relationships/hyperlink" Target="https://occupationaltherapy.com.au/yoga-occupational-therap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K2P4Ed6G3g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smtClean="0"/>
              <a:t>Sensory differences</a:t>
            </a:r>
            <a:endParaRPr lang="en-US" altLang="en-US" dirty="0"/>
          </a:p>
        </p:txBody>
      </p:sp>
      <p:sp>
        <p:nvSpPr>
          <p:cNvPr id="2051" name="Rectangle 3"/>
          <p:cNvSpPr>
            <a:spLocks noGrp="1" noChangeArrowheads="1"/>
          </p:cNvSpPr>
          <p:nvPr>
            <p:ph type="subTitle" idx="1"/>
          </p:nvPr>
        </p:nvSpPr>
        <p:spPr/>
        <p:txBody>
          <a:bodyPr/>
          <a:lstStyle/>
          <a:p>
            <a:r>
              <a:rPr lang="en-US" altLang="en-US" dirty="0" smtClean="0"/>
              <a:t>Kelly Evans – Autism Advisor for Families </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Smell</a:t>
            </a:r>
            <a:endParaRPr lang="en-GB" dirty="0"/>
          </a:p>
        </p:txBody>
      </p:sp>
      <p:sp>
        <p:nvSpPr>
          <p:cNvPr id="3" name="Content Placeholder 2"/>
          <p:cNvSpPr>
            <a:spLocks noGrp="1"/>
          </p:cNvSpPr>
          <p:nvPr>
            <p:ph idx="1"/>
          </p:nvPr>
        </p:nvSpPr>
        <p:spPr/>
        <p:txBody>
          <a:bodyPr/>
          <a:lstStyle/>
          <a:p>
            <a:r>
              <a:rPr lang="en-GB" sz="2000" b="1" u="sng" dirty="0"/>
              <a:t>U</a:t>
            </a:r>
            <a:r>
              <a:rPr lang="en-GB" sz="2000" b="1" u="sng" dirty="0" smtClean="0"/>
              <a:t>nder sensitive  </a:t>
            </a:r>
            <a:r>
              <a:rPr lang="en-GB" sz="2000" dirty="0" smtClean="0"/>
              <a:t>- </a:t>
            </a:r>
            <a:r>
              <a:rPr lang="en-GB" sz="2000" dirty="0"/>
              <a:t>Provide activities which stimulate the olfactory senses:</a:t>
            </a:r>
          </a:p>
          <a:p>
            <a:pPr lvl="1"/>
            <a:r>
              <a:rPr lang="en-GB" sz="2000" dirty="0"/>
              <a:t>Playing in grass</a:t>
            </a:r>
          </a:p>
          <a:p>
            <a:pPr lvl="1"/>
            <a:r>
              <a:rPr lang="en-GB" sz="2000" dirty="0"/>
              <a:t>Using scented play dough</a:t>
            </a:r>
          </a:p>
          <a:p>
            <a:pPr lvl="1"/>
            <a:r>
              <a:rPr lang="en-GB" sz="2000" dirty="0"/>
              <a:t>Cooking with strong smells</a:t>
            </a:r>
          </a:p>
          <a:p>
            <a:r>
              <a:rPr lang="en-GB" sz="2000" b="1" u="sng" dirty="0"/>
              <a:t>O</a:t>
            </a:r>
            <a:r>
              <a:rPr lang="en-GB" sz="2000" b="1" u="sng" dirty="0" smtClean="0"/>
              <a:t>ver sensitive - </a:t>
            </a:r>
          </a:p>
          <a:p>
            <a:pPr lvl="1"/>
            <a:r>
              <a:rPr lang="en-GB" sz="2000" dirty="0" smtClean="0"/>
              <a:t> Use </a:t>
            </a:r>
            <a:r>
              <a:rPr lang="en-GB" sz="2000" dirty="0"/>
              <a:t>fragrance-free cleaning </a:t>
            </a:r>
            <a:r>
              <a:rPr lang="en-GB" sz="2000" dirty="0" smtClean="0"/>
              <a:t>products</a:t>
            </a:r>
            <a:endParaRPr lang="en-GB" sz="2000" dirty="0"/>
          </a:p>
          <a:p>
            <a:pPr lvl="1"/>
            <a:r>
              <a:rPr lang="en-GB" sz="2000" dirty="0"/>
              <a:t> Use unperfumed toiletries </a:t>
            </a:r>
            <a:endParaRPr lang="en-GB" sz="2000" dirty="0" smtClean="0"/>
          </a:p>
          <a:p>
            <a:pPr lvl="1"/>
            <a:r>
              <a:rPr lang="en-GB" sz="2000" dirty="0"/>
              <a:t> Keep rooms well ventilated </a:t>
            </a:r>
            <a:endParaRPr lang="en-GB" sz="2000" b="1" dirty="0"/>
          </a:p>
          <a:p>
            <a:pPr lvl="1"/>
            <a:r>
              <a:rPr lang="en-GB" sz="2000" dirty="0" smtClean="0"/>
              <a:t>Cover </a:t>
            </a:r>
            <a:r>
              <a:rPr lang="en-GB" sz="2000" dirty="0"/>
              <a:t>nose with tissue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2498849"/>
            <a:ext cx="2183904" cy="2077789"/>
          </a:xfrm>
          <a:prstGeom prst="rect">
            <a:avLst/>
          </a:prstGeom>
        </p:spPr>
      </p:pic>
    </p:spTree>
    <p:extLst>
      <p:ext uri="{BB962C8B-B14F-4D97-AF65-F5344CB8AC3E}">
        <p14:creationId xmlns:p14="http://schemas.microsoft.com/office/powerpoint/2010/main" val="4027689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Auditory</a:t>
            </a:r>
            <a:endParaRPr lang="en-GB" dirty="0"/>
          </a:p>
        </p:txBody>
      </p:sp>
      <p:sp>
        <p:nvSpPr>
          <p:cNvPr id="3" name="Content Placeholder 2"/>
          <p:cNvSpPr>
            <a:spLocks noGrp="1"/>
          </p:cNvSpPr>
          <p:nvPr>
            <p:ph idx="1"/>
          </p:nvPr>
        </p:nvSpPr>
        <p:spPr/>
        <p:txBody>
          <a:bodyPr/>
          <a:lstStyle/>
          <a:p>
            <a:r>
              <a:rPr lang="en-GB" sz="1500" b="1" u="sng" dirty="0" smtClean="0"/>
              <a:t>Over sensitive - </a:t>
            </a:r>
          </a:p>
          <a:p>
            <a:r>
              <a:rPr lang="en-GB" sz="1500" dirty="0" smtClean="0"/>
              <a:t>Ear defenders</a:t>
            </a:r>
          </a:p>
          <a:p>
            <a:r>
              <a:rPr lang="en-GB" sz="1500" dirty="0" smtClean="0"/>
              <a:t>Pre warning of noise </a:t>
            </a:r>
            <a:r>
              <a:rPr lang="en-GB" sz="1500" dirty="0" err="1" smtClean="0"/>
              <a:t>eg</a:t>
            </a:r>
            <a:r>
              <a:rPr lang="en-GB" sz="1500" dirty="0" smtClean="0"/>
              <a:t> fire alarms</a:t>
            </a:r>
          </a:p>
          <a:p>
            <a:r>
              <a:rPr lang="en-GB" sz="1500" dirty="0" smtClean="0"/>
              <a:t>Listen to music while carrying out an activity</a:t>
            </a:r>
          </a:p>
          <a:p>
            <a:r>
              <a:rPr lang="en-GB" sz="1500" dirty="0" smtClean="0"/>
              <a:t>Ensure access to ‘quiet spaces’</a:t>
            </a:r>
          </a:p>
          <a:p>
            <a:r>
              <a:rPr lang="en-GB" sz="1500" dirty="0" smtClean="0"/>
              <a:t> limiting excessive noise where possible </a:t>
            </a:r>
          </a:p>
          <a:p>
            <a:r>
              <a:rPr lang="en-GB" sz="1500" b="1" u="sng" dirty="0" smtClean="0"/>
              <a:t>Under sensitive – </a:t>
            </a:r>
          </a:p>
          <a:p>
            <a:r>
              <a:rPr lang="en-GB" sz="1500" dirty="0"/>
              <a:t>Stand beside the student when giving instructions</a:t>
            </a:r>
          </a:p>
          <a:p>
            <a:r>
              <a:rPr lang="en-GB" sz="1500" dirty="0" smtClean="0"/>
              <a:t>Use </a:t>
            </a:r>
            <a:r>
              <a:rPr lang="en-GB" sz="1500" dirty="0"/>
              <a:t>a visual support to aid registration of instruction e.g. typed notes on a handout, pictures, keeping instructions on board.</a:t>
            </a:r>
          </a:p>
          <a:p>
            <a:r>
              <a:rPr lang="en-GB" sz="1500" dirty="0"/>
              <a:t>Allow the </a:t>
            </a:r>
            <a:r>
              <a:rPr lang="en-GB" sz="1500" dirty="0" smtClean="0"/>
              <a:t>child </a:t>
            </a:r>
            <a:r>
              <a:rPr lang="en-GB" sz="1500" dirty="0"/>
              <a:t>a longer time to respond when asking questions. </a:t>
            </a:r>
            <a:r>
              <a:rPr lang="en-GB" sz="1500" dirty="0" smtClean="0"/>
              <a:t>Some </a:t>
            </a:r>
            <a:r>
              <a:rPr lang="en-GB" sz="1500" dirty="0"/>
              <a:t>may need extra quiet time to process information before responding to a question. Interrupting </a:t>
            </a:r>
            <a:r>
              <a:rPr lang="en-GB" sz="1500" dirty="0" smtClean="0"/>
              <a:t>a child </a:t>
            </a:r>
            <a:r>
              <a:rPr lang="en-GB" sz="1500" dirty="0"/>
              <a:t>during this processing time can confuse their thought process.</a:t>
            </a:r>
          </a:p>
          <a:p>
            <a:r>
              <a:rPr lang="en-GB" sz="1500" dirty="0"/>
              <a:t>Break complicated directions into fewer parts and give the </a:t>
            </a:r>
            <a:r>
              <a:rPr lang="en-GB" sz="1500" dirty="0" smtClean="0"/>
              <a:t>child </a:t>
            </a:r>
            <a:r>
              <a:rPr lang="en-GB" sz="1500" dirty="0"/>
              <a:t>time to complete the first step before going on to the next part.</a:t>
            </a:r>
          </a:p>
          <a:p>
            <a:endParaRPr lang="en-GB" sz="1500" dirty="0" smtClean="0"/>
          </a:p>
          <a:p>
            <a:pPr marL="0" indent="0">
              <a:buNone/>
            </a:pPr>
            <a:endParaRPr lang="en-GB" dirty="0" smtClean="0"/>
          </a:p>
          <a:p>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696578"/>
            <a:ext cx="2737073" cy="2084350"/>
          </a:xfrm>
          <a:prstGeom prst="rect">
            <a:avLst/>
          </a:prstGeom>
        </p:spPr>
      </p:pic>
    </p:spTree>
    <p:extLst>
      <p:ext uri="{BB962C8B-B14F-4D97-AF65-F5344CB8AC3E}">
        <p14:creationId xmlns:p14="http://schemas.microsoft.com/office/powerpoint/2010/main" val="126402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a:t>
            </a:r>
            <a:endParaRPr lang="en-GB" dirty="0"/>
          </a:p>
        </p:txBody>
      </p:sp>
      <p:sp>
        <p:nvSpPr>
          <p:cNvPr id="3" name="Content Placeholder 2"/>
          <p:cNvSpPr>
            <a:spLocks noGrp="1"/>
          </p:cNvSpPr>
          <p:nvPr>
            <p:ph idx="1"/>
          </p:nvPr>
        </p:nvSpPr>
        <p:spPr/>
        <p:txBody>
          <a:bodyPr/>
          <a:lstStyle/>
          <a:p>
            <a:r>
              <a:rPr lang="en-GB" sz="1800" b="1" u="sng" dirty="0" smtClean="0"/>
              <a:t>Over sensitive - </a:t>
            </a:r>
          </a:p>
          <a:p>
            <a:r>
              <a:rPr lang="en-GB" sz="1800" dirty="0" smtClean="0"/>
              <a:t>Areas clutter free </a:t>
            </a:r>
          </a:p>
          <a:p>
            <a:r>
              <a:rPr lang="en-GB" sz="1800" dirty="0" smtClean="0"/>
              <a:t>Clearly labelled items/toys/drawers</a:t>
            </a:r>
          </a:p>
          <a:p>
            <a:r>
              <a:rPr lang="en-GB" sz="1800" dirty="0" smtClean="0"/>
              <a:t>Exaggerated facial expressions when appropriate</a:t>
            </a:r>
          </a:p>
          <a:p>
            <a:r>
              <a:rPr lang="en-GB" sz="1800" dirty="0" smtClean="0"/>
              <a:t>Throwing </a:t>
            </a:r>
            <a:r>
              <a:rPr lang="en-GB" sz="1800" dirty="0"/>
              <a:t>and catching activities. </a:t>
            </a:r>
          </a:p>
          <a:p>
            <a:r>
              <a:rPr lang="en-GB" sz="1800" dirty="0" smtClean="0"/>
              <a:t>Fishing </a:t>
            </a:r>
            <a:r>
              <a:rPr lang="en-GB" sz="1800" dirty="0"/>
              <a:t>(paper clips on the end of paper fish- use a fishing rod with a magnet) </a:t>
            </a:r>
          </a:p>
          <a:p>
            <a:r>
              <a:rPr lang="en-GB" sz="1800" dirty="0" smtClean="0"/>
              <a:t>Use </a:t>
            </a:r>
            <a:r>
              <a:rPr lang="en-GB" sz="1800" dirty="0"/>
              <a:t>bubbles — pupils to chase and ‘pop’ the bubbles</a:t>
            </a:r>
            <a:r>
              <a:rPr lang="en-GB" sz="1800" dirty="0" smtClean="0"/>
              <a:t>.</a:t>
            </a:r>
          </a:p>
          <a:p>
            <a:r>
              <a:rPr lang="en-GB" sz="1800" b="1" u="sng" dirty="0" smtClean="0"/>
              <a:t>Under sensitive – </a:t>
            </a:r>
          </a:p>
          <a:p>
            <a:r>
              <a:rPr lang="en-GB" sz="1800" dirty="0"/>
              <a:t>Allow access </a:t>
            </a:r>
            <a:r>
              <a:rPr lang="en-GB" sz="1800" dirty="0" smtClean="0"/>
              <a:t>to </a:t>
            </a:r>
            <a:r>
              <a:rPr lang="en-GB" sz="1800" dirty="0"/>
              <a:t>visual stimulation at certain times during the day e.g. before and after independent work. This will then help the </a:t>
            </a:r>
            <a:r>
              <a:rPr lang="en-GB" sz="1800" dirty="0" smtClean="0"/>
              <a:t>child </a:t>
            </a:r>
            <a:r>
              <a:rPr lang="en-GB" sz="1800" dirty="0"/>
              <a:t>to maintain an adequate level of alertness and attention throughout the day.</a:t>
            </a:r>
          </a:p>
          <a:p>
            <a:r>
              <a:rPr lang="en-GB" sz="1800" dirty="0"/>
              <a:t>Use </a:t>
            </a:r>
            <a:r>
              <a:rPr lang="en-GB" sz="1800" dirty="0" smtClean="0"/>
              <a:t>visuals to </a:t>
            </a:r>
            <a:r>
              <a:rPr lang="en-GB" sz="1800" dirty="0"/>
              <a:t>gain </a:t>
            </a:r>
            <a:r>
              <a:rPr lang="en-GB" sz="1800" dirty="0" smtClean="0"/>
              <a:t>child’s </a:t>
            </a:r>
            <a:r>
              <a:rPr lang="en-GB" sz="1800" dirty="0"/>
              <a:t>attention.</a:t>
            </a:r>
          </a:p>
          <a:p>
            <a:endParaRPr lang="en-GB" sz="1800" b="1" u="sng" dirty="0" smtClean="0"/>
          </a:p>
          <a:p>
            <a:endParaRPr lang="en-GB" dirty="0" smtClean="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77813"/>
            <a:ext cx="2818656" cy="2452144"/>
          </a:xfrm>
          <a:prstGeom prst="rect">
            <a:avLst/>
          </a:prstGeom>
        </p:spPr>
      </p:pic>
    </p:spTree>
    <p:extLst>
      <p:ext uri="{BB962C8B-B14F-4D97-AF65-F5344CB8AC3E}">
        <p14:creationId xmlns:p14="http://schemas.microsoft.com/office/powerpoint/2010/main" val="2427316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Proprioception </a:t>
            </a:r>
            <a:endParaRPr lang="en-GB" dirty="0"/>
          </a:p>
        </p:txBody>
      </p:sp>
      <p:sp>
        <p:nvSpPr>
          <p:cNvPr id="3" name="Content Placeholder 2"/>
          <p:cNvSpPr>
            <a:spLocks noGrp="1"/>
          </p:cNvSpPr>
          <p:nvPr>
            <p:ph idx="1"/>
          </p:nvPr>
        </p:nvSpPr>
        <p:spPr/>
        <p:txBody>
          <a:bodyPr/>
          <a:lstStyle/>
          <a:p>
            <a:r>
              <a:rPr lang="en-GB" dirty="0"/>
              <a:t>This system is in our muscles, tendons, ligaments and joint receptors. It tells us where our body is in space and detects and controls force and pressure. It helps us to feel grounded and know where we are and what we are doing.</a:t>
            </a:r>
          </a:p>
        </p:txBody>
      </p:sp>
      <p:pic>
        <p:nvPicPr>
          <p:cNvPr id="1026" name="Picture 2" descr="What is proprioception? - Your Therapy Sour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572892"/>
            <a:ext cx="2400201"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844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Seeking proprioceptive input?</a:t>
            </a:r>
            <a:endParaRPr lang="en-GB" dirty="0"/>
          </a:p>
        </p:txBody>
      </p:sp>
      <p:sp>
        <p:nvSpPr>
          <p:cNvPr id="3" name="Content Placeholder 2"/>
          <p:cNvSpPr>
            <a:spLocks noGrp="1"/>
          </p:cNvSpPr>
          <p:nvPr>
            <p:ph idx="1"/>
          </p:nvPr>
        </p:nvSpPr>
        <p:spPr/>
        <p:txBody>
          <a:bodyPr/>
          <a:lstStyle/>
          <a:p>
            <a:r>
              <a:rPr lang="en-GB" sz="1900" dirty="0"/>
              <a:t>Bites/chews on objects e.g. sleeve of jumper, pen/pencil</a:t>
            </a:r>
          </a:p>
          <a:p>
            <a:r>
              <a:rPr lang="en-GB" sz="1900" dirty="0"/>
              <a:t>Hyperextends joints e.g. bending back fingers, locking knee joints</a:t>
            </a:r>
          </a:p>
          <a:p>
            <a:r>
              <a:rPr lang="en-GB" sz="1900" dirty="0"/>
              <a:t>Bangs body parts e.g. bangs hands together, bangs jaw with hand</a:t>
            </a:r>
          </a:p>
          <a:p>
            <a:r>
              <a:rPr lang="en-GB" sz="1900" dirty="0"/>
              <a:t>Holds objects with excessive pressure e.g. pencil; writes heavily on page</a:t>
            </a:r>
          </a:p>
          <a:p>
            <a:r>
              <a:rPr lang="en-GB" sz="1900" dirty="0"/>
              <a:t>Enjoys rough and tumble play but can be excessively rough with others</a:t>
            </a:r>
          </a:p>
          <a:p>
            <a:r>
              <a:rPr lang="en-GB" sz="1900" dirty="0"/>
              <a:t>Throws self heavily onto floor</a:t>
            </a:r>
          </a:p>
          <a:p>
            <a:r>
              <a:rPr lang="en-GB" sz="1900" dirty="0"/>
              <a:t>Prefers to run, jump or stamp heavily when he/she should be walking</a:t>
            </a:r>
          </a:p>
          <a:p>
            <a:r>
              <a:rPr lang="en-GB" sz="1900" dirty="0"/>
              <a:t>Likes to sit with knees tucked under himself/herself</a:t>
            </a:r>
          </a:p>
          <a:p>
            <a:r>
              <a:rPr lang="en-GB" sz="1900" dirty="0"/>
              <a:t>Engages in </a:t>
            </a:r>
            <a:r>
              <a:rPr lang="en-GB" sz="1900" dirty="0" err="1"/>
              <a:t>weightbearing</a:t>
            </a:r>
            <a:r>
              <a:rPr lang="en-GB" sz="1900" dirty="0"/>
              <a:t> activities e.g. swinging on desks, climbing</a:t>
            </a:r>
          </a:p>
          <a:p>
            <a:r>
              <a:rPr lang="en-GB" sz="1900" dirty="0"/>
              <a:t>Walks on tiptoes</a:t>
            </a:r>
          </a:p>
          <a:p>
            <a:endParaRPr lang="en-GB" dirty="0"/>
          </a:p>
        </p:txBody>
      </p:sp>
    </p:spTree>
    <p:extLst>
      <p:ext uri="{BB962C8B-B14F-4D97-AF65-F5344CB8AC3E}">
        <p14:creationId xmlns:p14="http://schemas.microsoft.com/office/powerpoint/2010/main" val="2197735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500" dirty="0" smtClean="0"/>
              <a:t>Proprioceptive activities </a:t>
            </a:r>
            <a:endParaRPr lang="en-GB" sz="3500" dirty="0"/>
          </a:p>
        </p:txBody>
      </p:sp>
      <p:sp>
        <p:nvSpPr>
          <p:cNvPr id="3" name="Content Placeholder 2"/>
          <p:cNvSpPr>
            <a:spLocks noGrp="1"/>
          </p:cNvSpPr>
          <p:nvPr>
            <p:ph idx="1"/>
          </p:nvPr>
        </p:nvSpPr>
        <p:spPr/>
        <p:txBody>
          <a:bodyPr/>
          <a:lstStyle/>
          <a:p>
            <a:r>
              <a:rPr lang="en-GB" sz="1500" dirty="0"/>
              <a:t>Table/ Wall pushes (these are good to do within class) </a:t>
            </a:r>
            <a:endParaRPr lang="en-GB" sz="1500" dirty="0" smtClean="0"/>
          </a:p>
          <a:p>
            <a:r>
              <a:rPr lang="en-GB" sz="1500" dirty="0" smtClean="0"/>
              <a:t> </a:t>
            </a:r>
            <a:r>
              <a:rPr lang="en-GB" sz="1500" dirty="0"/>
              <a:t>Hanging from a pull up bar </a:t>
            </a:r>
          </a:p>
          <a:p>
            <a:r>
              <a:rPr lang="en-GB" sz="1500" dirty="0" smtClean="0"/>
              <a:t>Carrying </a:t>
            </a:r>
            <a:r>
              <a:rPr lang="en-GB" sz="1500" dirty="0"/>
              <a:t>a box or bag (heavy) of toys or work for next activity </a:t>
            </a:r>
          </a:p>
          <a:p>
            <a:r>
              <a:rPr lang="en-GB" sz="1500" dirty="0" smtClean="0"/>
              <a:t>Moving/Chair</a:t>
            </a:r>
            <a:r>
              <a:rPr lang="en-GB" sz="1500" dirty="0"/>
              <a:t>, rearranging furniture. </a:t>
            </a:r>
          </a:p>
          <a:p>
            <a:r>
              <a:rPr lang="en-GB" sz="1500" dirty="0" smtClean="0"/>
              <a:t>Sitting </a:t>
            </a:r>
            <a:r>
              <a:rPr lang="en-GB" sz="1500" dirty="0"/>
              <a:t>on an air cushion e.g. </a:t>
            </a:r>
            <a:r>
              <a:rPr lang="en-GB" sz="1500" dirty="0" err="1"/>
              <a:t>Movin’Sit</a:t>
            </a:r>
            <a:r>
              <a:rPr lang="en-GB" sz="1500" dirty="0"/>
              <a:t> Cushion or therapy ball. </a:t>
            </a:r>
          </a:p>
          <a:p>
            <a:r>
              <a:rPr lang="en-GB" sz="1500" dirty="0" smtClean="0"/>
              <a:t>Pushing/pulling </a:t>
            </a:r>
            <a:r>
              <a:rPr lang="en-GB" sz="1500" dirty="0"/>
              <a:t>boxes with heavier items in (you could make box into a ‘car’ or ship with rope to pull along) </a:t>
            </a:r>
          </a:p>
          <a:p>
            <a:r>
              <a:rPr lang="en-GB" sz="1500" dirty="0" smtClean="0"/>
              <a:t>Riding </a:t>
            </a:r>
            <a:r>
              <a:rPr lang="en-GB" sz="1500" dirty="0"/>
              <a:t>vehicles e.g. tricycles, bicycles &amp; scooters </a:t>
            </a:r>
          </a:p>
          <a:p>
            <a:r>
              <a:rPr lang="en-GB" sz="1500" dirty="0" smtClean="0"/>
              <a:t>Jumping </a:t>
            </a:r>
            <a:r>
              <a:rPr lang="en-GB" sz="1500" dirty="0"/>
              <a:t>on </a:t>
            </a:r>
            <a:r>
              <a:rPr lang="en-GB" sz="1500" dirty="0" err="1"/>
              <a:t>trampette</a:t>
            </a:r>
            <a:r>
              <a:rPr lang="en-GB" sz="1500" dirty="0"/>
              <a:t> </a:t>
            </a:r>
            <a:r>
              <a:rPr lang="en-GB" sz="1500" dirty="0" smtClean="0"/>
              <a:t>and /or Trampolines</a:t>
            </a:r>
          </a:p>
          <a:p>
            <a:r>
              <a:rPr lang="en-GB" sz="1500" dirty="0" smtClean="0"/>
              <a:t> </a:t>
            </a:r>
            <a:r>
              <a:rPr lang="en-GB" sz="1500" dirty="0"/>
              <a:t>Sitting bouncing on therapy ball with feet flat on the floor and/or support from adults at hips </a:t>
            </a:r>
          </a:p>
          <a:p>
            <a:r>
              <a:rPr lang="en-GB" sz="1500" dirty="0" smtClean="0"/>
              <a:t>Using </a:t>
            </a:r>
            <a:r>
              <a:rPr lang="en-GB" sz="1500" dirty="0"/>
              <a:t>a space hopper </a:t>
            </a:r>
          </a:p>
          <a:p>
            <a:r>
              <a:rPr lang="en-GB" sz="1500" dirty="0" smtClean="0"/>
              <a:t>Using </a:t>
            </a:r>
            <a:r>
              <a:rPr lang="en-GB" sz="1500" dirty="0"/>
              <a:t>playground equipment such as swings and climbing </a:t>
            </a:r>
            <a:r>
              <a:rPr lang="en-GB" sz="1500" dirty="0" smtClean="0"/>
              <a:t>frames </a:t>
            </a:r>
          </a:p>
          <a:p>
            <a:r>
              <a:rPr lang="en-GB" sz="1500" dirty="0" smtClean="0"/>
              <a:t>Swimming</a:t>
            </a:r>
            <a:r>
              <a:rPr lang="en-GB" sz="1500" dirty="0"/>
              <a:t>. </a:t>
            </a:r>
          </a:p>
          <a:p>
            <a:r>
              <a:rPr lang="en-GB" sz="1500" dirty="0" smtClean="0"/>
              <a:t>Gardening</a:t>
            </a:r>
            <a:r>
              <a:rPr lang="en-GB" sz="1500" dirty="0"/>
              <a:t>. </a:t>
            </a:r>
          </a:p>
          <a:p>
            <a:r>
              <a:rPr lang="en-GB" sz="1500" dirty="0" smtClean="0"/>
              <a:t>For </a:t>
            </a:r>
            <a:r>
              <a:rPr lang="en-GB" sz="1500" dirty="0"/>
              <a:t>older children gym work, rock climbing, martial arts, boxing. </a:t>
            </a:r>
          </a:p>
        </p:txBody>
      </p:sp>
    </p:spTree>
    <p:extLst>
      <p:ext uri="{BB962C8B-B14F-4D97-AF65-F5344CB8AC3E}">
        <p14:creationId xmlns:p14="http://schemas.microsoft.com/office/powerpoint/2010/main" val="735940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Vestibular</a:t>
            </a:r>
            <a:endParaRPr lang="en-GB" dirty="0"/>
          </a:p>
        </p:txBody>
      </p:sp>
      <p:sp>
        <p:nvSpPr>
          <p:cNvPr id="3" name="Content Placeholder 2"/>
          <p:cNvSpPr>
            <a:spLocks noGrp="1"/>
          </p:cNvSpPr>
          <p:nvPr>
            <p:ph idx="1"/>
          </p:nvPr>
        </p:nvSpPr>
        <p:spPr/>
        <p:txBody>
          <a:bodyPr/>
          <a:lstStyle/>
          <a:p>
            <a:r>
              <a:rPr lang="en-GB" b="1" dirty="0"/>
              <a:t>Vestibular input (balance):</a:t>
            </a:r>
            <a:r>
              <a:rPr lang="en-GB" dirty="0"/>
              <a:t> These receptors are in the inner ear and stimulation occurs through any change in position, direction or movement of the head. Vestibular input contributes to our sense of body position in space, posture and muscle tone, the maintenance of a stable visual field, bilateral co-ordination, a sense of equilibrium/balance and gravitational awareness.</a:t>
            </a:r>
          </a:p>
          <a:p>
            <a:endParaRPr lang="en-GB" dirty="0"/>
          </a:p>
        </p:txBody>
      </p:sp>
    </p:spTree>
    <p:extLst>
      <p:ext uri="{BB962C8B-B14F-4D97-AF65-F5344CB8AC3E}">
        <p14:creationId xmlns:p14="http://schemas.microsoft.com/office/powerpoint/2010/main" val="3353482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Seeking vestibular input?</a:t>
            </a:r>
            <a:endParaRPr lang="en-GB" dirty="0"/>
          </a:p>
        </p:txBody>
      </p:sp>
      <p:sp>
        <p:nvSpPr>
          <p:cNvPr id="3" name="Content Placeholder 2"/>
          <p:cNvSpPr>
            <a:spLocks noGrp="1"/>
          </p:cNvSpPr>
          <p:nvPr>
            <p:ph idx="1"/>
          </p:nvPr>
        </p:nvSpPr>
        <p:spPr/>
        <p:txBody>
          <a:bodyPr/>
          <a:lstStyle/>
          <a:p>
            <a:r>
              <a:rPr lang="en-GB" dirty="0"/>
              <a:t>Climbs dangerously high, can’t seem to get high enough</a:t>
            </a:r>
          </a:p>
          <a:p>
            <a:r>
              <a:rPr lang="en-GB" dirty="0"/>
              <a:t>Spins frequently (while standing, on swings, in swivel chairs)</a:t>
            </a:r>
          </a:p>
          <a:p>
            <a:r>
              <a:rPr lang="en-GB" dirty="0"/>
              <a:t>Seeks out swinging</a:t>
            </a:r>
          </a:p>
          <a:p>
            <a:r>
              <a:rPr lang="en-GB" dirty="0"/>
              <a:t>Never seems to get dizzy</a:t>
            </a:r>
          </a:p>
          <a:p>
            <a:r>
              <a:rPr lang="en-GB" dirty="0"/>
              <a:t>Always moving, </a:t>
            </a:r>
            <a:r>
              <a:rPr lang="en-GB" dirty="0" smtClean="0"/>
              <a:t>running</a:t>
            </a:r>
            <a:endParaRPr lang="en-GB" dirty="0"/>
          </a:p>
        </p:txBody>
      </p:sp>
    </p:spTree>
    <p:extLst>
      <p:ext uri="{BB962C8B-B14F-4D97-AF65-F5344CB8AC3E}">
        <p14:creationId xmlns:p14="http://schemas.microsoft.com/office/powerpoint/2010/main" val="3514931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Vestibular sense – </a:t>
            </a:r>
            <a:r>
              <a:rPr lang="en-GB" dirty="0" err="1" smtClean="0"/>
              <a:t>acvitites</a:t>
            </a:r>
            <a:r>
              <a:rPr lang="en-GB" dirty="0" smtClean="0"/>
              <a:t> </a:t>
            </a:r>
            <a:endParaRPr lang="en-GB" dirty="0"/>
          </a:p>
        </p:txBody>
      </p:sp>
      <p:sp>
        <p:nvSpPr>
          <p:cNvPr id="3" name="Content Placeholder 2"/>
          <p:cNvSpPr>
            <a:spLocks noGrp="1"/>
          </p:cNvSpPr>
          <p:nvPr>
            <p:ph idx="1"/>
          </p:nvPr>
        </p:nvSpPr>
        <p:spPr/>
        <p:txBody>
          <a:bodyPr/>
          <a:lstStyle/>
          <a:p>
            <a:r>
              <a:rPr lang="en-GB" sz="1500" dirty="0"/>
              <a:t>Dance</a:t>
            </a:r>
          </a:p>
          <a:p>
            <a:r>
              <a:rPr lang="en-GB" sz="1500" dirty="0"/>
              <a:t>Spinning</a:t>
            </a:r>
          </a:p>
          <a:p>
            <a:r>
              <a:rPr lang="en-GB" sz="1500" dirty="0"/>
              <a:t>Kneeling on your knees</a:t>
            </a:r>
          </a:p>
          <a:p>
            <a:r>
              <a:rPr lang="en-GB" sz="1500" dirty="0"/>
              <a:t>Laying on a couch</a:t>
            </a:r>
          </a:p>
          <a:p>
            <a:r>
              <a:rPr lang="en-GB" sz="1500" dirty="0"/>
              <a:t>Crawling</a:t>
            </a:r>
          </a:p>
          <a:p>
            <a:r>
              <a:rPr lang="en-GB" sz="1500" dirty="0"/>
              <a:t>Standing on a ladder</a:t>
            </a:r>
          </a:p>
          <a:p>
            <a:r>
              <a:rPr lang="en-GB" sz="1500" dirty="0"/>
              <a:t>Laying on your belly to read a book</a:t>
            </a:r>
          </a:p>
          <a:p>
            <a:r>
              <a:rPr lang="en-GB" sz="1500" dirty="0"/>
              <a:t>Walking on your tiptoes</a:t>
            </a:r>
          </a:p>
          <a:p>
            <a:r>
              <a:rPr lang="en-GB" sz="1500" dirty="0"/>
              <a:t>Doing somersaults</a:t>
            </a:r>
          </a:p>
          <a:p>
            <a:r>
              <a:rPr lang="en-GB" sz="1500" dirty="0"/>
              <a:t>Navigating monkey bars</a:t>
            </a:r>
          </a:p>
          <a:p>
            <a:r>
              <a:rPr lang="en-GB" sz="1500" dirty="0"/>
              <a:t>Going up or down the stairs</a:t>
            </a:r>
          </a:p>
          <a:p>
            <a:r>
              <a:rPr lang="en-GB" sz="1500" dirty="0"/>
              <a:t>Bouncing on a trampoline</a:t>
            </a:r>
          </a:p>
          <a:p>
            <a:r>
              <a:rPr lang="en-GB" sz="1500" dirty="0"/>
              <a:t>Riding in an elevator</a:t>
            </a:r>
          </a:p>
          <a:p>
            <a:r>
              <a:rPr lang="en-GB" sz="1500" dirty="0"/>
              <a:t>Driving down a hill in a car</a:t>
            </a:r>
          </a:p>
          <a:p>
            <a:r>
              <a:rPr lang="en-GB" sz="1500" dirty="0"/>
              <a:t>Sliding on a sled</a:t>
            </a:r>
          </a:p>
          <a:p>
            <a:r>
              <a:rPr lang="en-GB" sz="1500" dirty="0"/>
              <a:t>Rocking in a rocking chair</a:t>
            </a:r>
          </a:p>
          <a:p>
            <a:endParaRPr lang="en-GB" dirty="0"/>
          </a:p>
        </p:txBody>
      </p:sp>
    </p:spTree>
    <p:extLst>
      <p:ext uri="{BB962C8B-B14F-4D97-AF65-F5344CB8AC3E}">
        <p14:creationId xmlns:p14="http://schemas.microsoft.com/office/powerpoint/2010/main" val="2824548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Interocpetion</a:t>
            </a:r>
            <a:r>
              <a:rPr lang="en-GB" dirty="0" smtClean="0"/>
              <a:t> </a:t>
            </a:r>
            <a:endParaRPr lang="en-GB" dirty="0"/>
          </a:p>
        </p:txBody>
      </p:sp>
      <p:sp>
        <p:nvSpPr>
          <p:cNvPr id="3" name="Content Placeholder 2"/>
          <p:cNvSpPr>
            <a:spLocks noGrp="1"/>
          </p:cNvSpPr>
          <p:nvPr>
            <p:ph idx="1"/>
          </p:nvPr>
        </p:nvSpPr>
        <p:spPr/>
        <p:txBody>
          <a:bodyPr/>
          <a:lstStyle/>
          <a:p>
            <a:r>
              <a:rPr lang="en-GB" dirty="0"/>
              <a:t>Sometimes called the hidden sense, the </a:t>
            </a:r>
            <a:r>
              <a:rPr lang="en-GB" dirty="0" err="1"/>
              <a:t>interoceptive</a:t>
            </a:r>
            <a:r>
              <a:rPr lang="en-GB" dirty="0"/>
              <a:t> system gives us the ability to feel what is happening inside our body. It plays a role in influencing emotions and sense of wellbeing and detects changes in our internal state. These include hunger and fullness, thirst, body temperature, heart and breathing rates, social touch, muscle tension, itch, nausea, sleepiness and more.</a:t>
            </a:r>
          </a:p>
        </p:txBody>
      </p:sp>
    </p:spTree>
    <p:extLst>
      <p:ext uri="{BB962C8B-B14F-4D97-AF65-F5344CB8AC3E}">
        <p14:creationId xmlns:p14="http://schemas.microsoft.com/office/powerpoint/2010/main" val="478605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Processing the sensory world differently</a:t>
            </a:r>
            <a:endParaRPr lang="en-GB" sz="3200" dirty="0"/>
          </a:p>
        </p:txBody>
      </p:sp>
      <p:sp>
        <p:nvSpPr>
          <p:cNvPr id="3" name="Content Placeholder 2"/>
          <p:cNvSpPr>
            <a:spLocks noGrp="1"/>
          </p:cNvSpPr>
          <p:nvPr>
            <p:ph idx="1"/>
          </p:nvPr>
        </p:nvSpPr>
        <p:spPr>
          <a:xfrm>
            <a:off x="462271" y="1484784"/>
            <a:ext cx="8229600" cy="4033242"/>
          </a:xfrm>
        </p:spPr>
        <p:txBody>
          <a:bodyPr/>
          <a:lstStyle/>
          <a:p>
            <a:r>
              <a:rPr lang="en-GB" altLang="en-US" sz="3000" dirty="0" smtClean="0">
                <a:solidFill>
                  <a:schemeClr val="tx2">
                    <a:lumMod val="75000"/>
                  </a:schemeClr>
                </a:solidFill>
              </a:rPr>
              <a:t>8 senses…</a:t>
            </a:r>
          </a:p>
          <a:p>
            <a:r>
              <a:rPr lang="en-GB" altLang="en-US" sz="3000" dirty="0" smtClean="0">
                <a:solidFill>
                  <a:schemeClr val="tx2">
                    <a:lumMod val="75000"/>
                  </a:schemeClr>
                </a:solidFill>
              </a:rPr>
              <a:t>Under (hypo) </a:t>
            </a:r>
            <a:r>
              <a:rPr lang="en-GB" altLang="en-US" sz="3000" dirty="0">
                <a:solidFill>
                  <a:schemeClr val="tx2">
                    <a:lumMod val="75000"/>
                  </a:schemeClr>
                </a:solidFill>
              </a:rPr>
              <a:t>sensitivity</a:t>
            </a:r>
          </a:p>
          <a:p>
            <a:r>
              <a:rPr lang="en-GB" altLang="en-US" sz="3000" dirty="0">
                <a:solidFill>
                  <a:schemeClr val="tx2">
                    <a:lumMod val="75000"/>
                  </a:schemeClr>
                </a:solidFill>
              </a:rPr>
              <a:t>Over </a:t>
            </a:r>
            <a:r>
              <a:rPr lang="en-GB" altLang="en-US" sz="3000" dirty="0" smtClean="0">
                <a:solidFill>
                  <a:schemeClr val="tx2">
                    <a:lumMod val="75000"/>
                  </a:schemeClr>
                </a:solidFill>
              </a:rPr>
              <a:t>(hyper) sensitivity</a:t>
            </a:r>
          </a:p>
          <a:p>
            <a:r>
              <a:rPr lang="en-GB" altLang="en-US" sz="3000" dirty="0" smtClean="0">
                <a:solidFill>
                  <a:schemeClr val="tx2">
                    <a:lumMod val="75000"/>
                  </a:schemeClr>
                </a:solidFill>
              </a:rPr>
              <a:t>Individual profile</a:t>
            </a:r>
          </a:p>
          <a:p>
            <a:r>
              <a:rPr lang="en-GB" altLang="en-US" sz="3000" dirty="0" smtClean="0">
                <a:solidFill>
                  <a:schemeClr val="tx2">
                    <a:lumMod val="75000"/>
                  </a:schemeClr>
                </a:solidFill>
              </a:rPr>
              <a:t>Profile may fluctuate</a:t>
            </a:r>
          </a:p>
          <a:p>
            <a:pPr marL="0" indent="0">
              <a:buNone/>
            </a:pPr>
            <a:endParaRPr lang="en-GB" dirty="0"/>
          </a:p>
        </p:txBody>
      </p:sp>
      <p:pic>
        <p:nvPicPr>
          <p:cNvPr id="4" name="Picture 3"/>
          <p:cNvPicPr>
            <a:picLocks noChangeAspect="1"/>
          </p:cNvPicPr>
          <p:nvPr/>
        </p:nvPicPr>
        <p:blipFill>
          <a:blip r:embed="rId3"/>
          <a:stretch>
            <a:fillRect/>
          </a:stretch>
        </p:blipFill>
        <p:spPr>
          <a:xfrm>
            <a:off x="5364088" y="2708920"/>
            <a:ext cx="3114286" cy="1466667"/>
          </a:xfrm>
          <a:prstGeom prst="rect">
            <a:avLst/>
          </a:prstGeom>
        </p:spPr>
      </p:pic>
    </p:spTree>
    <p:extLst>
      <p:ext uri="{BB962C8B-B14F-4D97-AF65-F5344CB8AC3E}">
        <p14:creationId xmlns:p14="http://schemas.microsoft.com/office/powerpoint/2010/main" val="2562644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Interoceptive</a:t>
            </a:r>
            <a:r>
              <a:rPr lang="en-GB" dirty="0" smtClean="0"/>
              <a:t> sense</a:t>
            </a:r>
            <a:endParaRPr lang="en-GB" dirty="0"/>
          </a:p>
        </p:txBody>
      </p:sp>
      <p:sp>
        <p:nvSpPr>
          <p:cNvPr id="3" name="Content Placeholder 2"/>
          <p:cNvSpPr>
            <a:spLocks noGrp="1"/>
          </p:cNvSpPr>
          <p:nvPr>
            <p:ph idx="1"/>
          </p:nvPr>
        </p:nvSpPr>
        <p:spPr/>
        <p:txBody>
          <a:bodyPr/>
          <a:lstStyle/>
          <a:p>
            <a:r>
              <a:rPr lang="en-GB" sz="2200" b="1" dirty="0"/>
              <a:t>Find </a:t>
            </a:r>
            <a:r>
              <a:rPr lang="en-GB" sz="2200" b="1" dirty="0" err="1"/>
              <a:t>interoceptive</a:t>
            </a:r>
            <a:r>
              <a:rPr lang="en-GB" sz="2200" b="1" dirty="0"/>
              <a:t> input </a:t>
            </a:r>
            <a:r>
              <a:rPr lang="en-GB" sz="2200" b="1" dirty="0" smtClean="0"/>
              <a:t>irritating? </a:t>
            </a:r>
            <a:r>
              <a:rPr lang="en-GB" sz="2200" dirty="0"/>
              <a:t> </a:t>
            </a:r>
            <a:r>
              <a:rPr lang="en-GB" sz="2200" dirty="0" smtClean="0"/>
              <a:t>Young people </a:t>
            </a:r>
            <a:r>
              <a:rPr lang="en-GB" sz="2200" dirty="0"/>
              <a:t>who are hypersensitive to</a:t>
            </a:r>
            <a:r>
              <a:rPr lang="en-GB" sz="2200" b="1" dirty="0"/>
              <a:t> </a:t>
            </a:r>
            <a:r>
              <a:rPr lang="en-GB" sz="2200" dirty="0"/>
              <a:t>sensory input may overreact to </a:t>
            </a:r>
            <a:r>
              <a:rPr lang="en-GB" sz="2200" dirty="0" err="1"/>
              <a:t>interoceptive</a:t>
            </a:r>
            <a:r>
              <a:rPr lang="en-GB" sz="2200" dirty="0"/>
              <a:t> sensations. For instance, they may eat more than other kids to avoid feeling hunger pangs. They may also use the bathroom more often than necessary because they don’t like the way a full bladder feels.</a:t>
            </a:r>
          </a:p>
          <a:p>
            <a:r>
              <a:rPr lang="en-GB" sz="2200" b="1" dirty="0"/>
              <a:t>Respond inappropriately to </a:t>
            </a:r>
            <a:r>
              <a:rPr lang="en-GB" sz="2200" b="1" dirty="0" err="1"/>
              <a:t>interoceptive</a:t>
            </a:r>
            <a:r>
              <a:rPr lang="en-GB" sz="2200" b="1" dirty="0"/>
              <a:t> </a:t>
            </a:r>
            <a:r>
              <a:rPr lang="en-GB" sz="2200" b="1" dirty="0" smtClean="0"/>
              <a:t>input? </a:t>
            </a:r>
            <a:r>
              <a:rPr lang="en-GB" sz="2200" dirty="0" smtClean="0"/>
              <a:t>Young people </a:t>
            </a:r>
            <a:r>
              <a:rPr lang="en-GB" sz="2200" dirty="0"/>
              <a:t>who are under-responsive to sensory input may not feel or respond to sensations when they should. They may take longer than other kids to learn to use the toilet or have more frequent accidents. They may not eat as often as others because they may not feel hunger or thirst</a:t>
            </a:r>
          </a:p>
          <a:p>
            <a:endParaRPr lang="en-GB" dirty="0"/>
          </a:p>
        </p:txBody>
      </p:sp>
    </p:spTree>
    <p:extLst>
      <p:ext uri="{BB962C8B-B14F-4D97-AF65-F5344CB8AC3E}">
        <p14:creationId xmlns:p14="http://schemas.microsoft.com/office/powerpoint/2010/main" val="618084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Interoception</a:t>
            </a:r>
            <a:r>
              <a:rPr lang="en-GB" dirty="0" smtClean="0"/>
              <a:t> sense – activities </a:t>
            </a:r>
            <a:endParaRPr lang="en-GB" dirty="0"/>
          </a:p>
        </p:txBody>
      </p:sp>
      <p:sp>
        <p:nvSpPr>
          <p:cNvPr id="3" name="Content Placeholder 2"/>
          <p:cNvSpPr>
            <a:spLocks noGrp="1"/>
          </p:cNvSpPr>
          <p:nvPr>
            <p:ph idx="1"/>
          </p:nvPr>
        </p:nvSpPr>
        <p:spPr/>
        <p:txBody>
          <a:bodyPr/>
          <a:lstStyle/>
          <a:p>
            <a:r>
              <a:rPr lang="en-GB" sz="1900" dirty="0"/>
              <a:t>To help your child develop their body awareness and teach them to start tuning in to what their body feels like when it is balanced, incorporate these activities into their daily routine.</a:t>
            </a:r>
          </a:p>
          <a:p>
            <a:r>
              <a:rPr lang="en-GB" sz="1900" b="1" u="sng" dirty="0">
                <a:hlinkClick r:id="rId2"/>
              </a:rPr>
              <a:t>Yoga</a:t>
            </a:r>
            <a:r>
              <a:rPr lang="en-GB" sz="1900" dirty="0"/>
              <a:t> – focuses on listening to your body and providing good proprioceptive and vestibular input. It encourages you to look internally and focus on how the body and mind if feeling.</a:t>
            </a:r>
          </a:p>
          <a:p>
            <a:r>
              <a:rPr lang="en-GB" sz="1900" dirty="0"/>
              <a:t>Mindfulness – gives the person time to focus on their body and emotional state.</a:t>
            </a:r>
          </a:p>
          <a:p>
            <a:r>
              <a:rPr lang="en-GB" sz="1900" dirty="0"/>
              <a:t>Breathing exercises – like lazy 8. Breathing exercises are calming and also help us to pay attention to what is going on inside our bodies.</a:t>
            </a:r>
          </a:p>
          <a:p>
            <a:r>
              <a:rPr lang="en-GB" sz="1900" b="1" u="sng" dirty="0">
                <a:hlinkClick r:id="rId3"/>
              </a:rPr>
              <a:t>Heavy work activities</a:t>
            </a:r>
            <a:r>
              <a:rPr lang="en-GB" sz="1900" dirty="0"/>
              <a:t> – involve large muscles of the body. Proprioception is good for body awareness and also for </a:t>
            </a:r>
            <a:r>
              <a:rPr lang="en-GB" sz="1900" dirty="0" err="1"/>
              <a:t>interoception</a:t>
            </a:r>
            <a:r>
              <a:rPr lang="en-GB" sz="1900" dirty="0"/>
              <a:t>.</a:t>
            </a:r>
          </a:p>
          <a:p>
            <a:r>
              <a:rPr lang="en-GB" sz="1900" dirty="0"/>
              <a:t>Alerting activities – to help you feel what a racing heart and fast breathing feels like.</a:t>
            </a:r>
          </a:p>
          <a:p>
            <a:endParaRPr lang="en-GB" dirty="0"/>
          </a:p>
        </p:txBody>
      </p:sp>
    </p:spTree>
    <p:extLst>
      <p:ext uri="{BB962C8B-B14F-4D97-AF65-F5344CB8AC3E}">
        <p14:creationId xmlns:p14="http://schemas.microsoft.com/office/powerpoint/2010/main" val="1023906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Interoception</a:t>
            </a:r>
            <a:r>
              <a:rPr lang="en-GB" dirty="0" smtClean="0"/>
              <a:t> </a:t>
            </a:r>
            <a:endParaRPr lang="en-GB" dirty="0"/>
          </a:p>
        </p:txBody>
      </p:sp>
      <p:sp>
        <p:nvSpPr>
          <p:cNvPr id="3" name="Content Placeholder 2"/>
          <p:cNvSpPr>
            <a:spLocks noGrp="1"/>
          </p:cNvSpPr>
          <p:nvPr>
            <p:ph idx="1"/>
          </p:nvPr>
        </p:nvSpPr>
        <p:spPr/>
        <p:txBody>
          <a:bodyPr/>
          <a:lstStyle/>
          <a:p>
            <a:r>
              <a:rPr lang="en-GB" sz="2000" b="1" dirty="0"/>
              <a:t>Use Body Talk: </a:t>
            </a:r>
            <a:r>
              <a:rPr lang="en-GB" sz="2000" dirty="0"/>
              <a:t>Label the way your body feels during daily activities (e.g., “My muscles feel loose when you cuddle me; my heart feels fast when I play tag with you”). Not only are you serving as a good model, but body talk also naturally tunes you in to your body signals.</a:t>
            </a:r>
          </a:p>
          <a:p>
            <a:r>
              <a:rPr lang="en-GB" sz="2000" b="1" dirty="0"/>
              <a:t>Build Body Curiosity:</a:t>
            </a:r>
            <a:r>
              <a:rPr lang="en-GB" sz="2000" dirty="0"/>
              <a:t> Teach your </a:t>
            </a:r>
            <a:r>
              <a:rPr lang="en-GB" sz="2000" dirty="0" smtClean="0"/>
              <a:t>child </a:t>
            </a:r>
            <a:r>
              <a:rPr lang="en-GB" sz="2000" dirty="0"/>
              <a:t>to notice how their body feels during daily activities (e.g., “how does this make your hands feel? How does this make your stomach feel?”)</a:t>
            </a:r>
          </a:p>
          <a:p>
            <a:r>
              <a:rPr lang="en-GB" sz="2000" b="1" dirty="0"/>
              <a:t>Directly Teach that Body Signals are Clues to Emotions:</a:t>
            </a:r>
            <a:r>
              <a:rPr lang="en-GB" sz="2000" dirty="0"/>
              <a:t> (e.g., “you said your muscles are wiggly, and your voice sounds loud, what emotion could that mean?; You said your stomach is growling. That could be a clue to what emotion?; What does your heavy feeling eyes mean?”)</a:t>
            </a:r>
          </a:p>
          <a:p>
            <a:endParaRPr lang="en-GB" dirty="0"/>
          </a:p>
        </p:txBody>
      </p:sp>
    </p:spTree>
    <p:extLst>
      <p:ext uri="{BB962C8B-B14F-4D97-AF65-F5344CB8AC3E}">
        <p14:creationId xmlns:p14="http://schemas.microsoft.com/office/powerpoint/2010/main" val="2998773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3592" y="1341438"/>
            <a:ext cx="5856815" cy="4392612"/>
          </a:xfrm>
        </p:spPr>
      </p:pic>
    </p:spTree>
    <p:extLst>
      <p:ext uri="{BB962C8B-B14F-4D97-AF65-F5344CB8AC3E}">
        <p14:creationId xmlns:p14="http://schemas.microsoft.com/office/powerpoint/2010/main" val="1158342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Processing the sensory world differently</a:t>
            </a:r>
            <a:endParaRPr lang="en-GB" sz="3200" dirty="0"/>
          </a:p>
        </p:txBody>
      </p:sp>
      <p:sp>
        <p:nvSpPr>
          <p:cNvPr id="3" name="Content Placeholder 2"/>
          <p:cNvSpPr>
            <a:spLocks noGrp="1"/>
          </p:cNvSpPr>
          <p:nvPr>
            <p:ph idx="1"/>
          </p:nvPr>
        </p:nvSpPr>
        <p:spPr>
          <a:xfrm>
            <a:off x="478001" y="1512691"/>
            <a:ext cx="8229600" cy="4392612"/>
          </a:xfrm>
        </p:spPr>
        <p:txBody>
          <a:bodyPr/>
          <a:lstStyle/>
          <a:p>
            <a:r>
              <a:rPr lang="en-GB" sz="2400" dirty="0" smtClean="0">
                <a:solidFill>
                  <a:schemeClr val="tx2">
                    <a:lumMod val="75000"/>
                  </a:schemeClr>
                </a:solidFill>
              </a:rPr>
              <a:t>Having sensory differences is more than just having a different sensory experience</a:t>
            </a:r>
          </a:p>
          <a:p>
            <a:r>
              <a:rPr lang="en-GB" sz="2400" dirty="0" smtClean="0">
                <a:solidFill>
                  <a:schemeClr val="tx2">
                    <a:lumMod val="75000"/>
                  </a:schemeClr>
                </a:solidFill>
              </a:rPr>
              <a:t>Sensory input has 2 functions, tells us what is out there in the world </a:t>
            </a:r>
            <a:r>
              <a:rPr lang="en-GB" sz="2400" i="1" dirty="0" smtClean="0">
                <a:solidFill>
                  <a:schemeClr val="tx2">
                    <a:lumMod val="75000"/>
                  </a:schemeClr>
                </a:solidFill>
              </a:rPr>
              <a:t>and</a:t>
            </a:r>
            <a:r>
              <a:rPr lang="en-GB" sz="2400" dirty="0" smtClean="0">
                <a:solidFill>
                  <a:schemeClr val="tx2">
                    <a:lumMod val="75000"/>
                  </a:schemeClr>
                </a:solidFill>
              </a:rPr>
              <a:t> to help regulate our level of arousal.</a:t>
            </a:r>
          </a:p>
          <a:p>
            <a:r>
              <a:rPr lang="en-GB" sz="2400" dirty="0" smtClean="0">
                <a:solidFill>
                  <a:schemeClr val="tx2">
                    <a:lumMod val="75000"/>
                  </a:schemeClr>
                </a:solidFill>
              </a:rPr>
              <a:t>Sensory input can alert us (raise our level of arousal) or calm us (lower our level of arousal).</a:t>
            </a:r>
          </a:p>
          <a:p>
            <a:r>
              <a:rPr lang="en-GB" sz="2400" dirty="0" smtClean="0">
                <a:solidFill>
                  <a:schemeClr val="tx2">
                    <a:lumMod val="75000"/>
                  </a:schemeClr>
                </a:solidFill>
              </a:rPr>
              <a:t>If you are over sensitive you are constantly being alerted; under sensitive and you are not being alerted enough…</a:t>
            </a:r>
          </a:p>
          <a:p>
            <a:r>
              <a:rPr lang="en-GB" sz="2400" dirty="0" smtClean="0">
                <a:solidFill>
                  <a:schemeClr val="tx2">
                    <a:lumMod val="75000"/>
                  </a:schemeClr>
                </a:solidFill>
              </a:rPr>
              <a:t>Too much input can make you </a:t>
            </a:r>
            <a:r>
              <a:rPr lang="en-GB" sz="2400" i="1" dirty="0" smtClean="0">
                <a:solidFill>
                  <a:schemeClr val="tx2">
                    <a:lumMod val="75000"/>
                  </a:schemeClr>
                </a:solidFill>
              </a:rPr>
              <a:t>angry</a:t>
            </a:r>
            <a:endParaRPr lang="en-GB" sz="2400" dirty="0">
              <a:solidFill>
                <a:schemeClr val="tx2">
                  <a:lumMod val="75000"/>
                </a:schemeClr>
              </a:solidFill>
            </a:endParaRPr>
          </a:p>
        </p:txBody>
      </p:sp>
      <p:pic>
        <p:nvPicPr>
          <p:cNvPr id="4" name="Picture 3"/>
          <p:cNvPicPr>
            <a:picLocks noChangeAspect="1"/>
          </p:cNvPicPr>
          <p:nvPr/>
        </p:nvPicPr>
        <p:blipFill>
          <a:blip r:embed="rId3"/>
          <a:stretch>
            <a:fillRect/>
          </a:stretch>
        </p:blipFill>
        <p:spPr>
          <a:xfrm>
            <a:off x="7870218" y="4869160"/>
            <a:ext cx="995421" cy="1036143"/>
          </a:xfrm>
          <a:prstGeom prst="rect">
            <a:avLst/>
          </a:prstGeom>
        </p:spPr>
      </p:pic>
    </p:spTree>
    <p:extLst>
      <p:ext uri="{BB962C8B-B14F-4D97-AF65-F5344CB8AC3E}">
        <p14:creationId xmlns:p14="http://schemas.microsoft.com/office/powerpoint/2010/main" val="2165314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When the coping strategies don’t work…</a:t>
            </a:r>
            <a:endParaRPr lang="en-GB" sz="3200" dirty="0"/>
          </a:p>
        </p:txBody>
      </p:sp>
      <p:pic>
        <p:nvPicPr>
          <p:cNvPr id="4" name="Content Placeholder 3"/>
          <p:cNvPicPr>
            <a:picLocks noGrp="1" noChangeAspect="1"/>
          </p:cNvPicPr>
          <p:nvPr>
            <p:ph idx="1"/>
          </p:nvPr>
        </p:nvPicPr>
        <p:blipFill>
          <a:blip r:embed="rId3"/>
          <a:stretch>
            <a:fillRect/>
          </a:stretch>
        </p:blipFill>
        <p:spPr>
          <a:xfrm>
            <a:off x="1278492" y="2523818"/>
            <a:ext cx="2099059" cy="1216742"/>
          </a:xfrm>
          <a:prstGeom prst="rect">
            <a:avLst/>
          </a:prstGeom>
        </p:spPr>
      </p:pic>
      <p:pic>
        <p:nvPicPr>
          <p:cNvPr id="5" name="Picture 4"/>
          <p:cNvPicPr>
            <a:picLocks noChangeAspect="1"/>
          </p:cNvPicPr>
          <p:nvPr/>
        </p:nvPicPr>
        <p:blipFill>
          <a:blip r:embed="rId4"/>
          <a:stretch>
            <a:fillRect/>
          </a:stretch>
        </p:blipFill>
        <p:spPr>
          <a:xfrm>
            <a:off x="5330326" y="2523818"/>
            <a:ext cx="2142857" cy="1200000"/>
          </a:xfrm>
          <a:prstGeom prst="rect">
            <a:avLst/>
          </a:prstGeom>
        </p:spPr>
      </p:pic>
      <p:sp>
        <p:nvSpPr>
          <p:cNvPr id="8" name="TextBox 7"/>
          <p:cNvSpPr txBox="1"/>
          <p:nvPr/>
        </p:nvSpPr>
        <p:spPr>
          <a:xfrm>
            <a:off x="1691680" y="4065024"/>
            <a:ext cx="1401349" cy="369332"/>
          </a:xfrm>
          <a:prstGeom prst="rect">
            <a:avLst/>
          </a:prstGeom>
          <a:noFill/>
        </p:spPr>
        <p:txBody>
          <a:bodyPr wrap="square" rtlCol="0">
            <a:spAutoFit/>
          </a:bodyPr>
          <a:lstStyle/>
          <a:p>
            <a:r>
              <a:rPr lang="en-GB" dirty="0" smtClean="0"/>
              <a:t>Meltdown</a:t>
            </a:r>
            <a:endParaRPr lang="en-GB" dirty="0"/>
          </a:p>
        </p:txBody>
      </p:sp>
      <p:sp>
        <p:nvSpPr>
          <p:cNvPr id="9" name="TextBox 8"/>
          <p:cNvSpPr txBox="1"/>
          <p:nvPr/>
        </p:nvSpPr>
        <p:spPr>
          <a:xfrm>
            <a:off x="5868144" y="4065024"/>
            <a:ext cx="1367264" cy="369332"/>
          </a:xfrm>
          <a:prstGeom prst="rect">
            <a:avLst/>
          </a:prstGeom>
          <a:noFill/>
        </p:spPr>
        <p:txBody>
          <a:bodyPr wrap="square" rtlCol="0">
            <a:spAutoFit/>
          </a:bodyPr>
          <a:lstStyle/>
          <a:p>
            <a:r>
              <a:rPr lang="en-GB" dirty="0" smtClean="0"/>
              <a:t>Shutdown</a:t>
            </a:r>
            <a:endParaRPr lang="en-GB" dirty="0"/>
          </a:p>
        </p:txBody>
      </p:sp>
    </p:spTree>
    <p:extLst>
      <p:ext uri="{BB962C8B-B14F-4D97-AF65-F5344CB8AC3E}">
        <p14:creationId xmlns:p14="http://schemas.microsoft.com/office/powerpoint/2010/main" val="3563393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 of sensory overload</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www.youtube.com/watch?v=K2P4Ed6G3gw</a:t>
            </a: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67776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Touch</a:t>
            </a:r>
            <a:endParaRPr lang="en-GB" dirty="0"/>
          </a:p>
        </p:txBody>
      </p:sp>
      <p:sp>
        <p:nvSpPr>
          <p:cNvPr id="3" name="Content Placeholder 2"/>
          <p:cNvSpPr>
            <a:spLocks noGrp="1"/>
          </p:cNvSpPr>
          <p:nvPr>
            <p:ph idx="1"/>
          </p:nvPr>
        </p:nvSpPr>
        <p:spPr/>
        <p:txBody>
          <a:bodyPr/>
          <a:lstStyle/>
          <a:p>
            <a:r>
              <a:rPr lang="en-GB" sz="1700" b="1" u="sng" dirty="0" smtClean="0"/>
              <a:t>Over sensitive - </a:t>
            </a:r>
          </a:p>
          <a:p>
            <a:r>
              <a:rPr lang="en-GB" sz="1700" dirty="0" smtClean="0"/>
              <a:t>Forewarn </a:t>
            </a:r>
            <a:r>
              <a:rPr lang="en-GB" sz="1700" dirty="0"/>
              <a:t>the child before you touch him, by saying his name first and moving through his visual field to reach him. </a:t>
            </a:r>
            <a:r>
              <a:rPr lang="en-GB" sz="1700" dirty="0" smtClean="0"/>
              <a:t> </a:t>
            </a:r>
          </a:p>
          <a:p>
            <a:r>
              <a:rPr lang="en-GB" sz="1700" dirty="0" smtClean="0"/>
              <a:t>Do </a:t>
            </a:r>
            <a:r>
              <a:rPr lang="en-GB" sz="1700" dirty="0"/>
              <a:t>not force the child to participate in messy play e.g. finger painting etc. but allow him alternatives such as using a paintbrush. </a:t>
            </a:r>
            <a:endParaRPr lang="en-GB" sz="1700" dirty="0" smtClean="0"/>
          </a:p>
          <a:p>
            <a:r>
              <a:rPr lang="en-GB" sz="1700" dirty="0" smtClean="0"/>
              <a:t>Allow </a:t>
            </a:r>
            <a:r>
              <a:rPr lang="en-GB" sz="1700" dirty="0"/>
              <a:t>the pupil to wear gloves so their skin does not have direct contact with the aversive </a:t>
            </a:r>
            <a:r>
              <a:rPr lang="en-GB" sz="1700" dirty="0" smtClean="0"/>
              <a:t>texture.</a:t>
            </a:r>
          </a:p>
          <a:p>
            <a:r>
              <a:rPr lang="en-GB" sz="1700" dirty="0" smtClean="0"/>
              <a:t>Always </a:t>
            </a:r>
            <a:r>
              <a:rPr lang="en-GB" sz="1700" dirty="0"/>
              <a:t>approach from the front. </a:t>
            </a:r>
            <a:endParaRPr lang="en-GB" sz="1700" dirty="0" smtClean="0"/>
          </a:p>
          <a:p>
            <a:r>
              <a:rPr lang="en-GB" sz="1700" dirty="0" smtClean="0"/>
              <a:t>Brushing own hair</a:t>
            </a:r>
          </a:p>
          <a:p>
            <a:r>
              <a:rPr lang="en-GB" sz="1700" dirty="0" smtClean="0"/>
              <a:t>Different toothbrushes and /or toothpaste </a:t>
            </a:r>
          </a:p>
          <a:p>
            <a:r>
              <a:rPr lang="en-GB" sz="1700" dirty="0" smtClean="0"/>
              <a:t>Remember </a:t>
            </a:r>
            <a:r>
              <a:rPr lang="en-GB" sz="1700" dirty="0"/>
              <a:t>a hug may be painful rather than comforting</a:t>
            </a:r>
            <a:r>
              <a:rPr lang="en-GB" sz="1700" dirty="0" smtClean="0"/>
              <a:t>.</a:t>
            </a:r>
          </a:p>
          <a:p>
            <a:r>
              <a:rPr lang="en-GB" sz="1700" dirty="0" smtClean="0"/>
              <a:t>Remove labels from clothing </a:t>
            </a:r>
          </a:p>
          <a:p>
            <a:r>
              <a:rPr lang="en-GB" sz="1700" dirty="0" smtClean="0"/>
              <a:t>Use firm pressure rather than light touch </a:t>
            </a:r>
          </a:p>
          <a:p>
            <a:pPr marL="0" indent="0">
              <a:buNone/>
            </a:pPr>
            <a:endParaRPr lang="en-GB" sz="1800" dirty="0" smtClean="0"/>
          </a:p>
          <a:p>
            <a:pPr marL="0" indent="0">
              <a:buNone/>
            </a:pPr>
            <a:endParaRPr lang="en-GB" sz="1800" b="1" u="sng" dirty="0" smtClean="0"/>
          </a:p>
          <a:p>
            <a:endParaRPr lang="en-GB" sz="1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4797152"/>
            <a:ext cx="2447504" cy="1061864"/>
          </a:xfrm>
          <a:prstGeom prst="rect">
            <a:avLst/>
          </a:prstGeom>
        </p:spPr>
      </p:pic>
    </p:spTree>
    <p:extLst>
      <p:ext uri="{BB962C8B-B14F-4D97-AF65-F5344CB8AC3E}">
        <p14:creationId xmlns:p14="http://schemas.microsoft.com/office/powerpoint/2010/main" val="180236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Touch </a:t>
            </a:r>
            <a:endParaRPr lang="en-GB" dirty="0"/>
          </a:p>
        </p:txBody>
      </p:sp>
      <p:sp>
        <p:nvSpPr>
          <p:cNvPr id="3" name="Content Placeholder 2"/>
          <p:cNvSpPr>
            <a:spLocks noGrp="1"/>
          </p:cNvSpPr>
          <p:nvPr>
            <p:ph idx="1"/>
          </p:nvPr>
        </p:nvSpPr>
        <p:spPr/>
        <p:txBody>
          <a:bodyPr/>
          <a:lstStyle/>
          <a:p>
            <a:r>
              <a:rPr lang="en-GB" sz="2000" b="1" u="sng" dirty="0" smtClean="0"/>
              <a:t>Under sensitive – </a:t>
            </a:r>
          </a:p>
          <a:p>
            <a:r>
              <a:rPr lang="en-GB" sz="2000" dirty="0"/>
              <a:t>Play dough </a:t>
            </a:r>
          </a:p>
          <a:p>
            <a:r>
              <a:rPr lang="en-GB" sz="2000" dirty="0"/>
              <a:t>‘</a:t>
            </a:r>
            <a:r>
              <a:rPr lang="en-GB" sz="2000" dirty="0" err="1"/>
              <a:t>Theraputty</a:t>
            </a:r>
            <a:r>
              <a:rPr lang="en-GB" sz="2000" dirty="0"/>
              <a:t>’- hide toys inside it, squeeze and manipulate</a:t>
            </a:r>
            <a:r>
              <a:rPr lang="en-GB" sz="2000" dirty="0" smtClean="0"/>
              <a:t>.</a:t>
            </a:r>
            <a:endParaRPr lang="en-GB" sz="2000" dirty="0"/>
          </a:p>
          <a:p>
            <a:r>
              <a:rPr lang="en-GB" sz="2000" dirty="0"/>
              <a:t> Cutting and sticking activities- collage etc. </a:t>
            </a:r>
          </a:p>
          <a:p>
            <a:r>
              <a:rPr lang="en-GB" sz="2000" dirty="0"/>
              <a:t>Create an obstacle course of different textures e.g. a towel, carpet square, bubble wrap and allow the pupil to walk across them.</a:t>
            </a:r>
          </a:p>
          <a:p>
            <a:r>
              <a:rPr lang="en-GB" sz="2000" dirty="0" err="1" smtClean="0"/>
              <a:t>Therabands</a:t>
            </a:r>
            <a:r>
              <a:rPr lang="en-GB" sz="2000" dirty="0" smtClean="0"/>
              <a:t> </a:t>
            </a:r>
            <a:r>
              <a:rPr lang="en-GB" sz="2000" dirty="0"/>
              <a:t>— use to pull and stretch. </a:t>
            </a:r>
            <a:endParaRPr lang="en-GB" sz="2000" dirty="0" smtClean="0"/>
          </a:p>
          <a:p>
            <a:r>
              <a:rPr lang="en-GB" sz="2000" dirty="0" smtClean="0"/>
              <a:t>Fidget toys</a:t>
            </a:r>
          </a:p>
          <a:p>
            <a:r>
              <a:rPr lang="en-GB" sz="2000" dirty="0" smtClean="0"/>
              <a:t>Weight bearing activities</a:t>
            </a:r>
          </a:p>
          <a:p>
            <a:r>
              <a:rPr lang="en-GB" sz="2000" dirty="0" smtClean="0"/>
              <a:t>Teach child about force </a:t>
            </a:r>
          </a:p>
          <a:p>
            <a:r>
              <a:rPr lang="en-GB" sz="2000" dirty="0" smtClean="0"/>
              <a:t>Weighted pencils </a:t>
            </a:r>
          </a:p>
          <a:p>
            <a:endParaRPr lang="en-GB" dirty="0" smtClean="0"/>
          </a:p>
          <a:p>
            <a:endParaRPr lang="en-GB" dirty="0"/>
          </a:p>
          <a:p>
            <a:endParaRPr lang="en-GB" dirty="0"/>
          </a:p>
        </p:txBody>
      </p:sp>
    </p:spTree>
    <p:extLst>
      <p:ext uri="{BB962C8B-B14F-4D97-AF65-F5344CB8AC3E}">
        <p14:creationId xmlns:p14="http://schemas.microsoft.com/office/powerpoint/2010/main" val="2121690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Taste - Foods</a:t>
            </a:r>
            <a:endParaRPr lang="en-GB" dirty="0"/>
          </a:p>
        </p:txBody>
      </p:sp>
      <p:sp>
        <p:nvSpPr>
          <p:cNvPr id="3" name="Content Placeholder 2"/>
          <p:cNvSpPr>
            <a:spLocks noGrp="1"/>
          </p:cNvSpPr>
          <p:nvPr>
            <p:ph idx="1"/>
          </p:nvPr>
        </p:nvSpPr>
        <p:spPr/>
        <p:txBody>
          <a:bodyPr/>
          <a:lstStyle/>
          <a:p>
            <a:r>
              <a:rPr lang="en-GB" sz="1700" dirty="0"/>
              <a:t>Do not remove preferred foods- hunger will not be a driving factor for change </a:t>
            </a:r>
            <a:endParaRPr lang="en-GB" sz="1700" dirty="0" smtClean="0"/>
          </a:p>
          <a:p>
            <a:r>
              <a:rPr lang="en-GB" sz="1700" dirty="0" smtClean="0"/>
              <a:t>It </a:t>
            </a:r>
            <a:r>
              <a:rPr lang="en-GB" sz="1700" dirty="0"/>
              <a:t>is important to avoid programmes of force feeding or starvation to encourage a more varied diet. The child has an increased sensitivity to certain food. It is not a simple behaviour problem where the child is being deliberately defiant (Attwood 1998</a:t>
            </a:r>
            <a:r>
              <a:rPr lang="en-GB" sz="1700" dirty="0" smtClean="0"/>
              <a:t>)</a:t>
            </a:r>
          </a:p>
          <a:p>
            <a:r>
              <a:rPr lang="en-GB" sz="1700" dirty="0"/>
              <a:t>Do not hide food or adapt preferred foods- likely these will then be rejected. However, if the child is nutritionally at risk this could be considered with very careful </a:t>
            </a:r>
            <a:r>
              <a:rPr lang="en-GB" sz="1700" dirty="0" smtClean="0"/>
              <a:t>planning</a:t>
            </a:r>
          </a:p>
          <a:p>
            <a:r>
              <a:rPr lang="en-GB" sz="1700" dirty="0" smtClean="0"/>
              <a:t>Children </a:t>
            </a:r>
            <a:r>
              <a:rPr lang="en-GB" sz="1700" dirty="0"/>
              <a:t>on self-restricted diets are likely to be nutritionally compromised </a:t>
            </a:r>
            <a:endParaRPr lang="en-GB" sz="1700" dirty="0" smtClean="0"/>
          </a:p>
          <a:p>
            <a:r>
              <a:rPr lang="en-GB" sz="1700" dirty="0" smtClean="0"/>
              <a:t> </a:t>
            </a:r>
            <a:r>
              <a:rPr lang="en-GB" sz="1700" dirty="0"/>
              <a:t>‘Good enough diets’- relieve pressure of 5 a day </a:t>
            </a:r>
          </a:p>
          <a:p>
            <a:r>
              <a:rPr lang="en-GB" sz="1700" dirty="0" smtClean="0"/>
              <a:t>There </a:t>
            </a:r>
            <a:r>
              <a:rPr lang="en-GB" sz="1700" dirty="0"/>
              <a:t>are no good or bad foods. </a:t>
            </a:r>
          </a:p>
          <a:p>
            <a:r>
              <a:rPr lang="en-GB" sz="1700" dirty="0" smtClean="0"/>
              <a:t>Seek </a:t>
            </a:r>
            <a:r>
              <a:rPr lang="en-GB" sz="1700" dirty="0"/>
              <a:t>advice from a dietician re. supplements etc. </a:t>
            </a:r>
          </a:p>
          <a:p>
            <a:r>
              <a:rPr lang="en-GB" sz="1700" dirty="0" smtClean="0"/>
              <a:t>Expectations- </a:t>
            </a:r>
            <a:r>
              <a:rPr lang="en-GB" sz="1700" dirty="0"/>
              <a:t>try not to let children escape challenging situations. Be persistent- even if a food is rejected several times, keep trying</a:t>
            </a:r>
            <a:r>
              <a:rPr lang="en-GB" sz="1700" dirty="0" smtClean="0"/>
              <a:t>.</a:t>
            </a:r>
          </a:p>
          <a:p>
            <a:r>
              <a:rPr lang="en-GB" sz="1700" dirty="0" smtClean="0"/>
              <a:t> </a:t>
            </a:r>
            <a:r>
              <a:rPr lang="en-GB" sz="1700" dirty="0"/>
              <a:t>Rewards- rewards should be rewarding! There needs to be a strong enough motivator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106384"/>
            <a:ext cx="1440160" cy="947717"/>
          </a:xfrm>
          <a:prstGeom prst="rect">
            <a:avLst/>
          </a:prstGeom>
        </p:spPr>
      </p:pic>
    </p:spTree>
    <p:extLst>
      <p:ext uri="{BB962C8B-B14F-4D97-AF65-F5344CB8AC3E}">
        <p14:creationId xmlns:p14="http://schemas.microsoft.com/office/powerpoint/2010/main" val="2970822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cont.</a:t>
            </a:r>
            <a:endParaRPr lang="en-GB" dirty="0"/>
          </a:p>
        </p:txBody>
      </p:sp>
      <p:sp>
        <p:nvSpPr>
          <p:cNvPr id="3" name="Content Placeholder 2"/>
          <p:cNvSpPr>
            <a:spLocks noGrp="1"/>
          </p:cNvSpPr>
          <p:nvPr>
            <p:ph idx="1"/>
          </p:nvPr>
        </p:nvSpPr>
        <p:spPr/>
        <p:txBody>
          <a:bodyPr/>
          <a:lstStyle/>
          <a:p>
            <a:r>
              <a:rPr lang="en-GB" sz="1400" dirty="0"/>
              <a:t>Distractions- it’s okay for them to watch the TV/iPad whilst </a:t>
            </a:r>
            <a:r>
              <a:rPr lang="en-GB" sz="1400" dirty="0" smtClean="0"/>
              <a:t>eating</a:t>
            </a:r>
          </a:p>
          <a:p>
            <a:r>
              <a:rPr lang="en-GB" sz="1400" dirty="0" smtClean="0"/>
              <a:t>Toys </a:t>
            </a:r>
            <a:r>
              <a:rPr lang="en-GB" sz="1400" dirty="0"/>
              <a:t>at the table are okay- this can help them to eat more- strict boundaries can be unhelpful </a:t>
            </a:r>
            <a:endParaRPr lang="en-GB" sz="1400" dirty="0" smtClean="0"/>
          </a:p>
          <a:p>
            <a:r>
              <a:rPr lang="en-GB" sz="1400" dirty="0" smtClean="0"/>
              <a:t> </a:t>
            </a:r>
            <a:r>
              <a:rPr lang="en-GB" sz="1400" dirty="0"/>
              <a:t>Visual timetables- help them to feel prepared for meals in advance. </a:t>
            </a:r>
            <a:endParaRPr lang="en-GB" sz="1400" dirty="0" smtClean="0"/>
          </a:p>
          <a:p>
            <a:r>
              <a:rPr lang="en-GB" sz="1400" dirty="0"/>
              <a:t>Continued exposure- engage in food related activities on a regular basis- play specialists could offer programmes- separate from meal times </a:t>
            </a:r>
          </a:p>
          <a:p>
            <a:r>
              <a:rPr lang="en-GB" sz="1400" dirty="0" smtClean="0"/>
              <a:t>Desensitisation- </a:t>
            </a:r>
            <a:r>
              <a:rPr lang="en-GB" sz="1400" dirty="0"/>
              <a:t>small steps </a:t>
            </a:r>
          </a:p>
          <a:p>
            <a:r>
              <a:rPr lang="en-GB" sz="1400" dirty="0" smtClean="0"/>
              <a:t>Break </a:t>
            </a:r>
            <a:r>
              <a:rPr lang="en-GB" sz="1400" dirty="0"/>
              <a:t>down the introduction of foods into manageable steps it can reassure the child and make them feel in control e.g. </a:t>
            </a:r>
            <a:r>
              <a:rPr lang="en-GB" sz="1400" dirty="0" smtClean="0"/>
              <a:t>Place </a:t>
            </a:r>
            <a:r>
              <a:rPr lang="en-GB" sz="1400" dirty="0"/>
              <a:t>a new item of food on the table </a:t>
            </a:r>
          </a:p>
          <a:p>
            <a:r>
              <a:rPr lang="en-GB" sz="1400" dirty="0" smtClean="0"/>
              <a:t>The </a:t>
            </a:r>
            <a:r>
              <a:rPr lang="en-GB" sz="1400" dirty="0"/>
              <a:t>place a small piece on your child’s plate </a:t>
            </a:r>
          </a:p>
          <a:p>
            <a:r>
              <a:rPr lang="en-GB" sz="1400" dirty="0" smtClean="0"/>
              <a:t>Try </a:t>
            </a:r>
            <a:r>
              <a:rPr lang="en-GB" sz="1400" dirty="0"/>
              <a:t>to get them to touch it </a:t>
            </a:r>
          </a:p>
          <a:p>
            <a:r>
              <a:rPr lang="en-GB" sz="1400" dirty="0" smtClean="0"/>
              <a:t>Try </a:t>
            </a:r>
            <a:r>
              <a:rPr lang="en-GB" sz="1400" dirty="0"/>
              <a:t>to get them to hold it to their </a:t>
            </a:r>
            <a:r>
              <a:rPr lang="en-GB" sz="1400" dirty="0" smtClean="0"/>
              <a:t>mouth</a:t>
            </a:r>
          </a:p>
          <a:p>
            <a:r>
              <a:rPr lang="en-GB" sz="1400" dirty="0"/>
              <a:t>Food charts- this week I will try…, exploring new food chart</a:t>
            </a:r>
            <a:r>
              <a:rPr lang="en-GB" sz="1400" dirty="0" smtClean="0"/>
              <a:t>.</a:t>
            </a:r>
          </a:p>
          <a:p>
            <a:r>
              <a:rPr lang="en-GB" sz="1400" dirty="0" smtClean="0"/>
              <a:t> </a:t>
            </a:r>
            <a:r>
              <a:rPr lang="en-GB" sz="1400" dirty="0"/>
              <a:t>List of good and bad foods and let the child to pick one from each list </a:t>
            </a:r>
          </a:p>
          <a:p>
            <a:r>
              <a:rPr lang="en-GB" sz="1400" dirty="0" smtClean="0"/>
              <a:t>Food </a:t>
            </a:r>
            <a:r>
              <a:rPr lang="en-GB" sz="1400" dirty="0"/>
              <a:t>books- pictures of foods that the child likes and dislikes- food they like at the front- as the child tries new foods the don’t like pictures move to the </a:t>
            </a:r>
            <a:r>
              <a:rPr lang="en-GB" sz="1400" dirty="0" smtClean="0"/>
              <a:t>front</a:t>
            </a:r>
          </a:p>
          <a:p>
            <a:r>
              <a:rPr lang="en-GB" sz="1400" dirty="0" smtClean="0"/>
              <a:t> </a:t>
            </a:r>
            <a:r>
              <a:rPr lang="en-GB" sz="1400" dirty="0"/>
              <a:t>Use special </a:t>
            </a:r>
            <a:r>
              <a:rPr lang="en-GB" sz="1400" dirty="0" smtClean="0"/>
              <a:t>interests</a:t>
            </a:r>
          </a:p>
          <a:p>
            <a:r>
              <a:rPr lang="en-GB" sz="1400" dirty="0" smtClean="0"/>
              <a:t> </a:t>
            </a:r>
            <a:r>
              <a:rPr lang="en-GB" sz="1400" dirty="0"/>
              <a:t>Encourage child to handle and prepare food</a:t>
            </a:r>
            <a:endParaRPr lang="en-GB" sz="1400" dirty="0" smtClean="0"/>
          </a:p>
          <a:p>
            <a:endParaRPr lang="en-GB" sz="1500" dirty="0"/>
          </a:p>
        </p:txBody>
      </p:sp>
    </p:spTree>
    <p:extLst>
      <p:ext uri="{BB962C8B-B14F-4D97-AF65-F5344CB8AC3E}">
        <p14:creationId xmlns:p14="http://schemas.microsoft.com/office/powerpoint/2010/main" val="733225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orate Powerpoint Presentation Template">
  <a:themeElements>
    <a:clrScheme name="Corporate Powerpoint Presentation Template 13">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Corporate Powerpoint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rporate Powerpoint Presentation Templat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Corporate Powerpoint Presentation Templat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orporate Powerpoint Presentation Templat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Corporate Powerpoint Presentation Templat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Corporate Powerpoint Presentation Templat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orporate Powerpoint Presentation Templat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Corporate Powerpoint Presentation Templat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Corporate Powerpoint Presentation Templat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orporate Powerpoint Presentation Template 9">
        <a:dk1>
          <a:srgbClr val="000000"/>
        </a:dk1>
        <a:lt1>
          <a:srgbClr val="FFFFFF"/>
        </a:lt1>
        <a:dk2>
          <a:srgbClr val="006666"/>
        </a:dk2>
        <a:lt2>
          <a:srgbClr val="808080"/>
        </a:lt2>
        <a:accent1>
          <a:srgbClr val="00CCFF"/>
        </a:accent1>
        <a:accent2>
          <a:srgbClr val="99CCFF"/>
        </a:accent2>
        <a:accent3>
          <a:srgbClr val="FFFFFF"/>
        </a:accent3>
        <a:accent4>
          <a:srgbClr val="000000"/>
        </a:accent4>
        <a:accent5>
          <a:srgbClr val="AAE2FF"/>
        </a:accent5>
        <a:accent6>
          <a:srgbClr val="8AB9E7"/>
        </a:accent6>
        <a:hlink>
          <a:srgbClr val="009999"/>
        </a:hlink>
        <a:folHlink>
          <a:srgbClr val="B2B2B2"/>
        </a:folHlink>
      </a:clrScheme>
      <a:clrMap bg1="lt1" tx1="dk1" bg2="lt2" tx2="dk2" accent1="accent1" accent2="accent2" accent3="accent3" accent4="accent4" accent5="accent5" accent6="accent6" hlink="hlink" folHlink="folHlink"/>
    </a:extraClrScheme>
    <a:extraClrScheme>
      <a:clrScheme name="Corporate Powerpoint Presentation Template 10">
        <a:dk1>
          <a:srgbClr val="000000"/>
        </a:dk1>
        <a:lt1>
          <a:srgbClr val="FFFFFF"/>
        </a:lt1>
        <a:dk2>
          <a:srgbClr val="006666"/>
        </a:dk2>
        <a:lt2>
          <a:srgbClr val="5F5F5F"/>
        </a:lt2>
        <a:accent1>
          <a:srgbClr val="33CCCC"/>
        </a:accent1>
        <a:accent2>
          <a:srgbClr val="99CCFF"/>
        </a:accent2>
        <a:accent3>
          <a:srgbClr val="FFFFFF"/>
        </a:accent3>
        <a:accent4>
          <a:srgbClr val="000000"/>
        </a:accent4>
        <a:accent5>
          <a:srgbClr val="ADE2E2"/>
        </a:accent5>
        <a:accent6>
          <a:srgbClr val="8AB9E7"/>
        </a:accent6>
        <a:hlink>
          <a:srgbClr val="009999"/>
        </a:hlink>
        <a:folHlink>
          <a:srgbClr val="B2B2B2"/>
        </a:folHlink>
      </a:clrScheme>
      <a:clrMap bg1="lt1" tx1="dk1" bg2="lt2" tx2="dk2" accent1="accent1" accent2="accent2" accent3="accent3" accent4="accent4" accent5="accent5" accent6="accent6" hlink="hlink" folHlink="folHlink"/>
    </a:extraClrScheme>
    <a:extraClrScheme>
      <a:clrScheme name="Corporate Powerpoint Presentation Template 11">
        <a:dk1>
          <a:srgbClr val="000000"/>
        </a:dk1>
        <a:lt1>
          <a:srgbClr val="FFFFFF"/>
        </a:lt1>
        <a:dk2>
          <a:srgbClr val="006666"/>
        </a:dk2>
        <a:lt2>
          <a:srgbClr val="5F5F5F"/>
        </a:lt2>
        <a:accent1>
          <a:srgbClr val="33CCCC"/>
        </a:accent1>
        <a:accent2>
          <a:srgbClr val="99CCFF"/>
        </a:accent2>
        <a:accent3>
          <a:srgbClr val="FFFFFF"/>
        </a:accent3>
        <a:accent4>
          <a:srgbClr val="000000"/>
        </a:accent4>
        <a:accent5>
          <a:srgbClr val="ADE2E2"/>
        </a:accent5>
        <a:accent6>
          <a:srgbClr val="8AB9E7"/>
        </a:accent6>
        <a:hlink>
          <a:srgbClr val="99CCCC"/>
        </a:hlink>
        <a:folHlink>
          <a:srgbClr val="B2B2B2"/>
        </a:folHlink>
      </a:clrScheme>
      <a:clrMap bg1="lt1" tx1="dk1" bg2="lt2" tx2="dk2" accent1="accent1" accent2="accent2" accent3="accent3" accent4="accent4" accent5="accent5" accent6="accent6" hlink="hlink" folHlink="folHlink"/>
    </a:extraClrScheme>
    <a:extraClrScheme>
      <a:clrScheme name="Corporate Powerpoint Presentation Template 12">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99CCCC"/>
        </a:hlink>
        <a:folHlink>
          <a:srgbClr val="B2B2B2"/>
        </a:folHlink>
      </a:clrScheme>
      <a:clrMap bg1="lt1" tx1="dk1" bg2="lt2" tx2="dk2" accent1="accent1" accent2="accent2" accent3="accent3" accent4="accent4" accent5="accent5" accent6="accent6" hlink="hlink" folHlink="folHlink"/>
    </a:extraClrScheme>
    <a:extraClrScheme>
      <a:clrScheme name="Corporate Powerpoint Presentation Template 13">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0428424-B27E-42A8-99F0-7D8C3453AD93}" vid="{5756BB9D-CC24-4D0E-968A-2716464F1E7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Template>
  <TotalTime>3343</TotalTime>
  <Words>1951</Words>
  <Application>Microsoft Office PowerPoint</Application>
  <PresentationFormat>On-screen Show (4:3)</PresentationFormat>
  <Paragraphs>178</Paragraphs>
  <Slides>23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Times New Roman</vt:lpstr>
      <vt:lpstr>Verdana</vt:lpstr>
      <vt:lpstr>Wingdings</vt:lpstr>
      <vt:lpstr>Corporate Powerpoint Presentation Template</vt:lpstr>
      <vt:lpstr>Sensory differences</vt:lpstr>
      <vt:lpstr>Processing the sensory world differently</vt:lpstr>
      <vt:lpstr>Processing the sensory world differently</vt:lpstr>
      <vt:lpstr>When the coping strategies don’t work…</vt:lpstr>
      <vt:lpstr>An example of sensory overload</vt:lpstr>
      <vt:lpstr>Touch</vt:lpstr>
      <vt:lpstr>Touch </vt:lpstr>
      <vt:lpstr>Taste - Foods</vt:lpstr>
      <vt:lpstr>Food cont.</vt:lpstr>
      <vt:lpstr>Smell</vt:lpstr>
      <vt:lpstr>Auditory</vt:lpstr>
      <vt:lpstr>Visual</vt:lpstr>
      <vt:lpstr>Proprioception </vt:lpstr>
      <vt:lpstr>Seeking proprioceptive input?</vt:lpstr>
      <vt:lpstr>Proprioceptive activities </vt:lpstr>
      <vt:lpstr>Vestibular</vt:lpstr>
      <vt:lpstr>Seeking vestibular input?</vt:lpstr>
      <vt:lpstr>Vestibular sense – acvitites </vt:lpstr>
      <vt:lpstr>Interocpetion </vt:lpstr>
      <vt:lpstr>Interoceptive sense</vt:lpstr>
      <vt:lpstr>Interoception sense – activities </vt:lpstr>
      <vt:lpstr>Interoception </vt:lpstr>
      <vt:lpstr>Questions?</vt:lpstr>
    </vt:vector>
  </TitlesOfParts>
  <Company>West Berkshire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Granger</dc:creator>
  <cp:lastModifiedBy>Lauren Demeza</cp:lastModifiedBy>
  <cp:revision>26</cp:revision>
  <dcterms:created xsi:type="dcterms:W3CDTF">2022-03-15T21:59:53Z</dcterms:created>
  <dcterms:modified xsi:type="dcterms:W3CDTF">2022-03-24T09:31:58Z</dcterms:modified>
</cp:coreProperties>
</file>