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78" r:id="rId3"/>
    <p:sldId id="287" r:id="rId4"/>
    <p:sldId id="263" r:id="rId5"/>
    <p:sldId id="281" r:id="rId6"/>
    <p:sldId id="284" r:id="rId7"/>
    <p:sldId id="257" r:id="rId8"/>
    <p:sldId id="261" r:id="rId9"/>
    <p:sldId id="265" r:id="rId10"/>
    <p:sldId id="271" r:id="rId11"/>
    <p:sldId id="289" r:id="rId12"/>
    <p:sldId id="292" r:id="rId13"/>
    <p:sldId id="286" r:id="rId14"/>
    <p:sldId id="276"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23D6723F-17F8-4EE4-AEDB-801DAD2096EB}" type="datetimeFigureOut">
              <a:rPr lang="en-GB" smtClean="0"/>
              <a:pPr/>
              <a:t>24/09/2020</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8FF2B65-B6E9-409F-A6FF-CC789A9F5C80}" type="slidenum">
              <a:rPr lang="en-GB" smtClean="0"/>
              <a:pPr/>
              <a:t>‹#›</a:t>
            </a:fld>
            <a:endParaRPr lang="en-GB"/>
          </a:p>
        </p:txBody>
      </p:sp>
    </p:spTree>
    <p:extLst>
      <p:ext uri="{BB962C8B-B14F-4D97-AF65-F5344CB8AC3E}">
        <p14:creationId xmlns:p14="http://schemas.microsoft.com/office/powerpoint/2010/main" val="6451478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B490295-E85C-4A43-AB99-1B1022C4BED5}" type="datetimeFigureOut">
              <a:rPr lang="en-GB" smtClean="0"/>
              <a:pPr/>
              <a:t>24/09/2020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5E4D492-84A7-4BD1-A2C1-D4554081DF88}" type="slidenum">
              <a:rPr lang="en-GB" smtClean="0"/>
              <a:pPr/>
              <a:t>‹#›</a:t>
            </a:fld>
            <a:endParaRPr lang="en-GB"/>
          </a:p>
        </p:txBody>
      </p:sp>
    </p:spTree>
    <p:extLst>
      <p:ext uri="{BB962C8B-B14F-4D97-AF65-F5344CB8AC3E}">
        <p14:creationId xmlns:p14="http://schemas.microsoft.com/office/powerpoint/2010/main" val="2672084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Clr>
                <a:srgbClr val="0BD0D9"/>
              </a:buClr>
              <a:buSzPct val="95000"/>
              <a:buFont typeface="Wingdings 2"/>
              <a:buChar char=""/>
            </a:pPr>
            <a:r>
              <a:rPr lang="en-GB" sz="1200" dirty="0" smtClean="0">
                <a:solidFill>
                  <a:prstClr val="black"/>
                </a:solidFill>
                <a:latin typeface="SassoonPrimaryInfant" pitchFamily="2" charset="0"/>
              </a:rPr>
              <a:t>Office- anything to do with trips, dinner money, if your child is off sick (phoning in is best), clubs. Beginning and end of day can be busy so if you prefer to phone later that is absolutely fine. </a:t>
            </a:r>
          </a:p>
          <a:p>
            <a:pPr marL="0" lvl="0" indent="0">
              <a:buClr>
                <a:srgbClr val="0BD0D9"/>
              </a:buClr>
              <a:buSzPct val="95000"/>
              <a:buNone/>
            </a:pPr>
            <a:endParaRPr lang="en-GB" sz="1200" dirty="0" smtClean="0">
              <a:solidFill>
                <a:prstClr val="black"/>
              </a:solidFill>
              <a:latin typeface="SassoonPrimaryInfant" pitchFamily="2" charset="0"/>
            </a:endParaRPr>
          </a:p>
          <a:p>
            <a:pPr lvl="0">
              <a:buClr>
                <a:srgbClr val="0BD0D9"/>
              </a:buClr>
              <a:buSzPct val="95000"/>
              <a:buFont typeface="Wingdings 2"/>
              <a:buChar char=""/>
            </a:pPr>
            <a:r>
              <a:rPr lang="en-GB" sz="1200" dirty="0" smtClean="0">
                <a:solidFill>
                  <a:prstClr val="black"/>
                </a:solidFill>
                <a:latin typeface="SassoonPrimaryInfant" pitchFamily="2" charset="0"/>
              </a:rPr>
              <a:t>Us - anything linked to learning or factors affecting learning  e.g. social situations, pop in beginning of day (before 8:40) or end of day to see us or arrange an appointment. </a:t>
            </a:r>
          </a:p>
          <a:p>
            <a:pPr marL="0" lvl="0" indent="0">
              <a:buClr>
                <a:srgbClr val="0BD0D9"/>
              </a:buClr>
              <a:buSzPct val="95000"/>
              <a:buNone/>
            </a:pPr>
            <a:endParaRPr lang="en-GB" sz="1200" dirty="0" smtClean="0">
              <a:solidFill>
                <a:prstClr val="black"/>
              </a:solidFill>
              <a:latin typeface="SassoonPrimaryInfant" pitchFamily="2" charset="0"/>
            </a:endParaRPr>
          </a:p>
          <a:p>
            <a:pPr lvl="0">
              <a:buClr>
                <a:srgbClr val="0BD0D9"/>
              </a:buClr>
              <a:buSzPct val="95000"/>
              <a:buFont typeface="Wingdings 2"/>
              <a:buChar char=""/>
            </a:pPr>
            <a:r>
              <a:rPr lang="en-GB" sz="1200" dirty="0" smtClean="0">
                <a:solidFill>
                  <a:prstClr val="black"/>
                </a:solidFill>
                <a:latin typeface="SassoonPrimaryInfant" pitchFamily="2" charset="0"/>
              </a:rPr>
              <a:t>Mrs Allison – As out Inclusion lead is responsible for ensuring all children have pastoral support needed and ensuring </a:t>
            </a:r>
            <a:r>
              <a:rPr lang="en-GB" sz="1200" u="sng" dirty="0" smtClean="0">
                <a:solidFill>
                  <a:prstClr val="black"/>
                </a:solidFill>
                <a:latin typeface="SassoonPrimaryInfant" pitchFamily="2" charset="0"/>
              </a:rPr>
              <a:t>all</a:t>
            </a:r>
            <a:r>
              <a:rPr lang="en-GB" sz="1200" dirty="0" smtClean="0">
                <a:solidFill>
                  <a:prstClr val="black"/>
                </a:solidFill>
                <a:latin typeface="SassoonPrimaryInfant" pitchFamily="2" charset="0"/>
              </a:rPr>
              <a:t> children have the right support in place for learning as needed (including the most able). She is also responsible for Special Educational Needs provision. Mrs Allison works full time across the Federation. </a:t>
            </a:r>
          </a:p>
          <a:p>
            <a:r>
              <a:rPr lang="en-GB" dirty="0" smtClean="0"/>
              <a:t> Mr Rayner, Mr Percy</a:t>
            </a:r>
            <a:r>
              <a:rPr lang="en-GB" baseline="0" dirty="0" smtClean="0"/>
              <a:t> and Miss Stephenson are all available if you would like to speak to them please make an appointment through the office or speak </a:t>
            </a:r>
            <a:r>
              <a:rPr lang="en-GB" baseline="0" dirty="0" err="1" smtClean="0"/>
              <a:t>tp</a:t>
            </a:r>
            <a:r>
              <a:rPr lang="en-GB" baseline="0" dirty="0" smtClean="0"/>
              <a:t> them when you see them.</a:t>
            </a:r>
            <a:endParaRPr lang="en-GB" dirty="0"/>
          </a:p>
        </p:txBody>
      </p:sp>
      <p:sp>
        <p:nvSpPr>
          <p:cNvPr id="4" name="Slide Number Placeholder 3"/>
          <p:cNvSpPr>
            <a:spLocks noGrp="1"/>
          </p:cNvSpPr>
          <p:nvPr>
            <p:ph type="sldNum" sz="quarter" idx="10"/>
          </p:nvPr>
        </p:nvSpPr>
        <p:spPr/>
        <p:txBody>
          <a:bodyPr/>
          <a:lstStyle/>
          <a:p>
            <a:fld id="{B5E4D492-84A7-4BD1-A2C1-D4554081DF88}" type="slidenum">
              <a:rPr lang="en-GB" smtClean="0"/>
              <a:pPr/>
              <a:t>2</a:t>
            </a:fld>
            <a:endParaRPr lang="en-GB"/>
          </a:p>
        </p:txBody>
      </p:sp>
    </p:spTree>
    <p:extLst>
      <p:ext uri="{BB962C8B-B14F-4D97-AF65-F5344CB8AC3E}">
        <p14:creationId xmlns:p14="http://schemas.microsoft.com/office/powerpoint/2010/main" val="2129619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have a wonderful, active PTFA who have raised a considerable amount of money for our school- most recently</a:t>
            </a:r>
            <a:r>
              <a:rPr lang="en-GB" baseline="0" dirty="0" smtClean="0"/>
              <a:t> funding the new Food Tech room at JRJ.</a:t>
            </a:r>
            <a:endParaRPr lang="en-GB" dirty="0" smtClean="0"/>
          </a:p>
          <a:p>
            <a:r>
              <a:rPr lang="en-GB" dirty="0" smtClean="0"/>
              <a:t>They are always looking for willing volunteers to support them or run events. </a:t>
            </a:r>
          </a:p>
          <a:p>
            <a:endParaRPr lang="en-GB" dirty="0"/>
          </a:p>
        </p:txBody>
      </p:sp>
      <p:sp>
        <p:nvSpPr>
          <p:cNvPr id="4" name="Slide Number Placeholder 3"/>
          <p:cNvSpPr>
            <a:spLocks noGrp="1"/>
          </p:cNvSpPr>
          <p:nvPr>
            <p:ph type="sldNum" sz="quarter" idx="10"/>
          </p:nvPr>
        </p:nvSpPr>
        <p:spPr/>
        <p:txBody>
          <a:bodyPr/>
          <a:lstStyle/>
          <a:p>
            <a:fld id="{B5E4D492-84A7-4BD1-A2C1-D4554081DF88}" type="slidenum">
              <a:rPr lang="en-GB" smtClean="0"/>
              <a:pPr/>
              <a:t>12</a:t>
            </a:fld>
            <a:endParaRPr lang="en-GB"/>
          </a:p>
        </p:txBody>
      </p:sp>
    </p:spTree>
    <p:extLst>
      <p:ext uri="{BB962C8B-B14F-4D97-AF65-F5344CB8AC3E}">
        <p14:creationId xmlns:p14="http://schemas.microsoft.com/office/powerpoint/2010/main" val="2572077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It will really help if you could ensure all messages are given to teachers/the office first thing/end of day and if children come to school with the right equipment. </a:t>
            </a:r>
          </a:p>
          <a:p>
            <a:endParaRPr lang="en-GB" dirty="0"/>
          </a:p>
        </p:txBody>
      </p:sp>
      <p:sp>
        <p:nvSpPr>
          <p:cNvPr id="4" name="Slide Number Placeholder 3"/>
          <p:cNvSpPr>
            <a:spLocks noGrp="1"/>
          </p:cNvSpPr>
          <p:nvPr>
            <p:ph type="sldNum" sz="quarter" idx="10"/>
          </p:nvPr>
        </p:nvSpPr>
        <p:spPr/>
        <p:txBody>
          <a:bodyPr/>
          <a:lstStyle/>
          <a:p>
            <a:fld id="{B5E4D492-84A7-4BD1-A2C1-D4554081DF88}" type="slidenum">
              <a:rPr lang="en-GB" smtClean="0"/>
              <a:pPr/>
              <a:t>3</a:t>
            </a:fld>
            <a:endParaRPr lang="en-GB"/>
          </a:p>
        </p:txBody>
      </p:sp>
    </p:spTree>
    <p:extLst>
      <p:ext uri="{BB962C8B-B14F-4D97-AF65-F5344CB8AC3E}">
        <p14:creationId xmlns:p14="http://schemas.microsoft.com/office/powerpoint/2010/main" val="2415404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5760" indent="-256032" fontAlgn="auto">
              <a:lnSpc>
                <a:spcPct val="90000"/>
              </a:lnSpc>
              <a:spcAft>
                <a:spcPts val="0"/>
              </a:spcAft>
              <a:buFont typeface="Wingdings 3"/>
              <a:buChar char=""/>
              <a:defRPr/>
            </a:pPr>
            <a:r>
              <a:rPr lang="en-GB" dirty="0" smtClean="0">
                <a:latin typeface="SassoonPrimaryInfant" pitchFamily="2" charset="0"/>
              </a:rPr>
              <a:t>Named PE kits need to be brought to school on Monday and left at school all week.</a:t>
            </a:r>
          </a:p>
          <a:p>
            <a:pPr marL="109728" indent="0" fontAlgn="auto">
              <a:lnSpc>
                <a:spcPct val="90000"/>
              </a:lnSpc>
              <a:spcAft>
                <a:spcPts val="0"/>
              </a:spcAft>
              <a:buFont typeface="Wingdings 3"/>
              <a:buNone/>
              <a:defRPr/>
            </a:pPr>
            <a:r>
              <a:rPr lang="en-GB" dirty="0" smtClean="0">
                <a:latin typeface="SassoonPrimaryInfant" pitchFamily="2" charset="0"/>
              </a:rPr>
              <a:t> </a:t>
            </a:r>
          </a:p>
          <a:p>
            <a:pPr marL="365760" indent="-256032" fontAlgn="auto">
              <a:lnSpc>
                <a:spcPct val="90000"/>
              </a:lnSpc>
              <a:spcAft>
                <a:spcPts val="0"/>
              </a:spcAft>
              <a:buFont typeface="Wingdings 3"/>
              <a:buChar char=""/>
              <a:defRPr/>
            </a:pPr>
            <a:r>
              <a:rPr lang="en-GB" dirty="0" smtClean="0">
                <a:latin typeface="SassoonPrimaryInfant" pitchFamily="2" charset="0"/>
              </a:rPr>
              <a:t>Reading books and records need to come into school daily. Please see the new guidance about how to complete these. Do come in and ask if you have any questions. </a:t>
            </a:r>
          </a:p>
          <a:p>
            <a:pPr marL="109728" indent="0" fontAlgn="auto">
              <a:lnSpc>
                <a:spcPct val="90000"/>
              </a:lnSpc>
              <a:spcAft>
                <a:spcPts val="0"/>
              </a:spcAft>
              <a:buFont typeface="Wingdings 3"/>
              <a:buNone/>
              <a:defRPr/>
            </a:pPr>
            <a:endParaRPr lang="en-GB" dirty="0" smtClean="0">
              <a:latin typeface="SassoonPrimaryInfant" pitchFamily="2" charset="0"/>
            </a:endParaRPr>
          </a:p>
          <a:p>
            <a:pPr marL="365760" indent="-256032" fontAlgn="auto">
              <a:lnSpc>
                <a:spcPct val="90000"/>
              </a:lnSpc>
              <a:spcAft>
                <a:spcPts val="0"/>
              </a:spcAft>
              <a:buFont typeface="Wingdings 3"/>
              <a:buChar char=""/>
              <a:defRPr/>
            </a:pPr>
            <a:r>
              <a:rPr lang="en-GB" dirty="0" smtClean="0">
                <a:latin typeface="SassoonPrimaryInfant" pitchFamily="2" charset="0"/>
              </a:rPr>
              <a:t>Water bottles should also be named and in school daily. Children may refill the bottles at school. </a:t>
            </a:r>
          </a:p>
          <a:p>
            <a:pPr marL="365760" indent="-256032" fontAlgn="auto">
              <a:lnSpc>
                <a:spcPct val="90000"/>
              </a:lnSpc>
              <a:spcAft>
                <a:spcPts val="0"/>
              </a:spcAft>
              <a:buFont typeface="Wingdings 3"/>
              <a:buChar char=""/>
              <a:defRPr/>
            </a:pPr>
            <a:endParaRPr lang="en-GB" dirty="0" smtClean="0">
              <a:latin typeface="SassoonPrimaryInfant" pitchFamily="2" charset="0"/>
            </a:endParaRPr>
          </a:p>
          <a:p>
            <a:pPr marL="365760" indent="-256032" fontAlgn="auto">
              <a:lnSpc>
                <a:spcPct val="90000"/>
              </a:lnSpc>
              <a:spcAft>
                <a:spcPts val="0"/>
              </a:spcAft>
              <a:buFont typeface="Wingdings 3"/>
              <a:buChar char=""/>
              <a:defRPr/>
            </a:pPr>
            <a:r>
              <a:rPr lang="en-GB" dirty="0" smtClean="0">
                <a:latin typeface="SassoonPrimaryInfant" pitchFamily="2" charset="0"/>
              </a:rPr>
              <a:t>Doors open at 8.40.  Please can we ask that all children arrive on time to register and order lunch and are ready to learn by 8.50.</a:t>
            </a:r>
          </a:p>
          <a:p>
            <a:pPr marL="365760" indent="-256032" fontAlgn="auto">
              <a:lnSpc>
                <a:spcPct val="90000"/>
              </a:lnSpc>
              <a:spcAft>
                <a:spcPts val="0"/>
              </a:spcAft>
              <a:buFont typeface="Wingdings 3"/>
              <a:buChar char=""/>
              <a:defRPr/>
            </a:pPr>
            <a:endParaRPr lang="en-GB" dirty="0" smtClean="0">
              <a:latin typeface="SassoonPrimaryInfant" pitchFamily="2" charset="0"/>
            </a:endParaRPr>
          </a:p>
          <a:p>
            <a:pPr marL="365760" indent="-256032" fontAlgn="auto">
              <a:lnSpc>
                <a:spcPct val="90000"/>
              </a:lnSpc>
              <a:spcAft>
                <a:spcPts val="0"/>
              </a:spcAft>
              <a:buFont typeface="Wingdings 3"/>
              <a:buChar char=""/>
              <a:defRPr/>
            </a:pPr>
            <a:r>
              <a:rPr lang="en-GB" dirty="0" smtClean="0">
                <a:latin typeface="SassoonPrimaryInfant" pitchFamily="2" charset="0"/>
              </a:rPr>
              <a:t>Lunches can be ordered on the day or in advance electronically.  </a:t>
            </a:r>
          </a:p>
          <a:p>
            <a:pPr marL="109728" indent="0" fontAlgn="auto">
              <a:lnSpc>
                <a:spcPct val="90000"/>
              </a:lnSpc>
              <a:spcAft>
                <a:spcPts val="0"/>
              </a:spcAft>
              <a:buNone/>
              <a:defRPr/>
            </a:pPr>
            <a:endParaRPr lang="en-GB" dirty="0" smtClean="0"/>
          </a:p>
          <a:p>
            <a:pPr marL="365760" indent="-256032" fontAlgn="auto">
              <a:lnSpc>
                <a:spcPct val="90000"/>
              </a:lnSpc>
              <a:spcAft>
                <a:spcPts val="0"/>
              </a:spcAft>
              <a:buFont typeface="Wingdings 3"/>
              <a:buChar char=""/>
              <a:defRPr/>
            </a:pPr>
            <a:r>
              <a:rPr lang="en-GB" dirty="0" smtClean="0">
                <a:latin typeface="SassoonPrimaryInfant" pitchFamily="2" charset="0"/>
              </a:rPr>
              <a:t>Children may bring in a pencil case with a small amount of equipment if they wish but they are responsible for taking care of their own property. </a:t>
            </a:r>
          </a:p>
        </p:txBody>
      </p:sp>
      <p:sp>
        <p:nvSpPr>
          <p:cNvPr id="4" name="Slide Number Placeholder 3"/>
          <p:cNvSpPr>
            <a:spLocks noGrp="1"/>
          </p:cNvSpPr>
          <p:nvPr>
            <p:ph type="sldNum" sz="quarter" idx="10"/>
          </p:nvPr>
        </p:nvSpPr>
        <p:spPr/>
        <p:txBody>
          <a:bodyPr/>
          <a:lstStyle/>
          <a:p>
            <a:fld id="{B5E4D492-84A7-4BD1-A2C1-D4554081DF88}" type="slidenum">
              <a:rPr lang="en-GB" smtClean="0"/>
              <a:pPr/>
              <a:t>4</a:t>
            </a:fld>
            <a:endParaRPr lang="en-GB"/>
          </a:p>
        </p:txBody>
      </p:sp>
    </p:spTree>
    <p:extLst>
      <p:ext uri="{BB962C8B-B14F-4D97-AF65-F5344CB8AC3E}">
        <p14:creationId xmlns:p14="http://schemas.microsoft.com/office/powerpoint/2010/main" val="389312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latin typeface="SassoonPrimaryInfant" pitchFamily="2" charset="0"/>
              </a:rPr>
              <a:t>To ease congestions round our roads and promote healthy lifestyles, we encourage children to walk or cycle to school where possible. Parking further away from the school and walking in can also help. </a:t>
            </a:r>
          </a:p>
          <a:p>
            <a:pPr marL="0" indent="0">
              <a:buNone/>
            </a:pPr>
            <a:endParaRPr lang="en-GB" dirty="0" smtClean="0">
              <a:latin typeface="SassoonPrimaryInfant" pitchFamily="2" charset="0"/>
            </a:endParaRPr>
          </a:p>
          <a:p>
            <a:r>
              <a:rPr lang="en-GB" dirty="0" smtClean="0">
                <a:latin typeface="SassoonPrimaryInfant" pitchFamily="2" charset="0"/>
              </a:rPr>
              <a:t>For the children who are unable to walk, we provide a ‘kiss-and-drop’ service in the mornings.  A member of Senior leadership is on duty each morning by the gates. You are welcome to drive into the crescent and drop your child/children off and we will ensure they come onto the school grounds safely. This service operates between 8:30 and 8:50. </a:t>
            </a:r>
          </a:p>
          <a:p>
            <a:endParaRPr lang="en-GB" dirty="0"/>
          </a:p>
        </p:txBody>
      </p:sp>
      <p:sp>
        <p:nvSpPr>
          <p:cNvPr id="4" name="Slide Number Placeholder 3"/>
          <p:cNvSpPr>
            <a:spLocks noGrp="1"/>
          </p:cNvSpPr>
          <p:nvPr>
            <p:ph type="sldNum" sz="quarter" idx="10"/>
          </p:nvPr>
        </p:nvSpPr>
        <p:spPr/>
        <p:txBody>
          <a:bodyPr/>
          <a:lstStyle/>
          <a:p>
            <a:fld id="{B5E4D492-84A7-4BD1-A2C1-D4554081DF88}" type="slidenum">
              <a:rPr lang="en-GB" smtClean="0"/>
              <a:pPr/>
              <a:t>5</a:t>
            </a:fld>
            <a:endParaRPr lang="en-GB"/>
          </a:p>
        </p:txBody>
      </p:sp>
    </p:spTree>
    <p:extLst>
      <p:ext uri="{BB962C8B-B14F-4D97-AF65-F5344CB8AC3E}">
        <p14:creationId xmlns:p14="http://schemas.microsoft.com/office/powerpoint/2010/main" val="1970939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Bookbands</a:t>
            </a:r>
            <a:r>
              <a:rPr lang="en-GB" dirty="0" smtClean="0"/>
              <a:t> use same colour banding from ks1 to </a:t>
            </a:r>
            <a:r>
              <a:rPr lang="en-GB" dirty="0" err="1" smtClean="0"/>
              <a:t>ks</a:t>
            </a:r>
            <a:r>
              <a:rPr lang="en-GB" dirty="0" smtClean="0"/>
              <a:t> 2 starting</a:t>
            </a:r>
            <a:r>
              <a:rPr lang="en-GB" baseline="0" dirty="0" smtClean="0"/>
              <a:t> from pink through to lime. </a:t>
            </a:r>
          </a:p>
          <a:p>
            <a:r>
              <a:rPr lang="en-GB" baseline="0" dirty="0" smtClean="0"/>
              <a:t>At JRJ the starter library has simple chapter books and progresses through red/black, yellow/black and green/black. Children then become ‘free readers’</a:t>
            </a:r>
          </a:p>
          <a:p>
            <a:endParaRPr lang="en-GB" baseline="0" dirty="0" smtClean="0"/>
          </a:p>
          <a:p>
            <a:r>
              <a:rPr lang="en-GB" dirty="0" smtClean="0"/>
              <a:t>This year, in order to develop and further enhance our assessment of reading, we will be making some changes to the way we use our Reading Records. </a:t>
            </a:r>
          </a:p>
          <a:p>
            <a:r>
              <a:rPr lang="en-GB" dirty="0" smtClean="0"/>
              <a:t>Your child should have brought home their reading record which will have a ‘Reading focus’ in it.  This is the specific skill or area of reading that your child will be working on over a set period of time (usually 3 or so weeks) </a:t>
            </a:r>
          </a:p>
          <a:p>
            <a:r>
              <a:rPr lang="en-GB" dirty="0" smtClean="0"/>
              <a:t>We will keep checking these records through our guided reading sessions to see how children are doing with them.</a:t>
            </a:r>
          </a:p>
          <a:p>
            <a:r>
              <a:rPr lang="en-GB" dirty="0" smtClean="0"/>
              <a:t>You will also find the end of year expectations at the front of your child’s Reading Record so that you are aware of what your child is working towards and the skills they are expected to acquire over the year.  </a:t>
            </a:r>
          </a:p>
          <a:p>
            <a:endParaRPr lang="en-GB" baseline="0" dirty="0" smtClean="0"/>
          </a:p>
        </p:txBody>
      </p:sp>
      <p:sp>
        <p:nvSpPr>
          <p:cNvPr id="4" name="Slide Number Placeholder 3"/>
          <p:cNvSpPr>
            <a:spLocks noGrp="1"/>
          </p:cNvSpPr>
          <p:nvPr>
            <p:ph type="sldNum" sz="quarter" idx="10"/>
          </p:nvPr>
        </p:nvSpPr>
        <p:spPr/>
        <p:txBody>
          <a:bodyPr/>
          <a:lstStyle/>
          <a:p>
            <a:fld id="{B5E4D492-84A7-4BD1-A2C1-D4554081DF88}" type="slidenum">
              <a:rPr lang="en-GB" smtClean="0"/>
              <a:pPr/>
              <a:t>7</a:t>
            </a:fld>
            <a:endParaRPr lang="en-GB"/>
          </a:p>
        </p:txBody>
      </p:sp>
    </p:spTree>
    <p:extLst>
      <p:ext uri="{BB962C8B-B14F-4D97-AF65-F5344CB8AC3E}">
        <p14:creationId xmlns:p14="http://schemas.microsoft.com/office/powerpoint/2010/main" val="1616988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SassoonPrimaryInfant" pitchFamily="2" charset="0"/>
              </a:rPr>
              <a:t>We now have many other ‘Hot-seat’ awards to continue to motivate those children who get through them quite quickly! </a:t>
            </a:r>
          </a:p>
          <a:p>
            <a:endParaRPr lang="en-GB" dirty="0"/>
          </a:p>
        </p:txBody>
      </p:sp>
      <p:sp>
        <p:nvSpPr>
          <p:cNvPr id="4" name="Slide Number Placeholder 3"/>
          <p:cNvSpPr>
            <a:spLocks noGrp="1"/>
          </p:cNvSpPr>
          <p:nvPr>
            <p:ph type="sldNum" sz="quarter" idx="10"/>
          </p:nvPr>
        </p:nvSpPr>
        <p:spPr/>
        <p:txBody>
          <a:bodyPr/>
          <a:lstStyle/>
          <a:p>
            <a:fld id="{B5E4D492-84A7-4BD1-A2C1-D4554081DF88}" type="slidenum">
              <a:rPr lang="en-GB" smtClean="0"/>
              <a:pPr/>
              <a:t>8</a:t>
            </a:fld>
            <a:endParaRPr lang="en-GB"/>
          </a:p>
        </p:txBody>
      </p:sp>
    </p:spTree>
    <p:extLst>
      <p:ext uri="{BB962C8B-B14F-4D97-AF65-F5344CB8AC3E}">
        <p14:creationId xmlns:p14="http://schemas.microsoft.com/office/powerpoint/2010/main" val="402065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b="1" dirty="0" smtClean="0">
                <a:latin typeface="SassoonPrimaryInfant" pitchFamily="2" charset="0"/>
              </a:rPr>
              <a:t>Learning Logs:</a:t>
            </a:r>
          </a:p>
          <a:p>
            <a:pPr>
              <a:lnSpc>
                <a:spcPct val="90000"/>
              </a:lnSpc>
            </a:pPr>
            <a:r>
              <a:rPr lang="en-GB" sz="1200" dirty="0" smtClean="0">
                <a:latin typeface="SassoonPrimaryInfant" pitchFamily="2" charset="0"/>
              </a:rPr>
              <a:t>These will be sent out half termly. </a:t>
            </a:r>
          </a:p>
          <a:p>
            <a:pPr>
              <a:lnSpc>
                <a:spcPct val="90000"/>
              </a:lnSpc>
            </a:pPr>
            <a:r>
              <a:rPr lang="en-GB" sz="1200" dirty="0" smtClean="0">
                <a:latin typeface="SassoonPrimaryInfant" pitchFamily="2" charset="0"/>
              </a:rPr>
              <a:t>These tasks will either be linked to our theme work or to support learning in other subjects. </a:t>
            </a:r>
          </a:p>
          <a:p>
            <a:pPr>
              <a:lnSpc>
                <a:spcPct val="90000"/>
              </a:lnSpc>
            </a:pPr>
            <a:r>
              <a:rPr lang="en-GB" sz="1200" dirty="0" smtClean="0">
                <a:latin typeface="SassoonPrimaryInfant" pitchFamily="2" charset="0"/>
              </a:rPr>
              <a:t>Children will have the opportunity to share their learning logs with the rest of the class. </a:t>
            </a:r>
          </a:p>
          <a:p>
            <a:pPr marL="0" indent="0">
              <a:buNone/>
            </a:pPr>
            <a:r>
              <a:rPr lang="en-GB" sz="1200" b="1" dirty="0" smtClean="0">
                <a:latin typeface="SassoonPrimaryInfant" pitchFamily="2" charset="0"/>
              </a:rPr>
              <a:t>Spellings:</a:t>
            </a:r>
          </a:p>
          <a:p>
            <a:r>
              <a:rPr lang="en-GB" sz="1200" dirty="0" smtClean="0">
                <a:latin typeface="SassoonPrimaryInfant" pitchFamily="2" charset="0"/>
              </a:rPr>
              <a:t>Sent home on Friday – due in the following Thursday. </a:t>
            </a:r>
          </a:p>
          <a:p>
            <a:r>
              <a:rPr lang="en-GB" sz="1200" dirty="0" smtClean="0">
                <a:latin typeface="SassoonPrimaryInfant" pitchFamily="2" charset="0"/>
              </a:rPr>
              <a:t>6 - 10 words for children to learn.</a:t>
            </a:r>
          </a:p>
          <a:p>
            <a:r>
              <a:rPr lang="en-GB" sz="1200" dirty="0" smtClean="0">
                <a:latin typeface="SassoonPrimaryInfant" pitchFamily="2" charset="0"/>
              </a:rPr>
              <a:t>Look, Cover, Say, Write, Check – 5 minutes everyday. </a:t>
            </a:r>
          </a:p>
          <a:p>
            <a:r>
              <a:rPr lang="en-GB" sz="1200" dirty="0" smtClean="0">
                <a:latin typeface="SassoonPrimaryInfant" pitchFamily="2" charset="0"/>
              </a:rPr>
              <a:t>Words linked to spelling pattern taught in class. </a:t>
            </a:r>
          </a:p>
          <a:p>
            <a:r>
              <a:rPr lang="en-GB" sz="1200" dirty="0" smtClean="0">
                <a:latin typeface="SassoonPrimaryInfant" pitchFamily="2" charset="0"/>
              </a:rPr>
              <a:t>Linked activity on the back</a:t>
            </a:r>
          </a:p>
          <a:p>
            <a:pPr marL="0" indent="0">
              <a:buNone/>
            </a:pPr>
            <a:endParaRPr lang="en-GB" sz="1200" dirty="0" smtClean="0">
              <a:latin typeface="SassoonPrimaryInfant" pitchFamily="2" charset="0"/>
            </a:endParaRPr>
          </a:p>
          <a:p>
            <a:pPr marL="0" indent="0">
              <a:buNone/>
            </a:pPr>
            <a:r>
              <a:rPr lang="en-GB" sz="1200" b="1" dirty="0" smtClean="0">
                <a:latin typeface="SassoonPrimaryInfant" pitchFamily="2" charset="0"/>
              </a:rPr>
              <a:t>Maths Homework:</a:t>
            </a:r>
          </a:p>
          <a:p>
            <a:pPr marL="0" indent="0">
              <a:buNone/>
            </a:pPr>
            <a:r>
              <a:rPr lang="en-GB" sz="1200" dirty="0" smtClean="0">
                <a:latin typeface="SassoonPrimaryInfant" pitchFamily="2" charset="0"/>
              </a:rPr>
              <a:t>An activity or questions linked to the topics/areas that we have covered in class that week and will be designed to reinforce the children’s learning. Should take 20-30 minutes.</a:t>
            </a:r>
          </a:p>
          <a:p>
            <a:endParaRPr lang="en-GB" dirty="0"/>
          </a:p>
        </p:txBody>
      </p:sp>
      <p:sp>
        <p:nvSpPr>
          <p:cNvPr id="4" name="Slide Number Placeholder 3"/>
          <p:cNvSpPr>
            <a:spLocks noGrp="1"/>
          </p:cNvSpPr>
          <p:nvPr>
            <p:ph type="sldNum" sz="quarter" idx="10"/>
          </p:nvPr>
        </p:nvSpPr>
        <p:spPr/>
        <p:txBody>
          <a:bodyPr/>
          <a:lstStyle/>
          <a:p>
            <a:fld id="{B5E4D492-84A7-4BD1-A2C1-D4554081DF88}" type="slidenum">
              <a:rPr lang="en-GB" smtClean="0"/>
              <a:pPr/>
              <a:t>9</a:t>
            </a:fld>
            <a:endParaRPr lang="en-GB"/>
          </a:p>
        </p:txBody>
      </p:sp>
    </p:spTree>
    <p:extLst>
      <p:ext uri="{BB962C8B-B14F-4D97-AF65-F5344CB8AC3E}">
        <p14:creationId xmlns:p14="http://schemas.microsoft.com/office/powerpoint/2010/main" val="22869850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latin typeface="SassoonPrimaryInfant" pitchFamily="2" charset="0"/>
              </a:rPr>
              <a:t>Our approach to behaviour management is focused on being positive and having high expectations of children.  </a:t>
            </a:r>
          </a:p>
          <a:p>
            <a:r>
              <a:rPr lang="en-GB" sz="1200" dirty="0" smtClean="0">
                <a:latin typeface="SassoonPrimaryInfant" pitchFamily="2" charset="0"/>
              </a:rPr>
              <a:t>We encourage children to reflect on their behaviours and make good choices.</a:t>
            </a:r>
          </a:p>
          <a:p>
            <a:endParaRPr lang="en-GB" dirty="0"/>
          </a:p>
        </p:txBody>
      </p:sp>
      <p:sp>
        <p:nvSpPr>
          <p:cNvPr id="4" name="Slide Number Placeholder 3"/>
          <p:cNvSpPr>
            <a:spLocks noGrp="1"/>
          </p:cNvSpPr>
          <p:nvPr>
            <p:ph type="sldNum" sz="quarter" idx="10"/>
          </p:nvPr>
        </p:nvSpPr>
        <p:spPr/>
        <p:txBody>
          <a:bodyPr/>
          <a:lstStyle/>
          <a:p>
            <a:fld id="{B5E4D492-84A7-4BD1-A2C1-D4554081DF88}" type="slidenum">
              <a:rPr lang="en-GB" smtClean="0"/>
              <a:pPr/>
              <a:t>10</a:t>
            </a:fld>
            <a:endParaRPr lang="en-GB"/>
          </a:p>
        </p:txBody>
      </p:sp>
    </p:spTree>
    <p:extLst>
      <p:ext uri="{BB962C8B-B14F-4D97-AF65-F5344CB8AC3E}">
        <p14:creationId xmlns:p14="http://schemas.microsoft.com/office/powerpoint/2010/main" val="3489864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children are rewarded with ‘</a:t>
            </a:r>
            <a:r>
              <a:rPr lang="en-GB" dirty="0" err="1" smtClean="0"/>
              <a:t>housepoints</a:t>
            </a:r>
            <a:r>
              <a:rPr lang="en-GB" dirty="0" smtClean="0"/>
              <a:t>’ which build up to earn them a series of badges. </a:t>
            </a:r>
          </a:p>
          <a:p>
            <a:r>
              <a:rPr lang="en-GB" dirty="0" smtClean="0"/>
              <a:t>Each child has a card which looks like this. </a:t>
            </a:r>
          </a:p>
          <a:p>
            <a:r>
              <a:rPr lang="en-GB" dirty="0" smtClean="0"/>
              <a:t>Every time they are awarded a </a:t>
            </a:r>
            <a:r>
              <a:rPr lang="en-GB" dirty="0" err="1" smtClean="0"/>
              <a:t>housepoint</a:t>
            </a:r>
            <a:r>
              <a:rPr lang="en-GB" dirty="0" smtClean="0"/>
              <a:t> it is logged on the card. This may be for good effort/learning or generally setting a shining example in school. </a:t>
            </a:r>
          </a:p>
          <a:p>
            <a:r>
              <a:rPr lang="en-GB" dirty="0" smtClean="0"/>
              <a:t>We have agreed that no more than 3 </a:t>
            </a:r>
            <a:r>
              <a:rPr lang="en-GB" dirty="0" err="1" smtClean="0"/>
              <a:t>houspoints</a:t>
            </a:r>
            <a:r>
              <a:rPr lang="en-GB" dirty="0" smtClean="0"/>
              <a:t> will be awarded at any one time and 3=OUTSTANDING! </a:t>
            </a:r>
          </a:p>
          <a:p>
            <a:r>
              <a:rPr lang="en-GB" dirty="0" err="1" smtClean="0"/>
              <a:t>Housepoints</a:t>
            </a:r>
            <a:r>
              <a:rPr lang="en-GB" dirty="0" smtClean="0"/>
              <a:t> are also totalled to find a winning house each half term! </a:t>
            </a:r>
          </a:p>
          <a:p>
            <a:r>
              <a:rPr lang="en-GB" dirty="0" smtClean="0"/>
              <a:t>We also have Class of the Week, Star of the Week, Writer of the Week, Problem solver of the week and Special Awards half termly. </a:t>
            </a:r>
          </a:p>
          <a:p>
            <a:pPr marL="0" indent="0" algn="ctr">
              <a:buNone/>
            </a:pPr>
            <a:r>
              <a:rPr lang="en-GB" sz="1200" dirty="0" smtClean="0">
                <a:latin typeface="SassoonPrimaryInfant" pitchFamily="2" charset="0"/>
              </a:rPr>
              <a:t>Marbles lead to a whole class reward which the children choose. </a:t>
            </a:r>
          </a:p>
          <a:p>
            <a:pPr marL="0" indent="0" algn="ctr">
              <a:buNone/>
            </a:pPr>
            <a:endParaRPr lang="en-GB" sz="1200" dirty="0" smtClean="0">
              <a:latin typeface="SassoonPrimaryInfant" pitchFamily="2" charset="0"/>
            </a:endParaRPr>
          </a:p>
          <a:p>
            <a:pPr marL="0" indent="0" algn="ctr">
              <a:buNone/>
            </a:pPr>
            <a:r>
              <a:rPr lang="en-GB" sz="1200" dirty="0" smtClean="0">
                <a:latin typeface="SassoonPrimaryInfant" pitchFamily="2" charset="0"/>
              </a:rPr>
              <a:t>The whole class, groups or individuals can earn marbles for the class jar, by showing that they are following the golden rules. </a:t>
            </a:r>
          </a:p>
          <a:p>
            <a:pPr marL="0" indent="0" algn="ctr">
              <a:buNone/>
            </a:pPr>
            <a:endParaRPr lang="en-GB" sz="1200" dirty="0" smtClean="0">
              <a:latin typeface="SassoonPrimaryInfant" pitchFamily="2" charset="0"/>
            </a:endParaRPr>
          </a:p>
          <a:p>
            <a:pPr marL="0" indent="0" algn="ctr">
              <a:buNone/>
            </a:pPr>
            <a:r>
              <a:rPr lang="en-GB" sz="1200" dirty="0" smtClean="0">
                <a:latin typeface="SassoonPrimaryInfant" pitchFamily="2" charset="0"/>
              </a:rPr>
              <a:t>20 marbles = 10</a:t>
            </a:r>
            <a:r>
              <a:rPr lang="en-GB" sz="1200" baseline="0" dirty="0" smtClean="0">
                <a:latin typeface="SassoonPrimaryInfant" pitchFamily="2" charset="0"/>
              </a:rPr>
              <a:t> </a:t>
            </a:r>
            <a:r>
              <a:rPr lang="en-GB" sz="1200" dirty="0" smtClean="0">
                <a:latin typeface="SassoonPrimaryInfant" pitchFamily="2" charset="0"/>
              </a:rPr>
              <a:t>minute reward e.g. extra play</a:t>
            </a:r>
          </a:p>
          <a:p>
            <a:pPr marL="0" indent="0" algn="ctr">
              <a:buNone/>
            </a:pPr>
            <a:r>
              <a:rPr lang="en-GB" sz="1200" dirty="0" smtClean="0">
                <a:latin typeface="SassoonPrimaryInfant" pitchFamily="2" charset="0"/>
              </a:rPr>
              <a:t>100 marbles = class reward</a:t>
            </a:r>
          </a:p>
          <a:p>
            <a:endParaRPr lang="en-GB" dirty="0"/>
          </a:p>
        </p:txBody>
      </p:sp>
      <p:sp>
        <p:nvSpPr>
          <p:cNvPr id="4" name="Slide Number Placeholder 3"/>
          <p:cNvSpPr>
            <a:spLocks noGrp="1"/>
          </p:cNvSpPr>
          <p:nvPr>
            <p:ph type="sldNum" sz="quarter" idx="10"/>
          </p:nvPr>
        </p:nvSpPr>
        <p:spPr/>
        <p:txBody>
          <a:bodyPr/>
          <a:lstStyle/>
          <a:p>
            <a:fld id="{B5E4D492-84A7-4BD1-A2C1-D4554081DF88}" type="slidenum">
              <a:rPr lang="en-GB" smtClean="0"/>
              <a:pPr/>
              <a:t>11</a:t>
            </a:fld>
            <a:endParaRPr lang="en-GB"/>
          </a:p>
        </p:txBody>
      </p:sp>
    </p:spTree>
    <p:extLst>
      <p:ext uri="{BB962C8B-B14F-4D97-AF65-F5344CB8AC3E}">
        <p14:creationId xmlns:p14="http://schemas.microsoft.com/office/powerpoint/2010/main" val="2606640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D425961-E75C-4347-8963-949ECA5D273B}" type="datetimeFigureOut">
              <a:rPr lang="en-GB" smtClean="0"/>
              <a:pPr/>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53345B-3551-4FC0-AE26-B9940905350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425961-E75C-4347-8963-949ECA5D273B}" type="datetimeFigureOut">
              <a:rPr lang="en-GB" smtClean="0"/>
              <a:pPr/>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53345B-3551-4FC0-AE26-B9940905350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D425961-E75C-4347-8963-949ECA5D273B}" type="datetimeFigureOut">
              <a:rPr lang="en-GB" smtClean="0"/>
              <a:pPr/>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53345B-3551-4FC0-AE26-B9940905350E}" type="slidenum">
              <a:rPr lang="en-GB" smtClean="0"/>
              <a:pPr/>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425961-E75C-4347-8963-949ECA5D273B}" type="datetimeFigureOut">
              <a:rPr lang="en-GB" smtClean="0"/>
              <a:pPr/>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53345B-3551-4FC0-AE26-B9940905350E}" type="slidenum">
              <a:rPr lang="en-GB" smtClean="0"/>
              <a:pPr/>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425961-E75C-4347-8963-949ECA5D273B}" type="datetimeFigureOut">
              <a:rPr lang="en-GB" smtClean="0"/>
              <a:pPr/>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53345B-3551-4FC0-AE26-B9940905350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D425961-E75C-4347-8963-949ECA5D273B}" type="datetimeFigureOut">
              <a:rPr lang="en-GB" smtClean="0"/>
              <a:pPr/>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53345B-3551-4FC0-AE26-B9940905350E}" type="slidenum">
              <a:rPr lang="en-GB" smtClean="0"/>
              <a:pPr/>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425961-E75C-4347-8963-949ECA5D273B}" type="datetimeFigureOut">
              <a:rPr lang="en-GB" smtClean="0"/>
              <a:pPr/>
              <a:t>24/09/2020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953345B-3551-4FC0-AE26-B9940905350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425961-E75C-4347-8963-949ECA5D273B}" type="datetimeFigureOut">
              <a:rPr lang="en-GB" smtClean="0"/>
              <a:pPr/>
              <a:t>24/09/2020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953345B-3551-4FC0-AE26-B9940905350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D425961-E75C-4347-8963-949ECA5D273B}" type="datetimeFigureOut">
              <a:rPr lang="en-GB" smtClean="0"/>
              <a:pPr/>
              <a:t>24/09/2020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953345B-3551-4FC0-AE26-B9940905350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D425961-E75C-4347-8963-949ECA5D273B}" type="datetimeFigureOut">
              <a:rPr lang="en-GB" smtClean="0"/>
              <a:pPr/>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53345B-3551-4FC0-AE26-B9940905350E}" type="slidenum">
              <a:rPr lang="en-GB" smtClean="0"/>
              <a:pPr/>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425961-E75C-4347-8963-949ECA5D273B}" type="datetimeFigureOut">
              <a:rPr lang="en-GB" smtClean="0"/>
              <a:pPr/>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53345B-3551-4FC0-AE26-B9940905350E}" type="slidenum">
              <a:rPr lang="en-GB" smtClean="0"/>
              <a:pPr/>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D425961-E75C-4347-8963-949ECA5D273B}" type="datetimeFigureOut">
              <a:rPr lang="en-GB" smtClean="0"/>
              <a:pPr/>
              <a:t>24/09/2020</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953345B-3551-4FC0-AE26-B9940905350E}" type="slidenum">
              <a:rPr lang="en-GB" smtClean="0"/>
              <a:pPr/>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hyperlink" Target="https://www.justgiving.com/crowdfunding/johnrankin-ptfa-2020?fbclid=IwAR25FV5XEM-I42ZyuMTfn-_ihl-dGOV7MBoYJ1Mlrl1NmGK0qSGidsPaHz4"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office@jrs.w-berks.sch.u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10681"/>
            <a:ext cx="7772400" cy="1780108"/>
          </a:xfrm>
        </p:spPr>
        <p:txBody>
          <a:bodyPr>
            <a:normAutofit fontScale="90000"/>
          </a:bodyPr>
          <a:lstStyle/>
          <a:p>
            <a:r>
              <a:rPr lang="en-GB" sz="6000" dirty="0" smtClean="0">
                <a:solidFill>
                  <a:srgbClr val="002060"/>
                </a:solidFill>
                <a:effectLst>
                  <a:outerShdw blurRad="38100" dist="38100" dir="2700000" algn="tl">
                    <a:srgbClr val="000000">
                      <a:alpha val="43137"/>
                    </a:srgbClr>
                  </a:outerShdw>
                </a:effectLst>
              </a:rPr>
              <a:t>Year 5 </a:t>
            </a:r>
            <a:br>
              <a:rPr lang="en-GB" sz="6000" dirty="0" smtClean="0">
                <a:solidFill>
                  <a:srgbClr val="002060"/>
                </a:solidFill>
                <a:effectLst>
                  <a:outerShdw blurRad="38100" dist="38100" dir="2700000" algn="tl">
                    <a:srgbClr val="000000">
                      <a:alpha val="43137"/>
                    </a:srgbClr>
                  </a:outerShdw>
                </a:effectLst>
              </a:rPr>
            </a:br>
            <a:r>
              <a:rPr lang="en-GB" sz="6000" dirty="0" smtClean="0">
                <a:solidFill>
                  <a:srgbClr val="002060"/>
                </a:solidFill>
                <a:effectLst>
                  <a:outerShdw blurRad="38100" dist="38100" dir="2700000" algn="tl">
                    <a:srgbClr val="000000">
                      <a:alpha val="43137"/>
                    </a:srgbClr>
                  </a:outerShdw>
                </a:effectLst>
              </a:rPr>
              <a:t>Welcome Session </a:t>
            </a:r>
            <a:endParaRPr lang="en-GB" sz="6000" dirty="0">
              <a:solidFill>
                <a:srgbClr val="00206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endParaRPr lang="en-GB" sz="3600" dirty="0">
              <a:solidFill>
                <a:schemeClr val="tx1"/>
              </a:solidFill>
              <a:latin typeface="SassoonPrimaryInfant" pitchFamily="2" charset="0"/>
            </a:endParaRPr>
          </a:p>
        </p:txBody>
      </p:sp>
      <p:pic>
        <p:nvPicPr>
          <p:cNvPr id="4" name="Picture 3" descr="U:\Logo\John Rankin - NEW small.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83768" y="2852936"/>
            <a:ext cx="4392488" cy="2474160"/>
          </a:xfrm>
          <a:prstGeom prst="rect">
            <a:avLst/>
          </a:prstGeom>
          <a:noFill/>
          <a:ln>
            <a:noFill/>
          </a:ln>
        </p:spPr>
      </p:pic>
    </p:spTree>
    <p:extLst>
      <p:ext uri="{BB962C8B-B14F-4D97-AF65-F5344CB8AC3E}">
        <p14:creationId xmlns:p14="http://schemas.microsoft.com/office/powerpoint/2010/main" val="17516704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268760"/>
            <a:ext cx="8640960" cy="5400600"/>
          </a:xfrm>
        </p:spPr>
        <p:txBody>
          <a:bodyPr>
            <a:normAutofit fontScale="92500" lnSpcReduction="20000"/>
          </a:bodyPr>
          <a:lstStyle/>
          <a:p>
            <a:pPr marL="0" indent="0" algn="ctr">
              <a:buNone/>
            </a:pPr>
            <a:r>
              <a:rPr lang="en-GB" sz="2800" dirty="0" smtClean="0"/>
              <a:t>Our </a:t>
            </a:r>
            <a:r>
              <a:rPr lang="en-GB" sz="2800" dirty="0"/>
              <a:t>behaviour system is built around the ‘Golden Rules’ and ‘Rights and Responsibilities’- we all have the right: </a:t>
            </a:r>
          </a:p>
          <a:p>
            <a:pPr marL="0" indent="0" algn="ctr">
              <a:buNone/>
            </a:pPr>
            <a:r>
              <a:rPr lang="en-GB" sz="2800" dirty="0"/>
              <a:t>To feel safe,</a:t>
            </a:r>
          </a:p>
          <a:p>
            <a:pPr marL="0" indent="0" algn="ctr">
              <a:buNone/>
            </a:pPr>
            <a:r>
              <a:rPr lang="en-GB" sz="2800" dirty="0"/>
              <a:t>To work and learn </a:t>
            </a:r>
          </a:p>
          <a:p>
            <a:pPr marL="0" indent="0" algn="ctr">
              <a:buNone/>
            </a:pPr>
            <a:r>
              <a:rPr lang="en-GB" sz="2800" dirty="0"/>
              <a:t>To be respected. </a:t>
            </a:r>
          </a:p>
          <a:p>
            <a:endParaRPr lang="en-GB" sz="2800" dirty="0"/>
          </a:p>
          <a:p>
            <a:pPr marL="0" indent="0" algn="ctr">
              <a:buNone/>
            </a:pPr>
            <a:r>
              <a:rPr lang="en-GB" sz="2800" b="1" u="sng" dirty="0"/>
              <a:t>Golden Rules </a:t>
            </a:r>
          </a:p>
          <a:p>
            <a:pPr marL="0" indent="0" algn="ctr">
              <a:buNone/>
            </a:pPr>
            <a:r>
              <a:rPr lang="en-GB" sz="2800" dirty="0"/>
              <a:t>We listen</a:t>
            </a:r>
          </a:p>
          <a:p>
            <a:pPr marL="0" indent="0" algn="ctr">
              <a:buNone/>
            </a:pPr>
            <a:r>
              <a:rPr lang="en-GB" sz="2800" dirty="0"/>
              <a:t>We are gentle</a:t>
            </a:r>
          </a:p>
          <a:p>
            <a:pPr marL="0" indent="0" algn="ctr">
              <a:buNone/>
            </a:pPr>
            <a:r>
              <a:rPr lang="en-GB" sz="2800" dirty="0"/>
              <a:t>We are kind and helpful</a:t>
            </a:r>
          </a:p>
          <a:p>
            <a:pPr marL="0" indent="0" algn="ctr">
              <a:buNone/>
            </a:pPr>
            <a:r>
              <a:rPr lang="en-GB" sz="2800" dirty="0"/>
              <a:t>We look after property</a:t>
            </a:r>
          </a:p>
          <a:p>
            <a:pPr marL="0" indent="0" algn="ctr">
              <a:buNone/>
            </a:pPr>
            <a:r>
              <a:rPr lang="en-GB" sz="2800" dirty="0"/>
              <a:t>We are honest</a:t>
            </a:r>
          </a:p>
          <a:p>
            <a:pPr marL="0" indent="0" algn="ctr">
              <a:buNone/>
            </a:pPr>
            <a:r>
              <a:rPr lang="en-GB" sz="2800" dirty="0"/>
              <a:t>We work hard </a:t>
            </a:r>
          </a:p>
          <a:p>
            <a:endParaRPr lang="en-GB" sz="2800" dirty="0" smtClean="0"/>
          </a:p>
        </p:txBody>
      </p:sp>
      <p:sp>
        <p:nvSpPr>
          <p:cNvPr id="3" name="Title 2"/>
          <p:cNvSpPr>
            <a:spLocks noGrp="1"/>
          </p:cNvSpPr>
          <p:nvPr>
            <p:ph type="title"/>
          </p:nvPr>
        </p:nvSpPr>
        <p:spPr>
          <a:xfrm>
            <a:off x="457200" y="338328"/>
            <a:ext cx="8229600" cy="930432"/>
          </a:xfrm>
        </p:spPr>
        <p:txBody>
          <a:bodyPr/>
          <a:lstStyle/>
          <a:p>
            <a:r>
              <a:rPr lang="en-GB" u="sng" dirty="0" smtClean="0"/>
              <a:t>Behaviour</a:t>
            </a:r>
            <a:endParaRPr lang="en-GB" u="sng" dirty="0"/>
          </a:p>
        </p:txBody>
      </p:sp>
      <p:pic>
        <p:nvPicPr>
          <p:cNvPr id="7170" name="Picture 2" descr="C:\Users\HNewman\AppData\Local\Microsoft\Windows\Temporary Internet Files\Content.IE5\F70OMDOE\2145_10-imag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2276872"/>
            <a:ext cx="2266950" cy="1914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38203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1268760"/>
            <a:ext cx="7408333" cy="360040"/>
          </a:xfrm>
        </p:spPr>
        <p:txBody>
          <a:bodyPr>
            <a:normAutofit fontScale="92500" lnSpcReduction="20000"/>
          </a:bodyPr>
          <a:lstStyle/>
          <a:p>
            <a:r>
              <a:rPr lang="en-GB" dirty="0" smtClean="0"/>
              <a:t>We use positive rewards in many forms:</a:t>
            </a:r>
            <a:endParaRPr lang="en-GB" dirty="0"/>
          </a:p>
        </p:txBody>
      </p:sp>
      <p:sp>
        <p:nvSpPr>
          <p:cNvPr id="3" name="Title 2"/>
          <p:cNvSpPr>
            <a:spLocks noGrp="1"/>
          </p:cNvSpPr>
          <p:nvPr>
            <p:ph type="title"/>
          </p:nvPr>
        </p:nvSpPr>
        <p:spPr/>
        <p:txBody>
          <a:bodyPr/>
          <a:lstStyle/>
          <a:p>
            <a:r>
              <a:rPr lang="en-GB" dirty="0" smtClean="0"/>
              <a:t>Rewards </a:t>
            </a:r>
            <a:endParaRPr lang="en-GB" dirty="0"/>
          </a:p>
        </p:txBody>
      </p:sp>
      <p:sp>
        <p:nvSpPr>
          <p:cNvPr id="4" name="TextBox 3"/>
          <p:cNvSpPr txBox="1"/>
          <p:nvPr/>
        </p:nvSpPr>
        <p:spPr>
          <a:xfrm>
            <a:off x="827584" y="2348880"/>
            <a:ext cx="3312368" cy="369332"/>
          </a:xfrm>
          <a:prstGeom prst="rect">
            <a:avLst/>
          </a:prstGeom>
          <a:noFill/>
        </p:spPr>
        <p:txBody>
          <a:bodyPr wrap="square" rtlCol="0">
            <a:spAutoFit/>
          </a:bodyPr>
          <a:lstStyle/>
          <a:p>
            <a:r>
              <a:rPr lang="en-GB" dirty="0" smtClean="0"/>
              <a:t>Marbles</a:t>
            </a:r>
            <a:endParaRPr lang="en-GB" dirty="0"/>
          </a:p>
        </p:txBody>
      </p:sp>
      <p:sp>
        <p:nvSpPr>
          <p:cNvPr id="6" name="TextBox 5"/>
          <p:cNvSpPr txBox="1"/>
          <p:nvPr/>
        </p:nvSpPr>
        <p:spPr>
          <a:xfrm>
            <a:off x="4199032" y="3449778"/>
            <a:ext cx="3312368" cy="369332"/>
          </a:xfrm>
          <a:prstGeom prst="rect">
            <a:avLst/>
          </a:prstGeom>
          <a:noFill/>
        </p:spPr>
        <p:txBody>
          <a:bodyPr wrap="square" rtlCol="0">
            <a:spAutoFit/>
          </a:bodyPr>
          <a:lstStyle/>
          <a:p>
            <a:r>
              <a:rPr lang="en-GB" dirty="0" err="1" smtClean="0"/>
              <a:t>Housepoints</a:t>
            </a:r>
            <a:endParaRPr lang="en-GB" dirty="0"/>
          </a:p>
        </p:txBody>
      </p:sp>
      <p:sp>
        <p:nvSpPr>
          <p:cNvPr id="7" name="TextBox 6"/>
          <p:cNvSpPr txBox="1"/>
          <p:nvPr/>
        </p:nvSpPr>
        <p:spPr>
          <a:xfrm>
            <a:off x="699642" y="3918534"/>
            <a:ext cx="3312368" cy="369332"/>
          </a:xfrm>
          <a:prstGeom prst="rect">
            <a:avLst/>
          </a:prstGeom>
          <a:noFill/>
        </p:spPr>
        <p:txBody>
          <a:bodyPr wrap="square" rtlCol="0">
            <a:spAutoFit/>
          </a:bodyPr>
          <a:lstStyle/>
          <a:p>
            <a:r>
              <a:rPr lang="en-GB" dirty="0" smtClean="0"/>
              <a:t>Writer of the Week</a:t>
            </a:r>
            <a:endParaRPr lang="en-GB" dirty="0"/>
          </a:p>
        </p:txBody>
      </p:sp>
      <p:sp>
        <p:nvSpPr>
          <p:cNvPr id="8" name="TextBox 7"/>
          <p:cNvSpPr txBox="1"/>
          <p:nvPr/>
        </p:nvSpPr>
        <p:spPr>
          <a:xfrm>
            <a:off x="4143300" y="4941168"/>
            <a:ext cx="3312368" cy="369332"/>
          </a:xfrm>
          <a:prstGeom prst="rect">
            <a:avLst/>
          </a:prstGeom>
          <a:noFill/>
        </p:spPr>
        <p:txBody>
          <a:bodyPr wrap="square" rtlCol="0">
            <a:spAutoFit/>
          </a:bodyPr>
          <a:lstStyle/>
          <a:p>
            <a:r>
              <a:rPr lang="en-GB" dirty="0" smtClean="0"/>
              <a:t>Class of the Week</a:t>
            </a:r>
            <a:endParaRPr lang="en-GB" dirty="0"/>
          </a:p>
        </p:txBody>
      </p:sp>
      <p:sp>
        <p:nvSpPr>
          <p:cNvPr id="9" name="TextBox 8"/>
          <p:cNvSpPr txBox="1"/>
          <p:nvPr/>
        </p:nvSpPr>
        <p:spPr>
          <a:xfrm>
            <a:off x="2915816" y="2517868"/>
            <a:ext cx="3312368" cy="369332"/>
          </a:xfrm>
          <a:prstGeom prst="rect">
            <a:avLst/>
          </a:prstGeom>
          <a:noFill/>
        </p:spPr>
        <p:txBody>
          <a:bodyPr wrap="square" rtlCol="0">
            <a:spAutoFit/>
          </a:bodyPr>
          <a:lstStyle/>
          <a:p>
            <a:r>
              <a:rPr lang="en-GB" dirty="0" smtClean="0"/>
              <a:t>Star of the Week</a:t>
            </a:r>
            <a:endParaRPr lang="en-GB" dirty="0"/>
          </a:p>
        </p:txBody>
      </p:sp>
      <p:sp>
        <p:nvSpPr>
          <p:cNvPr id="10" name="TextBox 9"/>
          <p:cNvSpPr txBox="1"/>
          <p:nvPr/>
        </p:nvSpPr>
        <p:spPr>
          <a:xfrm>
            <a:off x="1475656" y="5688412"/>
            <a:ext cx="3312368" cy="369332"/>
          </a:xfrm>
          <a:prstGeom prst="rect">
            <a:avLst/>
          </a:prstGeom>
          <a:noFill/>
        </p:spPr>
        <p:txBody>
          <a:bodyPr wrap="square" rtlCol="0">
            <a:spAutoFit/>
          </a:bodyPr>
          <a:lstStyle/>
          <a:p>
            <a:r>
              <a:rPr lang="en-GB" dirty="0" smtClean="0"/>
              <a:t>Special Awards</a:t>
            </a:r>
            <a:endParaRPr lang="en-GB" dirty="0"/>
          </a:p>
        </p:txBody>
      </p:sp>
      <p:pic>
        <p:nvPicPr>
          <p:cNvPr id="1026" name="Picture 2" descr="C:\Users\HNewman\AppData\Local\Microsoft\Windows\Temporary Internet Files\Content.IE5\PB6HTR25\Marbles[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4296718"/>
            <a:ext cx="2386037" cy="221540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HNewman\AppData\Local\Microsoft\Windows\Temporary Internet Files\Content.IE5\VZ9OENYJ\1319916184[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10218" y="501970"/>
            <a:ext cx="180236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8491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204864"/>
            <a:ext cx="8784976" cy="2880320"/>
          </a:xfrm>
        </p:spPr>
        <p:style>
          <a:lnRef idx="1">
            <a:schemeClr val="accent1"/>
          </a:lnRef>
          <a:fillRef idx="2">
            <a:schemeClr val="accent1"/>
          </a:fillRef>
          <a:effectRef idx="1">
            <a:schemeClr val="accent1"/>
          </a:effectRef>
          <a:fontRef idx="minor">
            <a:schemeClr val="dk1"/>
          </a:fontRef>
        </p:style>
        <p:txBody>
          <a:bodyPr>
            <a:normAutofit fontScale="92500"/>
          </a:bodyPr>
          <a:lstStyle/>
          <a:p>
            <a:pPr marL="0" indent="0">
              <a:buNone/>
            </a:pPr>
            <a:r>
              <a:rPr lang="en-GB" dirty="0" smtClean="0"/>
              <a:t>Sadly, in line with government guidance, the PTFA are not able to hold any events at the moment to raise money for the school. </a:t>
            </a:r>
          </a:p>
          <a:p>
            <a:pPr marL="0" indent="0">
              <a:buNone/>
            </a:pPr>
            <a:r>
              <a:rPr lang="en-GB" dirty="0" smtClean="0"/>
              <a:t>They have however set their sights on fund raising for a new KS2 adventure playground. Any donations towards this would be gratefully received!</a:t>
            </a:r>
          </a:p>
          <a:p>
            <a:pPr marL="0" indent="0">
              <a:buNone/>
            </a:pPr>
            <a:r>
              <a:rPr lang="en-GB" sz="1900" u="sng" dirty="0">
                <a:hlinkClick r:id="rId3"/>
              </a:rPr>
              <a:t>https://www.justgiving.com/crowdfunding/johnrankin-ptfa-2020?fbclid=IwAR25FV5XEM-I42ZyuMTfn-_</a:t>
            </a:r>
            <a:r>
              <a:rPr lang="en-GB" sz="1900" u="sng" dirty="0" smtClean="0">
                <a:hlinkClick r:id="rId3"/>
              </a:rPr>
              <a:t>ihl-dGOV7MBoYJ1Mlrl1NmGK0qSGidsPaHz4</a:t>
            </a:r>
            <a:endParaRPr lang="en-GB" sz="1900" u="sng" dirty="0"/>
          </a:p>
          <a:p>
            <a:pPr marL="0" indent="0" algn="ctr">
              <a:buNone/>
            </a:pPr>
            <a:r>
              <a:rPr lang="en-GB" sz="1900" dirty="0" smtClean="0"/>
              <a:t>A huge thank you to the PTFA for all of their continued hard work!</a:t>
            </a:r>
          </a:p>
          <a:p>
            <a:pPr marL="0" indent="0">
              <a:buNone/>
            </a:pPr>
            <a:endParaRPr lang="en-GB" sz="1900" dirty="0" smtClean="0"/>
          </a:p>
          <a:p>
            <a:pPr marL="0" indent="0">
              <a:buNone/>
            </a:pPr>
            <a:endParaRPr lang="en-GB" sz="1900" u="sng" dirty="0"/>
          </a:p>
        </p:txBody>
      </p:sp>
      <p:sp>
        <p:nvSpPr>
          <p:cNvPr id="3" name="Title 2"/>
          <p:cNvSpPr>
            <a:spLocks noGrp="1"/>
          </p:cNvSpPr>
          <p:nvPr>
            <p:ph type="title"/>
          </p:nvPr>
        </p:nvSpPr>
        <p:spPr/>
        <p:txBody>
          <a:bodyPr/>
          <a:lstStyle/>
          <a:p>
            <a:r>
              <a:rPr lang="en-GB" dirty="0" smtClean="0"/>
              <a:t>PTFA 	</a:t>
            </a:r>
            <a:endParaRPr lang="en-GB" dirty="0"/>
          </a:p>
        </p:txBody>
      </p:sp>
      <p:sp>
        <p:nvSpPr>
          <p:cNvPr id="4" name="Rectangle 3"/>
          <p:cNvSpPr/>
          <p:nvPr/>
        </p:nvSpPr>
        <p:spPr>
          <a:xfrm>
            <a:off x="179512" y="5229200"/>
            <a:ext cx="8784976" cy="156966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1600" dirty="0">
                <a:solidFill>
                  <a:srgbClr val="0070C0"/>
                </a:solidFill>
              </a:rPr>
              <a:t>WHERE DOES THE MONEY GO? With such successful fundraising the PTFA continue to work closely with both schools to spend it to enrich the </a:t>
            </a:r>
            <a:r>
              <a:rPr lang="en-US" sz="1600" dirty="0" err="1">
                <a:solidFill>
                  <a:srgbClr val="0070C0"/>
                </a:solidFill>
              </a:rPr>
              <a:t>childrens</a:t>
            </a:r>
            <a:r>
              <a:rPr lang="en-US" sz="1600" dirty="0">
                <a:solidFill>
                  <a:srgbClr val="0070C0"/>
                </a:solidFill>
              </a:rPr>
              <a:t>’ learning and school experience. So far this term the PTFA have funded: • £855 year 6 leavers books &amp; pens • £8k outdoor play equipment for FS • £9.1k phase 2 FS outdoor building work For further detailed information on the spending and fundraising please see the minutes of the PTFA meetings. If you wish to be forwarded these or receive them regularly in the future please let us know by email on: johnrankinptfa@gmail.com. </a:t>
            </a:r>
            <a:endParaRPr lang="en-GB" sz="1600" dirty="0">
              <a:solidFill>
                <a:srgbClr val="0070C0"/>
              </a:solidFill>
            </a:endParaRPr>
          </a:p>
        </p:txBody>
      </p:sp>
    </p:spTree>
    <p:extLst>
      <p:ext uri="{BB962C8B-B14F-4D97-AF65-F5344CB8AC3E}">
        <p14:creationId xmlns:p14="http://schemas.microsoft.com/office/powerpoint/2010/main" val="3559893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School Trips </a:t>
            </a:r>
            <a:endParaRPr lang="en-GB" u="sng" dirty="0"/>
          </a:p>
        </p:txBody>
      </p:sp>
      <p:sp>
        <p:nvSpPr>
          <p:cNvPr id="4" name="Content Placeholder 3"/>
          <p:cNvSpPr>
            <a:spLocks noGrp="1"/>
          </p:cNvSpPr>
          <p:nvPr>
            <p:ph sz="quarter" idx="14"/>
          </p:nvPr>
        </p:nvSpPr>
        <p:spPr>
          <a:xfrm>
            <a:off x="611560" y="1916832"/>
            <a:ext cx="7776864" cy="4209648"/>
          </a:xfrm>
        </p:spPr>
        <p:txBody>
          <a:bodyPr>
            <a:normAutofit lnSpcReduction="10000"/>
          </a:bodyPr>
          <a:lstStyle/>
          <a:p>
            <a:r>
              <a:rPr lang="en-GB" dirty="0" smtClean="0"/>
              <a:t>In ‘normal’ circumstances, aim to have at least 1 trip per term.  We rely on voluntary contributions to be able to run these.  All contributions should now be paid via School Gateway. This is also where you give permission for your child to attend the trip. </a:t>
            </a:r>
          </a:p>
          <a:p>
            <a:endParaRPr lang="en-GB" dirty="0" smtClean="0"/>
          </a:p>
          <a:p>
            <a:r>
              <a:rPr lang="en-GB" dirty="0" smtClean="0"/>
              <a:t>In Year 5 the main school trip is </a:t>
            </a:r>
          </a:p>
          <a:p>
            <a:pPr marL="0" indent="0">
              <a:buNone/>
            </a:pPr>
            <a:r>
              <a:rPr lang="en-GB" dirty="0"/>
              <a:t>t</a:t>
            </a:r>
            <a:r>
              <a:rPr lang="en-GB" dirty="0" smtClean="0"/>
              <a:t>he residential trip to Hooke Court.</a:t>
            </a:r>
          </a:p>
          <a:p>
            <a:pPr marL="0" indent="0">
              <a:buNone/>
            </a:pPr>
            <a:endParaRPr lang="en-GB" dirty="0"/>
          </a:p>
          <a:p>
            <a:pPr marL="0" indent="0">
              <a:buNone/>
            </a:pPr>
            <a:r>
              <a:rPr lang="en-GB" dirty="0" smtClean="0"/>
              <a:t>Although nothing is guaranteed we are hoping to be able to go ahead with this trip in March.</a:t>
            </a:r>
          </a:p>
        </p:txBody>
      </p:sp>
      <p:pic>
        <p:nvPicPr>
          <p:cNvPr id="3074" name="Picture 2" descr="C:\Users\HNewman\AppData\Local\Microsoft\Windows\Temporary Internet Files\Content.IE5\VZ9OENYJ\cartoon-bus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2675" y="3356992"/>
            <a:ext cx="2194125" cy="1824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48782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358" y="2204864"/>
            <a:ext cx="8496944" cy="3724096"/>
          </a:xfrm>
          <a:prstGeom prst="rect">
            <a:avLst/>
          </a:prstGeom>
        </p:spPr>
        <p:txBody>
          <a:bodyPr wrap="square">
            <a:spAutoFit/>
          </a:bodyPr>
          <a:lstStyle/>
          <a:p>
            <a:pPr algn="ctr"/>
            <a:r>
              <a:rPr lang="en-GB" sz="4000" dirty="0" smtClean="0">
                <a:solidFill>
                  <a:srgbClr val="002060"/>
                </a:solidFill>
                <a:latin typeface="+mj-lt"/>
              </a:rPr>
              <a:t>Thank you for attending this evening.</a:t>
            </a:r>
          </a:p>
          <a:p>
            <a:pPr algn="ctr"/>
            <a:endParaRPr lang="en-GB" sz="3600" dirty="0">
              <a:solidFill>
                <a:srgbClr val="002060"/>
              </a:solidFill>
              <a:latin typeface="+mj-lt"/>
            </a:endParaRPr>
          </a:p>
          <a:p>
            <a:pPr algn="ctr"/>
            <a:r>
              <a:rPr lang="en-GB" sz="3200" dirty="0" smtClean="0">
                <a:solidFill>
                  <a:srgbClr val="002060"/>
                </a:solidFill>
                <a:latin typeface="+mj-lt"/>
              </a:rPr>
              <a:t>If you have any questions please don’t hesitate to contact the school office and these will be forwarded to us.</a:t>
            </a:r>
          </a:p>
          <a:p>
            <a:pPr algn="ctr"/>
            <a:r>
              <a:rPr lang="en-GB" sz="3200" dirty="0" smtClean="0">
                <a:solidFill>
                  <a:srgbClr val="002060"/>
                </a:solidFill>
                <a:latin typeface="+mj-lt"/>
              </a:rPr>
              <a:t>We look forward to working in partnership with you and your children this year.</a:t>
            </a:r>
          </a:p>
        </p:txBody>
      </p:sp>
    </p:spTree>
    <p:extLst>
      <p:ext uri="{BB962C8B-B14F-4D97-AF65-F5344CB8AC3E}">
        <p14:creationId xmlns:p14="http://schemas.microsoft.com/office/powerpoint/2010/main" val="724955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412776"/>
            <a:ext cx="8640959" cy="5184576"/>
          </a:xfrm>
        </p:spPr>
        <p:txBody>
          <a:bodyPr>
            <a:normAutofit fontScale="92500" lnSpcReduction="10000"/>
          </a:bodyPr>
          <a:lstStyle/>
          <a:p>
            <a:r>
              <a:rPr lang="en-GB" sz="3200" dirty="0" smtClean="0"/>
              <a:t> </a:t>
            </a:r>
          </a:p>
          <a:p>
            <a:r>
              <a:rPr lang="en-GB" sz="3200" dirty="0" smtClean="0"/>
              <a:t>Year </a:t>
            </a:r>
            <a:r>
              <a:rPr lang="en-GB" sz="3200" dirty="0"/>
              <a:t>5</a:t>
            </a:r>
            <a:r>
              <a:rPr lang="en-GB" sz="3200" dirty="0" smtClean="0"/>
              <a:t> </a:t>
            </a:r>
            <a:r>
              <a:rPr lang="en-GB" sz="3200" dirty="0"/>
              <a:t>– </a:t>
            </a:r>
            <a:r>
              <a:rPr lang="en-GB" sz="3200" dirty="0" smtClean="0"/>
              <a:t>Mrs Wright, Mrs Murphy, Mrs </a:t>
            </a:r>
            <a:r>
              <a:rPr lang="en-GB" sz="3200" dirty="0" err="1" smtClean="0"/>
              <a:t>Canniffe</a:t>
            </a:r>
            <a:r>
              <a:rPr lang="en-GB" sz="3200" dirty="0"/>
              <a:t> </a:t>
            </a:r>
            <a:r>
              <a:rPr lang="en-GB" sz="3200" dirty="0" smtClean="0"/>
              <a:t>&amp; Mr Percy</a:t>
            </a:r>
          </a:p>
          <a:p>
            <a:endParaRPr lang="en-GB" sz="3200" dirty="0"/>
          </a:p>
          <a:p>
            <a:r>
              <a:rPr lang="en-GB" sz="3200" dirty="0"/>
              <a:t>Mr </a:t>
            </a:r>
            <a:r>
              <a:rPr lang="en-GB" sz="3200" dirty="0" smtClean="0"/>
              <a:t>Rayner – Executive </a:t>
            </a:r>
            <a:r>
              <a:rPr lang="en-GB" sz="3200" dirty="0" err="1" smtClean="0"/>
              <a:t>Headteacher</a:t>
            </a:r>
            <a:endParaRPr lang="en-GB" sz="3200" dirty="0"/>
          </a:p>
          <a:p>
            <a:r>
              <a:rPr lang="en-GB" sz="3200" dirty="0" smtClean="0"/>
              <a:t>Mr Percy &amp; Miss Stephenson (currently on mat) – Deputy </a:t>
            </a:r>
            <a:r>
              <a:rPr lang="en-GB" sz="3200" dirty="0" err="1" smtClean="0"/>
              <a:t>Headteachers</a:t>
            </a:r>
            <a:r>
              <a:rPr lang="en-GB" sz="3200" dirty="0" smtClean="0"/>
              <a:t> </a:t>
            </a:r>
            <a:endParaRPr lang="en-GB" sz="3200" dirty="0"/>
          </a:p>
          <a:p>
            <a:r>
              <a:rPr lang="en-GB" sz="3200" dirty="0" smtClean="0"/>
              <a:t>Mrs Allison – Deputy </a:t>
            </a:r>
            <a:r>
              <a:rPr lang="en-GB" sz="3200" dirty="0" err="1" smtClean="0"/>
              <a:t>Headteacher</a:t>
            </a:r>
            <a:r>
              <a:rPr lang="en-GB" sz="3200" dirty="0" smtClean="0"/>
              <a:t> - Inclusion Lead</a:t>
            </a:r>
          </a:p>
          <a:p>
            <a:r>
              <a:rPr lang="en-GB" sz="3200" dirty="0" smtClean="0"/>
              <a:t>Miss </a:t>
            </a:r>
            <a:r>
              <a:rPr lang="en-GB" sz="3200" dirty="0" err="1" smtClean="0"/>
              <a:t>Demeza</a:t>
            </a:r>
            <a:r>
              <a:rPr lang="en-GB" sz="3200" dirty="0" smtClean="0"/>
              <a:t> - </a:t>
            </a:r>
            <a:r>
              <a:rPr lang="en-GB" sz="3200" dirty="0" err="1" smtClean="0"/>
              <a:t>SenCo</a:t>
            </a:r>
            <a:endParaRPr lang="en-GB" sz="3200" dirty="0" smtClean="0"/>
          </a:p>
          <a:p>
            <a:r>
              <a:rPr lang="en-GB" sz="3200" dirty="0" smtClean="0"/>
              <a:t>Mrs Murphy – Upper Junior Phase Leader</a:t>
            </a:r>
          </a:p>
          <a:p>
            <a:pPr marL="0" indent="0">
              <a:buNone/>
            </a:pPr>
            <a:endParaRPr lang="en-GB" sz="3200" dirty="0"/>
          </a:p>
        </p:txBody>
      </p:sp>
      <p:sp>
        <p:nvSpPr>
          <p:cNvPr id="3" name="Title 2"/>
          <p:cNvSpPr>
            <a:spLocks noGrp="1"/>
          </p:cNvSpPr>
          <p:nvPr>
            <p:ph type="title"/>
          </p:nvPr>
        </p:nvSpPr>
        <p:spPr/>
        <p:txBody>
          <a:bodyPr/>
          <a:lstStyle/>
          <a:p>
            <a:r>
              <a:rPr lang="en-GB" dirty="0" smtClean="0"/>
              <a:t>Who’s Who!</a:t>
            </a:r>
            <a:endParaRPr lang="en-GB" dirty="0"/>
          </a:p>
        </p:txBody>
      </p:sp>
    </p:spTree>
    <p:extLst>
      <p:ext uri="{BB962C8B-B14F-4D97-AF65-F5344CB8AC3E}">
        <p14:creationId xmlns:p14="http://schemas.microsoft.com/office/powerpoint/2010/main" val="1613927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0364" y="2060848"/>
            <a:ext cx="8363272" cy="4680520"/>
          </a:xfrm>
        </p:spPr>
        <p:txBody>
          <a:bodyPr>
            <a:normAutofit fontScale="85000" lnSpcReduction="20000"/>
          </a:bodyPr>
          <a:lstStyle/>
          <a:p>
            <a:r>
              <a:rPr lang="en-GB" sz="2600" dirty="0" smtClean="0"/>
              <a:t>We have one office site for our Federation based at JRI. </a:t>
            </a:r>
          </a:p>
          <a:p>
            <a:r>
              <a:rPr lang="en-GB" sz="2600" dirty="0" smtClean="0"/>
              <a:t>In the current situation we are not allowing parents into the school buildings but we still want to work as closely with our JRS parents as before so please do contact the office with any queries.</a:t>
            </a:r>
          </a:p>
          <a:p>
            <a:r>
              <a:rPr lang="en-GB" sz="2600" dirty="0" smtClean="0"/>
              <a:t>If your child or a member of your household is experiencing COVID symptoms, please take them to be tested and inform the school of their absence/ test result as soon as possible. Please do not bring your child to school. Up to date information can </a:t>
            </a:r>
            <a:r>
              <a:rPr lang="en-GB" sz="2600" dirty="0"/>
              <a:t>be found here: </a:t>
            </a:r>
            <a:r>
              <a:rPr lang="en-GB" sz="1400" u="sng" dirty="0"/>
              <a:t>https://www.nhs.uk/conditions/coronavirus-covid-19/self-isolation-and-treatment/when-to-self-isolate-and-what-to-do/</a:t>
            </a:r>
            <a:endParaRPr lang="en-GB" sz="1400" u="sng" dirty="0" smtClean="0"/>
          </a:p>
          <a:p>
            <a:r>
              <a:rPr lang="en-GB" sz="2600" dirty="0" smtClean="0"/>
              <a:t>All children who are ill during the day and need to be sent home should be picked up from the infant site. </a:t>
            </a:r>
          </a:p>
          <a:p>
            <a:r>
              <a:rPr lang="en-GB" sz="2600" dirty="0" smtClean="0"/>
              <a:t>There is only one phone number for both schools and one email address should you need to contact us. </a:t>
            </a:r>
            <a:r>
              <a:rPr lang="en-US" sz="2600" dirty="0"/>
              <a:t>01635 </a:t>
            </a:r>
            <a:r>
              <a:rPr lang="en-US" sz="2600" dirty="0" smtClean="0"/>
              <a:t>42376</a:t>
            </a:r>
          </a:p>
          <a:p>
            <a:r>
              <a:rPr lang="en-US" sz="2600" u="sng" dirty="0" smtClean="0">
                <a:hlinkClick r:id="rId3"/>
              </a:rPr>
              <a:t>office@jrs.w-berks.sch.uk</a:t>
            </a:r>
            <a:endParaRPr lang="en-US" sz="2600" u="sng" dirty="0" smtClean="0"/>
          </a:p>
          <a:p>
            <a:r>
              <a:rPr lang="en-US" sz="2600" dirty="0" smtClean="0"/>
              <a:t>If you are on Facebook add our John Rankin page for updates.</a:t>
            </a:r>
            <a:endParaRPr lang="en-GB" sz="2600" dirty="0"/>
          </a:p>
        </p:txBody>
      </p:sp>
      <p:sp>
        <p:nvSpPr>
          <p:cNvPr id="3" name="Title 2"/>
          <p:cNvSpPr>
            <a:spLocks noGrp="1"/>
          </p:cNvSpPr>
          <p:nvPr>
            <p:ph type="title"/>
          </p:nvPr>
        </p:nvSpPr>
        <p:spPr/>
        <p:txBody>
          <a:bodyPr/>
          <a:lstStyle/>
          <a:p>
            <a:r>
              <a:rPr lang="en-GB" dirty="0" smtClean="0"/>
              <a:t>Our Office</a:t>
            </a:r>
            <a:endParaRPr lang="en-GB" dirty="0"/>
          </a:p>
        </p:txBody>
      </p:sp>
    </p:spTree>
    <p:extLst>
      <p:ext uri="{BB962C8B-B14F-4D97-AF65-F5344CB8AC3E}">
        <p14:creationId xmlns:p14="http://schemas.microsoft.com/office/powerpoint/2010/main" val="868934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1864" y="1556792"/>
            <a:ext cx="8640959" cy="4752528"/>
          </a:xfrm>
        </p:spPr>
        <p:txBody>
          <a:bodyPr>
            <a:normAutofit/>
          </a:bodyPr>
          <a:lstStyle/>
          <a:p>
            <a:pPr marL="365760" indent="-256032" fontAlgn="auto">
              <a:lnSpc>
                <a:spcPct val="90000"/>
              </a:lnSpc>
              <a:spcAft>
                <a:spcPts val="0"/>
              </a:spcAft>
              <a:buFont typeface="Wingdings 3"/>
              <a:buChar char=""/>
              <a:defRPr/>
            </a:pPr>
            <a:r>
              <a:rPr lang="en-GB" dirty="0" smtClean="0"/>
              <a:t>Thursday is Year 5 PE day – children to come to school in their PE kits.</a:t>
            </a:r>
          </a:p>
          <a:p>
            <a:pPr marL="365760" indent="-256032" fontAlgn="auto">
              <a:lnSpc>
                <a:spcPct val="90000"/>
              </a:lnSpc>
              <a:spcAft>
                <a:spcPts val="0"/>
              </a:spcAft>
              <a:buFont typeface="Wingdings 3"/>
              <a:buChar char=""/>
              <a:defRPr/>
            </a:pPr>
            <a:r>
              <a:rPr lang="en-GB" dirty="0" smtClean="0"/>
              <a:t>If children are doing a </a:t>
            </a:r>
            <a:r>
              <a:rPr lang="en-GB" dirty="0" err="1" smtClean="0"/>
              <a:t>Procision</a:t>
            </a:r>
            <a:r>
              <a:rPr lang="en-GB" dirty="0" smtClean="0"/>
              <a:t> club after school they should come in their PE kits on that day also.</a:t>
            </a:r>
            <a:endParaRPr lang="en-GB" dirty="0"/>
          </a:p>
          <a:p>
            <a:pPr marL="365760" indent="-256032" fontAlgn="auto">
              <a:lnSpc>
                <a:spcPct val="90000"/>
              </a:lnSpc>
              <a:spcAft>
                <a:spcPts val="0"/>
              </a:spcAft>
              <a:buFont typeface="Wingdings 3"/>
              <a:buChar char=""/>
              <a:defRPr/>
            </a:pPr>
            <a:r>
              <a:rPr lang="en-GB" dirty="0" smtClean="0"/>
              <a:t>Water bottles – please come to school with these filled.</a:t>
            </a:r>
          </a:p>
          <a:p>
            <a:pPr marL="365760" indent="-256032" fontAlgn="auto">
              <a:lnSpc>
                <a:spcPct val="90000"/>
              </a:lnSpc>
              <a:spcAft>
                <a:spcPts val="0"/>
              </a:spcAft>
              <a:buFont typeface="Wingdings 3"/>
              <a:buChar char=""/>
              <a:defRPr/>
            </a:pPr>
            <a:r>
              <a:rPr lang="en-GB" dirty="0" smtClean="0"/>
              <a:t>Lunches to be ordered in advance electronically.</a:t>
            </a:r>
          </a:p>
          <a:p>
            <a:pPr marL="365760" indent="-256032" fontAlgn="auto">
              <a:lnSpc>
                <a:spcPct val="90000"/>
              </a:lnSpc>
              <a:spcAft>
                <a:spcPts val="0"/>
              </a:spcAft>
              <a:buFont typeface="Wingdings 3"/>
              <a:buChar char=""/>
              <a:defRPr/>
            </a:pPr>
            <a:r>
              <a:rPr lang="en-GB" dirty="0" smtClean="0"/>
              <a:t>Children should bring in a pencil case with equipment – at the moment this will remain at school. Any additional resources will be provided.</a:t>
            </a:r>
          </a:p>
          <a:p>
            <a:pPr marL="365760" indent="-256032" fontAlgn="auto">
              <a:lnSpc>
                <a:spcPct val="90000"/>
              </a:lnSpc>
              <a:spcAft>
                <a:spcPts val="0"/>
              </a:spcAft>
              <a:buFont typeface="Wingdings 3"/>
              <a:buChar char=""/>
              <a:defRPr/>
            </a:pPr>
            <a:r>
              <a:rPr lang="en-GB" dirty="0" smtClean="0"/>
              <a:t>Arrival times for each class: </a:t>
            </a:r>
            <a:r>
              <a:rPr lang="en-GB" sz="3200" dirty="0" smtClean="0"/>
              <a:t>					</a:t>
            </a:r>
          </a:p>
        </p:txBody>
      </p:sp>
      <p:sp>
        <p:nvSpPr>
          <p:cNvPr id="3" name="Title 2"/>
          <p:cNvSpPr>
            <a:spLocks noGrp="1"/>
          </p:cNvSpPr>
          <p:nvPr>
            <p:ph type="title"/>
          </p:nvPr>
        </p:nvSpPr>
        <p:spPr>
          <a:xfrm>
            <a:off x="467544" y="476672"/>
            <a:ext cx="8229600" cy="1252728"/>
          </a:xfrm>
        </p:spPr>
        <p:txBody>
          <a:bodyPr/>
          <a:lstStyle/>
          <a:p>
            <a:r>
              <a:rPr lang="en-GB" u="sng" dirty="0" smtClean="0"/>
              <a:t>General Organisation </a:t>
            </a:r>
            <a:endParaRPr lang="en-GB" u="sng" dirty="0"/>
          </a:p>
        </p:txBody>
      </p:sp>
      <p:sp>
        <p:nvSpPr>
          <p:cNvPr id="5" name="TextBox 4"/>
          <p:cNvSpPr txBox="1"/>
          <p:nvPr/>
        </p:nvSpPr>
        <p:spPr>
          <a:xfrm>
            <a:off x="261864" y="5373216"/>
            <a:ext cx="4968552" cy="1600438"/>
          </a:xfrm>
          <a:prstGeom prst="rect">
            <a:avLst/>
          </a:prstGeom>
          <a:noFill/>
        </p:spPr>
        <p:txBody>
          <a:bodyPr wrap="square" rtlCol="0">
            <a:spAutoFit/>
          </a:bodyPr>
          <a:lstStyle/>
          <a:p>
            <a:r>
              <a:rPr lang="en-GB" sz="2000" dirty="0">
                <a:solidFill>
                  <a:schemeClr val="tx2"/>
                </a:solidFill>
              </a:rPr>
              <a:t>Please can we ask that children </a:t>
            </a:r>
            <a:r>
              <a:rPr lang="en-GB" sz="2000" dirty="0" smtClean="0">
                <a:solidFill>
                  <a:schemeClr val="tx2"/>
                </a:solidFill>
              </a:rPr>
              <a:t>do try </a:t>
            </a:r>
            <a:r>
              <a:rPr lang="en-GB" sz="2000" dirty="0">
                <a:solidFill>
                  <a:schemeClr val="tx2"/>
                </a:solidFill>
              </a:rPr>
              <a:t>arrive within their time </a:t>
            </a:r>
            <a:r>
              <a:rPr lang="en-GB" sz="2000" dirty="0" smtClean="0">
                <a:solidFill>
                  <a:schemeClr val="tx2"/>
                </a:solidFill>
              </a:rPr>
              <a:t>slot as much as possible </a:t>
            </a:r>
            <a:r>
              <a:rPr lang="en-GB" sz="2000" dirty="0">
                <a:solidFill>
                  <a:schemeClr val="tx2"/>
                </a:solidFill>
              </a:rPr>
              <a:t>to allow for washing of hands without crossing over </a:t>
            </a:r>
            <a:r>
              <a:rPr lang="en-GB" sz="2000" dirty="0" smtClean="0">
                <a:solidFill>
                  <a:schemeClr val="tx2"/>
                </a:solidFill>
              </a:rPr>
              <a:t>bubbles. </a:t>
            </a:r>
            <a:endParaRPr lang="en-GB" sz="2000" dirty="0">
              <a:solidFill>
                <a:schemeClr val="tx2"/>
              </a:solidFill>
            </a:endParaRPr>
          </a:p>
          <a:p>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90526587"/>
              </p:ext>
            </p:extLst>
          </p:nvPr>
        </p:nvGraphicFramePr>
        <p:xfrm>
          <a:off x="5364088" y="5129319"/>
          <a:ext cx="3672408" cy="1512168"/>
        </p:xfrm>
        <a:graphic>
          <a:graphicData uri="http://schemas.openxmlformats.org/drawingml/2006/table">
            <a:tbl>
              <a:tblPr>
                <a:tableStyleId>{5C22544A-7EE6-4342-B048-85BDC9FD1C3A}</a:tableStyleId>
              </a:tblPr>
              <a:tblGrid>
                <a:gridCol w="921971">
                  <a:extLst>
                    <a:ext uri="{9D8B030D-6E8A-4147-A177-3AD203B41FA5}">
                      <a16:colId xmlns:a16="http://schemas.microsoft.com/office/drawing/2014/main" val="2916553871"/>
                    </a:ext>
                  </a:extLst>
                </a:gridCol>
                <a:gridCol w="1390693">
                  <a:extLst>
                    <a:ext uri="{9D8B030D-6E8A-4147-A177-3AD203B41FA5}">
                      <a16:colId xmlns:a16="http://schemas.microsoft.com/office/drawing/2014/main" val="1523478092"/>
                    </a:ext>
                  </a:extLst>
                </a:gridCol>
                <a:gridCol w="1359744">
                  <a:extLst>
                    <a:ext uri="{9D8B030D-6E8A-4147-A177-3AD203B41FA5}">
                      <a16:colId xmlns:a16="http://schemas.microsoft.com/office/drawing/2014/main" val="3441815801"/>
                    </a:ext>
                  </a:extLst>
                </a:gridCol>
              </a:tblGrid>
              <a:tr h="358665">
                <a:tc>
                  <a:txBody>
                    <a:bodyPr/>
                    <a:lstStyle/>
                    <a:p>
                      <a:pPr>
                        <a:lnSpc>
                          <a:spcPct val="107000"/>
                        </a:lnSpc>
                        <a:spcAft>
                          <a:spcPts val="800"/>
                        </a:spcAft>
                      </a:pPr>
                      <a:r>
                        <a:rPr lang="en-GB" sz="18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GB" sz="1800">
                          <a:effectLst/>
                        </a:rPr>
                        <a:t>Arrival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GB" sz="1800">
                          <a:effectLst/>
                        </a:rPr>
                        <a:t>Pick up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55549945"/>
                  </a:ext>
                </a:extLst>
              </a:tr>
              <a:tr h="384501">
                <a:tc>
                  <a:txBody>
                    <a:bodyPr/>
                    <a:lstStyle/>
                    <a:p>
                      <a:pPr>
                        <a:lnSpc>
                          <a:spcPct val="107000"/>
                        </a:lnSpc>
                        <a:spcAft>
                          <a:spcPts val="800"/>
                        </a:spcAft>
                      </a:pPr>
                      <a:r>
                        <a:rPr lang="en-GB" sz="1800">
                          <a:effectLst/>
                        </a:rPr>
                        <a:t>Cherry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GB" sz="1800">
                          <a:effectLst/>
                        </a:rPr>
                        <a:t>8:30 – 8:45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GB" sz="1800" dirty="0">
                          <a:effectLst/>
                        </a:rPr>
                        <a:t>3:00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38164121"/>
                  </a:ext>
                </a:extLst>
              </a:tr>
              <a:tr h="384501">
                <a:tc>
                  <a:txBody>
                    <a:bodyPr/>
                    <a:lstStyle/>
                    <a:p>
                      <a:pPr>
                        <a:lnSpc>
                          <a:spcPct val="107000"/>
                        </a:lnSpc>
                        <a:spcAft>
                          <a:spcPts val="800"/>
                        </a:spcAft>
                      </a:pPr>
                      <a:r>
                        <a:rPr lang="en-GB" sz="1800">
                          <a:effectLst/>
                        </a:rPr>
                        <a:t>Apple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GB" sz="1800">
                          <a:effectLst/>
                        </a:rPr>
                        <a:t>8:45 – 9:00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GB" sz="1800">
                          <a:effectLst/>
                        </a:rPr>
                        <a:t>3:15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63128892"/>
                  </a:ext>
                </a:extLst>
              </a:tr>
              <a:tr h="384501">
                <a:tc>
                  <a:txBody>
                    <a:bodyPr/>
                    <a:lstStyle/>
                    <a:p>
                      <a:pPr>
                        <a:lnSpc>
                          <a:spcPct val="107000"/>
                        </a:lnSpc>
                        <a:spcAft>
                          <a:spcPts val="800"/>
                        </a:spcAft>
                      </a:pPr>
                      <a:r>
                        <a:rPr lang="en-GB" sz="1800">
                          <a:effectLst/>
                        </a:rPr>
                        <a:t>Lime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GB" sz="1800">
                          <a:effectLst/>
                        </a:rPr>
                        <a:t>9:00 – 9:15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GB" sz="1800" dirty="0">
                          <a:effectLst/>
                        </a:rPr>
                        <a:t>3:30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15342296"/>
                  </a:ext>
                </a:extLst>
              </a:tr>
            </a:tbl>
          </a:graphicData>
        </a:graphic>
      </p:graphicFrame>
    </p:spTree>
    <p:extLst>
      <p:ext uri="{BB962C8B-B14F-4D97-AF65-F5344CB8AC3E}">
        <p14:creationId xmlns:p14="http://schemas.microsoft.com/office/powerpoint/2010/main" val="25006799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132856"/>
            <a:ext cx="8208911" cy="4281339"/>
          </a:xfrm>
        </p:spPr>
        <p:txBody>
          <a:bodyPr>
            <a:normAutofit/>
          </a:bodyPr>
          <a:lstStyle/>
          <a:p>
            <a:r>
              <a:rPr lang="en-GB" dirty="0" smtClean="0"/>
              <a:t>Please walk or cycle to school where at all possible. Parking further out and walking in also helps.</a:t>
            </a:r>
          </a:p>
          <a:p>
            <a:pPr marL="0" indent="0">
              <a:buNone/>
            </a:pPr>
            <a:endParaRPr lang="en-GB" dirty="0"/>
          </a:p>
          <a:p>
            <a:r>
              <a:rPr lang="en-GB" dirty="0" smtClean="0"/>
              <a:t>Kiss and Drop service will operate across the arrival times. Please try to stick within your child’s time slot to avoid a build up of children on the playgrounds.</a:t>
            </a:r>
          </a:p>
          <a:p>
            <a:r>
              <a:rPr lang="en-GB" dirty="0" smtClean="0"/>
              <a:t>When waiting to come into school or on the school site, a reminder to adhere to social distancing rules of 2m.</a:t>
            </a:r>
            <a:endParaRPr lang="en-GB" dirty="0"/>
          </a:p>
          <a:p>
            <a:endParaRPr lang="en-GB" dirty="0"/>
          </a:p>
        </p:txBody>
      </p:sp>
      <p:sp>
        <p:nvSpPr>
          <p:cNvPr id="3" name="Title 2"/>
          <p:cNvSpPr>
            <a:spLocks noGrp="1"/>
          </p:cNvSpPr>
          <p:nvPr>
            <p:ph type="title"/>
          </p:nvPr>
        </p:nvSpPr>
        <p:spPr/>
        <p:txBody>
          <a:bodyPr/>
          <a:lstStyle/>
          <a:p>
            <a:r>
              <a:rPr lang="en-GB" dirty="0" smtClean="0"/>
              <a:t>Walking to School </a:t>
            </a:r>
            <a:endParaRPr lang="en-GB" dirty="0"/>
          </a:p>
        </p:txBody>
      </p:sp>
      <p:pic>
        <p:nvPicPr>
          <p:cNvPr id="2050" name="Picture 2" descr="C:\Users\HNewman\AppData\Local\Microsoft\Windows\Temporary Internet Files\Content.IE5\0FB6EVY1\ryanlerch-pedestrian-crossing-sign[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0616" y="5085184"/>
            <a:ext cx="1656184" cy="1469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5527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u="sng" dirty="0" smtClean="0"/>
              <a:t>Learning in Year 5</a:t>
            </a:r>
            <a:endParaRPr lang="en-GB" u="sng" dirty="0"/>
          </a:p>
        </p:txBody>
      </p:sp>
      <p:sp>
        <p:nvSpPr>
          <p:cNvPr id="3" name="Content Placeholder 2"/>
          <p:cNvSpPr>
            <a:spLocks noGrp="1"/>
          </p:cNvSpPr>
          <p:nvPr>
            <p:ph sz="quarter" idx="13"/>
          </p:nvPr>
        </p:nvSpPr>
        <p:spPr>
          <a:xfrm>
            <a:off x="251520" y="1916832"/>
            <a:ext cx="8640960" cy="4209648"/>
          </a:xfrm>
        </p:spPr>
        <p:txBody>
          <a:bodyPr>
            <a:normAutofit/>
          </a:bodyPr>
          <a:lstStyle/>
          <a:p>
            <a:r>
              <a:rPr lang="en-GB" sz="2800" dirty="0" smtClean="0"/>
              <a:t>Topics for Year 5 –  Earth and Space, Forces, Anglo-Saxons and Vikings, Properties of Materials, Tudors, Rainforests, Rivers and the Water Cycle, Humans including Animals.</a:t>
            </a:r>
          </a:p>
          <a:p>
            <a:pPr marL="0" indent="0">
              <a:buNone/>
            </a:pPr>
            <a:endParaRPr lang="en-GB" sz="2800" dirty="0" smtClean="0"/>
          </a:p>
          <a:p>
            <a:r>
              <a:rPr lang="en-GB" sz="2800" dirty="0" smtClean="0"/>
              <a:t>Curriculum Maps each term show what will be covered in all subject areas – these can be found on the website.</a:t>
            </a:r>
            <a:endParaRPr lang="en-GB" sz="2800" dirty="0"/>
          </a:p>
        </p:txBody>
      </p:sp>
    </p:spTree>
    <p:extLst>
      <p:ext uri="{BB962C8B-B14F-4D97-AF65-F5344CB8AC3E}">
        <p14:creationId xmlns:p14="http://schemas.microsoft.com/office/powerpoint/2010/main" val="1304878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8"/>
            <a:ext cx="8229600" cy="930432"/>
          </a:xfrm>
        </p:spPr>
        <p:txBody>
          <a:bodyPr>
            <a:normAutofit/>
          </a:bodyPr>
          <a:lstStyle/>
          <a:p>
            <a:r>
              <a:rPr lang="en-GB" sz="4800" u="sng" dirty="0" smtClean="0"/>
              <a:t>READING</a:t>
            </a:r>
            <a:endParaRPr lang="en-GB" sz="4800" u="sng" dirty="0"/>
          </a:p>
        </p:txBody>
      </p:sp>
      <p:sp>
        <p:nvSpPr>
          <p:cNvPr id="6" name="TextBox 5"/>
          <p:cNvSpPr txBox="1"/>
          <p:nvPr/>
        </p:nvSpPr>
        <p:spPr>
          <a:xfrm>
            <a:off x="467544" y="1484784"/>
            <a:ext cx="8208912" cy="830997"/>
          </a:xfrm>
          <a:prstGeom prst="rect">
            <a:avLst/>
          </a:prstGeom>
          <a:noFill/>
        </p:spPr>
        <p:txBody>
          <a:bodyPr wrap="square" rtlCol="0">
            <a:spAutoFit/>
          </a:bodyPr>
          <a:lstStyle/>
          <a:p>
            <a:pPr algn="ctr"/>
            <a:r>
              <a:rPr lang="en-GB" sz="2400" dirty="0" smtClean="0">
                <a:solidFill>
                  <a:srgbClr val="FF0000"/>
                </a:solidFill>
              </a:rPr>
              <a:t>Please can we request that all children are encouraged to read at home for at least 10 minutes daily.</a:t>
            </a:r>
            <a:endParaRPr lang="en-GB" sz="2400" dirty="0">
              <a:solidFill>
                <a:srgbClr val="FF0000"/>
              </a:solidFill>
            </a:endParaRPr>
          </a:p>
        </p:txBody>
      </p:sp>
      <p:sp>
        <p:nvSpPr>
          <p:cNvPr id="2" name="Content Placeholder 1"/>
          <p:cNvSpPr>
            <a:spLocks noGrp="1"/>
          </p:cNvSpPr>
          <p:nvPr>
            <p:ph idx="1"/>
          </p:nvPr>
        </p:nvSpPr>
        <p:spPr>
          <a:xfrm>
            <a:off x="611560" y="1988840"/>
            <a:ext cx="8280919" cy="4137323"/>
          </a:xfrm>
        </p:spPr>
        <p:txBody>
          <a:bodyPr>
            <a:normAutofit/>
          </a:bodyPr>
          <a:lstStyle/>
          <a:p>
            <a:pPr marL="0" indent="0">
              <a:buNone/>
            </a:pPr>
            <a:r>
              <a:rPr lang="en-GB" dirty="0"/>
              <a:t> </a:t>
            </a:r>
          </a:p>
          <a:p>
            <a:pPr marL="0" indent="0">
              <a:buNone/>
            </a:pPr>
            <a:r>
              <a:rPr lang="en-GB" dirty="0"/>
              <a:t>Please can we ask that when reading at home with your child you:</a:t>
            </a:r>
          </a:p>
          <a:p>
            <a:pPr lvl="0"/>
            <a:r>
              <a:rPr lang="en-GB" dirty="0"/>
              <a:t>talk to your child </a:t>
            </a:r>
            <a:r>
              <a:rPr lang="en-GB" dirty="0" smtClean="0"/>
              <a:t>about reading, their preferences and interests;</a:t>
            </a:r>
            <a:endParaRPr lang="en-GB" dirty="0"/>
          </a:p>
          <a:p>
            <a:pPr lvl="0"/>
            <a:r>
              <a:rPr lang="en-US" dirty="0"/>
              <a:t>d</a:t>
            </a:r>
            <a:r>
              <a:rPr lang="en-US" dirty="0" smtClean="0"/>
              <a:t>iscuss ideas and opinions about books they are reading, ask them to </a:t>
            </a:r>
            <a:r>
              <a:rPr lang="en-US" dirty="0" err="1" smtClean="0"/>
              <a:t>summarise</a:t>
            </a:r>
            <a:r>
              <a:rPr lang="en-US" dirty="0" smtClean="0"/>
              <a:t> stories, predict, explain characters, </a:t>
            </a:r>
            <a:r>
              <a:rPr lang="en-US" dirty="0" err="1" smtClean="0"/>
              <a:t>etc</a:t>
            </a:r>
            <a:r>
              <a:rPr lang="en-US" dirty="0" smtClean="0"/>
              <a:t>;</a:t>
            </a:r>
            <a:endParaRPr lang="en-GB" dirty="0"/>
          </a:p>
          <a:p>
            <a:pPr lvl="0"/>
            <a:r>
              <a:rPr lang="en-GB" dirty="0"/>
              <a:t>e</a:t>
            </a:r>
            <a:r>
              <a:rPr lang="en-GB" dirty="0" smtClean="0"/>
              <a:t>ncourage them to record a comment in their reading record on a daily basis.</a:t>
            </a:r>
            <a:endParaRPr lang="en-GB" dirty="0"/>
          </a:p>
          <a:p>
            <a:pPr marL="0" indent="0">
              <a:buNone/>
            </a:pPr>
            <a:endParaRPr lang="en-GB" dirty="0"/>
          </a:p>
          <a:p>
            <a:endParaRPr lang="en-GB" dirty="0"/>
          </a:p>
        </p:txBody>
      </p:sp>
      <p:pic>
        <p:nvPicPr>
          <p:cNvPr id="4098" name="Picture 2" descr="C:\Users\HNewman\AppData\Local\Microsoft\Windows\Temporary Internet Files\Content.IE5\119JSAWR\readin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1" y="404664"/>
            <a:ext cx="1152128" cy="10988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8302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628800"/>
            <a:ext cx="8640960" cy="4896544"/>
          </a:xfrm>
        </p:spPr>
        <p:txBody>
          <a:bodyPr>
            <a:normAutofit fontScale="92500" lnSpcReduction="20000"/>
          </a:bodyPr>
          <a:lstStyle/>
          <a:p>
            <a:r>
              <a:rPr lang="en-GB" sz="2800" dirty="0" smtClean="0"/>
              <a:t>Focus on one times table at a time.</a:t>
            </a:r>
          </a:p>
          <a:p>
            <a:r>
              <a:rPr lang="en-GB" sz="2800" dirty="0" smtClean="0"/>
              <a:t>We will aim to test the children regularly in school. </a:t>
            </a:r>
          </a:p>
          <a:p>
            <a:endParaRPr lang="en-GB" sz="2800" dirty="0" smtClean="0"/>
          </a:p>
          <a:p>
            <a:pPr>
              <a:buFontTx/>
              <a:buNone/>
            </a:pPr>
            <a:r>
              <a:rPr lang="en-GB" sz="2800" dirty="0" smtClean="0"/>
              <a:t>15 </a:t>
            </a:r>
            <a:r>
              <a:rPr lang="en-GB" sz="2800" dirty="0"/>
              <a:t>questions to be asked in 1 minute, out of order.</a:t>
            </a:r>
          </a:p>
          <a:p>
            <a:r>
              <a:rPr lang="en-GB" sz="2800" dirty="0"/>
              <a:t>Bronze	</a:t>
            </a:r>
            <a:r>
              <a:rPr lang="en-GB" sz="2800" dirty="0" smtClean="0"/>
              <a:t>x2</a:t>
            </a:r>
            <a:r>
              <a:rPr lang="en-GB" sz="2800" dirty="0"/>
              <a:t>, x5, x10</a:t>
            </a:r>
          </a:p>
          <a:p>
            <a:r>
              <a:rPr lang="en-GB" sz="2800" dirty="0"/>
              <a:t>Silver	</a:t>
            </a:r>
            <a:r>
              <a:rPr lang="en-GB" sz="2800" dirty="0" smtClean="0"/>
              <a:t>x3</a:t>
            </a:r>
            <a:r>
              <a:rPr lang="en-GB" sz="2800" dirty="0"/>
              <a:t>, x4, x8</a:t>
            </a:r>
          </a:p>
          <a:p>
            <a:r>
              <a:rPr lang="en-GB" sz="2800" dirty="0" smtClean="0"/>
              <a:t>Gold	x6</a:t>
            </a:r>
            <a:r>
              <a:rPr lang="en-GB" sz="2800" dirty="0"/>
              <a:t>, x7, x9</a:t>
            </a:r>
          </a:p>
          <a:p>
            <a:r>
              <a:rPr lang="en-GB" sz="2800" dirty="0"/>
              <a:t>Platinum	</a:t>
            </a:r>
            <a:r>
              <a:rPr lang="en-GB" sz="2800" dirty="0" smtClean="0"/>
              <a:t>x11</a:t>
            </a:r>
            <a:r>
              <a:rPr lang="en-GB" sz="2800" dirty="0"/>
              <a:t>, </a:t>
            </a:r>
            <a:r>
              <a:rPr lang="en-GB" sz="2800" dirty="0" smtClean="0"/>
              <a:t>x12 </a:t>
            </a:r>
          </a:p>
          <a:p>
            <a:endParaRPr lang="en-GB" sz="2800" dirty="0" smtClean="0"/>
          </a:p>
          <a:p>
            <a:pPr marL="0" indent="0">
              <a:buNone/>
            </a:pPr>
            <a:r>
              <a:rPr lang="en-GB" sz="2800" dirty="0" smtClean="0"/>
              <a:t>Please aim to spend 5-10 minutes daily practising times tables – children can use their </a:t>
            </a:r>
            <a:r>
              <a:rPr lang="en-GB" sz="2800" dirty="0" err="1" smtClean="0"/>
              <a:t>TimesTables</a:t>
            </a:r>
            <a:r>
              <a:rPr lang="en-GB" sz="2800" dirty="0" smtClean="0"/>
              <a:t> </a:t>
            </a:r>
            <a:r>
              <a:rPr lang="en-GB" sz="2800" dirty="0" err="1" smtClean="0"/>
              <a:t>Rockstars</a:t>
            </a:r>
            <a:r>
              <a:rPr lang="en-GB" sz="2800" dirty="0" smtClean="0"/>
              <a:t> accounts to help them achieve their hot seating level.</a:t>
            </a:r>
            <a:endParaRPr lang="en-GB" sz="2800" dirty="0"/>
          </a:p>
          <a:p>
            <a:pPr marL="0" indent="0">
              <a:buNone/>
            </a:pPr>
            <a:endParaRPr lang="en-GB" dirty="0"/>
          </a:p>
        </p:txBody>
      </p:sp>
      <p:sp>
        <p:nvSpPr>
          <p:cNvPr id="3" name="Title 2"/>
          <p:cNvSpPr>
            <a:spLocks noGrp="1"/>
          </p:cNvSpPr>
          <p:nvPr>
            <p:ph type="title"/>
          </p:nvPr>
        </p:nvSpPr>
        <p:spPr>
          <a:xfrm>
            <a:off x="467544" y="476672"/>
            <a:ext cx="8229600" cy="786416"/>
          </a:xfrm>
        </p:spPr>
        <p:txBody>
          <a:bodyPr/>
          <a:lstStyle/>
          <a:p>
            <a:r>
              <a:rPr lang="en-GB" u="sng" dirty="0" smtClean="0"/>
              <a:t>Times Tables - Hot Seating </a:t>
            </a:r>
            <a:endParaRPr lang="en-GB" u="sng" dirty="0"/>
          </a:p>
        </p:txBody>
      </p:sp>
      <p:pic>
        <p:nvPicPr>
          <p:cNvPr id="5122" name="Picture 2" descr="C:\Users\HNewman\AppData\Local\Microsoft\Windows\Temporary Internet Files\Content.IE5\12VHQ9VO\583px-Symbol_multiplication_vote.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36840" y="3018648"/>
            <a:ext cx="2060304" cy="2116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3960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340768"/>
            <a:ext cx="8640960" cy="5256584"/>
          </a:xfrm>
        </p:spPr>
        <p:txBody>
          <a:bodyPr>
            <a:normAutofit/>
          </a:bodyPr>
          <a:lstStyle/>
          <a:p>
            <a:pPr marL="0" indent="0">
              <a:buNone/>
            </a:pPr>
            <a:endParaRPr lang="en-GB" sz="2800" b="1" dirty="0" smtClean="0"/>
          </a:p>
          <a:p>
            <a:pPr marL="0" indent="0">
              <a:buNone/>
            </a:pPr>
            <a:r>
              <a:rPr lang="en-GB" sz="2800" b="1" dirty="0" smtClean="0"/>
              <a:t>Homework in Year 5:</a:t>
            </a:r>
          </a:p>
          <a:p>
            <a:pPr marL="0" indent="0">
              <a:buNone/>
            </a:pPr>
            <a:r>
              <a:rPr lang="en-GB" sz="2800" dirty="0" smtClean="0"/>
              <a:t>In Year 5, the pattern of homework will remain the same as in previous years. Spelling and Maths homework set weekly, with a focus on the learning from that week.</a:t>
            </a:r>
          </a:p>
          <a:p>
            <a:pPr marL="0" indent="0">
              <a:buNone/>
            </a:pPr>
            <a:r>
              <a:rPr lang="en-GB" sz="2800" dirty="0" smtClean="0"/>
              <a:t>Homework will be set on a Friday and is due in the following Wednesday. </a:t>
            </a:r>
            <a:endParaRPr lang="en-GB" sz="2800" dirty="0"/>
          </a:p>
          <a:p>
            <a:pPr marL="0" indent="0">
              <a:buNone/>
            </a:pPr>
            <a:r>
              <a:rPr lang="en-US" sz="2800" dirty="0" smtClean="0"/>
              <a:t>Please encourage your child to let us know if they are struggling with their homework.</a:t>
            </a:r>
          </a:p>
          <a:p>
            <a:pPr marL="0" indent="0">
              <a:buNone/>
            </a:pPr>
            <a:r>
              <a:rPr lang="en-US" sz="2800" dirty="0" smtClean="0"/>
              <a:t>Please be aware, are not setting any theme homework this term.</a:t>
            </a:r>
            <a:endParaRPr lang="en-GB" sz="2800" dirty="0" smtClean="0"/>
          </a:p>
        </p:txBody>
      </p:sp>
      <p:sp>
        <p:nvSpPr>
          <p:cNvPr id="3" name="Title 2"/>
          <p:cNvSpPr>
            <a:spLocks noGrp="1"/>
          </p:cNvSpPr>
          <p:nvPr>
            <p:ph type="title"/>
          </p:nvPr>
        </p:nvSpPr>
        <p:spPr>
          <a:xfrm>
            <a:off x="467544" y="620688"/>
            <a:ext cx="8229600" cy="930432"/>
          </a:xfrm>
        </p:spPr>
        <p:txBody>
          <a:bodyPr/>
          <a:lstStyle/>
          <a:p>
            <a:r>
              <a:rPr lang="en-GB" u="sng" dirty="0" smtClean="0"/>
              <a:t>Homework </a:t>
            </a:r>
            <a:endParaRPr lang="en-GB" u="sng" dirty="0"/>
          </a:p>
        </p:txBody>
      </p:sp>
    </p:spTree>
    <p:extLst>
      <p:ext uri="{BB962C8B-B14F-4D97-AF65-F5344CB8AC3E}">
        <p14:creationId xmlns:p14="http://schemas.microsoft.com/office/powerpoint/2010/main" val="27848470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4296</TotalTime>
  <Words>2196</Words>
  <Application>Microsoft Office PowerPoint</Application>
  <PresentationFormat>On-screen Show (4:3)</PresentationFormat>
  <Paragraphs>178</Paragraphs>
  <Slides>14</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Calibri</vt:lpstr>
      <vt:lpstr>Candara</vt:lpstr>
      <vt:lpstr>SassoonPrimaryInfant</vt:lpstr>
      <vt:lpstr>Symbol</vt:lpstr>
      <vt:lpstr>Times New Roman</vt:lpstr>
      <vt:lpstr>Wingdings 2</vt:lpstr>
      <vt:lpstr>Wingdings 3</vt:lpstr>
      <vt:lpstr>Waveform</vt:lpstr>
      <vt:lpstr>Year 5  Welcome Session </vt:lpstr>
      <vt:lpstr>Who’s Who!</vt:lpstr>
      <vt:lpstr>Our Office</vt:lpstr>
      <vt:lpstr>General Organisation </vt:lpstr>
      <vt:lpstr>Walking to School </vt:lpstr>
      <vt:lpstr>Learning in Year 5</vt:lpstr>
      <vt:lpstr>READING</vt:lpstr>
      <vt:lpstr>Times Tables - Hot Seating </vt:lpstr>
      <vt:lpstr>Homework </vt:lpstr>
      <vt:lpstr>Behaviour</vt:lpstr>
      <vt:lpstr>Rewards </vt:lpstr>
      <vt:lpstr>PTFA  </vt:lpstr>
      <vt:lpstr>School Trips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3</dc:title>
  <dc:creator>Teacher</dc:creator>
  <cp:lastModifiedBy>Alice Prazakova</cp:lastModifiedBy>
  <cp:revision>83</cp:revision>
  <cp:lastPrinted>2018-09-10T10:37:00Z</cp:lastPrinted>
  <dcterms:created xsi:type="dcterms:W3CDTF">2014-08-13T14:09:51Z</dcterms:created>
  <dcterms:modified xsi:type="dcterms:W3CDTF">2020-09-24T14:41:56Z</dcterms:modified>
</cp:coreProperties>
</file>