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303" r:id="rId3"/>
    <p:sldId id="278" r:id="rId4"/>
    <p:sldId id="305" r:id="rId5"/>
    <p:sldId id="293" r:id="rId6"/>
    <p:sldId id="294" r:id="rId7"/>
    <p:sldId id="301" r:id="rId8"/>
    <p:sldId id="295" r:id="rId9"/>
    <p:sldId id="307" r:id="rId10"/>
    <p:sldId id="318" r:id="rId11"/>
    <p:sldId id="308" r:id="rId12"/>
    <p:sldId id="309" r:id="rId13"/>
    <p:sldId id="296" r:id="rId14"/>
    <p:sldId id="265" r:id="rId15"/>
    <p:sldId id="320" r:id="rId16"/>
    <p:sldId id="317" r:id="rId17"/>
    <p:sldId id="299" r:id="rId18"/>
    <p:sldId id="311" r:id="rId19"/>
    <p:sldId id="312" r:id="rId20"/>
    <p:sldId id="313" r:id="rId21"/>
    <p:sldId id="314" r:id="rId22"/>
    <p:sldId id="315" r:id="rId23"/>
    <p:sldId id="321" r:id="rId24"/>
    <p:sldId id="297"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86" autoAdjust="0"/>
  </p:normalViewPr>
  <p:slideViewPr>
    <p:cSldViewPr>
      <p:cViewPr varScale="1">
        <p:scale>
          <a:sx n="61" d="100"/>
          <a:sy n="61" d="100"/>
        </p:scale>
        <p:origin x="15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38" tIns="45719" rIns="91438" bIns="45719" rtlCol="0"/>
          <a:lstStyle>
            <a:lvl1pPr algn="r">
              <a:defRPr sz="1200"/>
            </a:lvl1pPr>
          </a:lstStyle>
          <a:p>
            <a:fld id="{23D6723F-17F8-4EE4-AEDB-801DAD2096EB}" type="datetimeFigureOut">
              <a:rPr lang="en-GB" smtClean="0"/>
              <a:pPr/>
              <a:t>22/09/2023</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8" tIns="45719" rIns="91438" bIns="4571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38" tIns="45719" rIns="91438" bIns="45719" rtlCol="0" anchor="b"/>
          <a:lstStyle>
            <a:lvl1pPr algn="r">
              <a:defRPr sz="1200"/>
            </a:lvl1pPr>
          </a:lstStyle>
          <a:p>
            <a:fld id="{48FF2B65-B6E9-409F-A6FF-CC789A9F5C80}" type="slidenum">
              <a:rPr lang="en-GB" smtClean="0"/>
              <a:pPr/>
              <a:t>‹#›</a:t>
            </a:fld>
            <a:endParaRPr lang="en-GB"/>
          </a:p>
        </p:txBody>
      </p:sp>
    </p:spTree>
    <p:extLst>
      <p:ext uri="{BB962C8B-B14F-4D97-AF65-F5344CB8AC3E}">
        <p14:creationId xmlns:p14="http://schemas.microsoft.com/office/powerpoint/2010/main" val="645147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38" tIns="45719" rIns="91438" bIns="45719" rtlCol="0"/>
          <a:lstStyle>
            <a:lvl1pPr algn="r">
              <a:defRPr sz="1200"/>
            </a:lvl1pPr>
          </a:lstStyle>
          <a:p>
            <a:fld id="{8B490295-E85C-4A43-AB99-1B1022C4BED5}" type="datetimeFigureOut">
              <a:rPr lang="en-GB" smtClean="0"/>
              <a:pPr/>
              <a:t>22/09/2023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8" tIns="45719" rIns="91438" bIns="45719"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B5E4D492-84A7-4BD1-A2C1-D4554081DF88}" type="slidenum">
              <a:rPr lang="en-GB" smtClean="0"/>
              <a:pPr/>
              <a:t>‹#›</a:t>
            </a:fld>
            <a:endParaRPr lang="en-GB"/>
          </a:p>
        </p:txBody>
      </p:sp>
    </p:spTree>
    <p:extLst>
      <p:ext uri="{BB962C8B-B14F-4D97-AF65-F5344CB8AC3E}">
        <p14:creationId xmlns:p14="http://schemas.microsoft.com/office/powerpoint/2010/main" val="2672084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E4D492-84A7-4BD1-A2C1-D4554081DF88}" type="slidenum">
              <a:rPr lang="en-GB" smtClean="0"/>
              <a:pPr/>
              <a:t>1</a:t>
            </a:fld>
            <a:endParaRPr lang="en-GB"/>
          </a:p>
        </p:txBody>
      </p:sp>
    </p:spTree>
    <p:extLst>
      <p:ext uri="{BB962C8B-B14F-4D97-AF65-F5344CB8AC3E}">
        <p14:creationId xmlns:p14="http://schemas.microsoft.com/office/powerpoint/2010/main" val="5832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17</a:t>
            </a:fld>
            <a:endParaRPr lang="en-GB"/>
          </a:p>
        </p:txBody>
      </p:sp>
    </p:spTree>
    <p:extLst>
      <p:ext uri="{BB962C8B-B14F-4D97-AF65-F5344CB8AC3E}">
        <p14:creationId xmlns:p14="http://schemas.microsoft.com/office/powerpoint/2010/main" val="3562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E4D492-84A7-4BD1-A2C1-D4554081DF88}" type="slidenum">
              <a:rPr lang="en-GB" smtClean="0"/>
              <a:pPr/>
              <a:t>24</a:t>
            </a:fld>
            <a:endParaRPr lang="en-GB"/>
          </a:p>
        </p:txBody>
      </p:sp>
    </p:spTree>
    <p:extLst>
      <p:ext uri="{BB962C8B-B14F-4D97-AF65-F5344CB8AC3E}">
        <p14:creationId xmlns:p14="http://schemas.microsoft.com/office/powerpoint/2010/main" val="170717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BD0D9"/>
              </a:buClr>
              <a:buSzPct val="95000"/>
              <a:buFont typeface="Wingdings 2"/>
              <a:buNone/>
            </a:pP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3</a:t>
            </a:fld>
            <a:endParaRPr lang="en-GB"/>
          </a:p>
        </p:txBody>
      </p:sp>
    </p:spTree>
    <p:extLst>
      <p:ext uri="{BB962C8B-B14F-4D97-AF65-F5344CB8AC3E}">
        <p14:creationId xmlns:p14="http://schemas.microsoft.com/office/powerpoint/2010/main" val="212961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5</a:t>
            </a:fld>
            <a:endParaRPr lang="en-GB"/>
          </a:p>
        </p:txBody>
      </p:sp>
    </p:spTree>
    <p:extLst>
      <p:ext uri="{BB962C8B-B14F-4D97-AF65-F5344CB8AC3E}">
        <p14:creationId xmlns:p14="http://schemas.microsoft.com/office/powerpoint/2010/main" val="238289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5" indent="0">
              <a:lnSpc>
                <a:spcPct val="90000"/>
              </a:lnSpc>
              <a:buFont typeface="Wingdings 3"/>
              <a:buNone/>
              <a:defRPr/>
            </a:pPr>
            <a:endParaRPr lang="en-GB" dirty="0" smtClean="0">
              <a:latin typeface="SassoonPrimaryInfant" pitchFamily="2"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6</a:t>
            </a:fld>
            <a:endParaRPr lang="en-GB"/>
          </a:p>
        </p:txBody>
      </p:sp>
    </p:spTree>
    <p:extLst>
      <p:ext uri="{BB962C8B-B14F-4D97-AF65-F5344CB8AC3E}">
        <p14:creationId xmlns:p14="http://schemas.microsoft.com/office/powerpoint/2010/main" val="137988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773" indent="-253241">
              <a:lnSpc>
                <a:spcPct val="90000"/>
              </a:lnSpc>
              <a:buFont typeface="Wingdings 3"/>
              <a:buChar char=""/>
              <a:defRPr/>
            </a:pPr>
            <a:endParaRPr lang="en-GB" dirty="0" smtClean="0">
              <a:latin typeface="SassoonPrimaryInfant" pitchFamily="2"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7</a:t>
            </a:fld>
            <a:endParaRPr lang="en-GB"/>
          </a:p>
        </p:txBody>
      </p:sp>
    </p:spTree>
    <p:extLst>
      <p:ext uri="{BB962C8B-B14F-4D97-AF65-F5344CB8AC3E}">
        <p14:creationId xmlns:p14="http://schemas.microsoft.com/office/powerpoint/2010/main" val="87311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8</a:t>
            </a:fld>
            <a:endParaRPr lang="en-GB"/>
          </a:p>
        </p:txBody>
      </p:sp>
    </p:spTree>
    <p:extLst>
      <p:ext uri="{BB962C8B-B14F-4D97-AF65-F5344CB8AC3E}">
        <p14:creationId xmlns:p14="http://schemas.microsoft.com/office/powerpoint/2010/main" val="418516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11</a:t>
            </a:fld>
            <a:endParaRPr lang="en-GB"/>
          </a:p>
        </p:txBody>
      </p:sp>
    </p:spTree>
    <p:extLst>
      <p:ext uri="{BB962C8B-B14F-4D97-AF65-F5344CB8AC3E}">
        <p14:creationId xmlns:p14="http://schemas.microsoft.com/office/powerpoint/2010/main" val="44349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5E4D492-84A7-4BD1-A2C1-D4554081DF88}" type="slidenum">
              <a:rPr lang="en-GB" smtClean="0"/>
              <a:pPr/>
              <a:t>13</a:t>
            </a:fld>
            <a:endParaRPr lang="en-GB"/>
          </a:p>
        </p:txBody>
      </p:sp>
    </p:spTree>
    <p:extLst>
      <p:ext uri="{BB962C8B-B14F-4D97-AF65-F5344CB8AC3E}">
        <p14:creationId xmlns:p14="http://schemas.microsoft.com/office/powerpoint/2010/main" val="317523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14</a:t>
            </a:fld>
            <a:endParaRPr lang="en-GB"/>
          </a:p>
        </p:txBody>
      </p:sp>
    </p:spTree>
    <p:extLst>
      <p:ext uri="{BB962C8B-B14F-4D97-AF65-F5344CB8AC3E}">
        <p14:creationId xmlns:p14="http://schemas.microsoft.com/office/powerpoint/2010/main" val="228698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25961-E75C-4347-8963-949ECA5D273B}" type="datetimeFigureOut">
              <a:rPr lang="en-GB" smtClean="0"/>
              <a:pPr/>
              <a:t>22/09/2023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D425961-E75C-4347-8963-949ECA5D273B}" type="datetimeFigureOut">
              <a:rPr lang="en-GB" smtClean="0"/>
              <a:pPr/>
              <a:t>22/09/2023</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53345B-3551-4FC0-AE26-B9940905350E}"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office@jrs.w-berks.sch.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000" dirty="0" smtClean="0">
                <a:solidFill>
                  <a:srgbClr val="002060"/>
                </a:solidFill>
                <a:effectLst>
                  <a:outerShdw blurRad="38100" dist="38100" dir="2700000" algn="tl">
                    <a:srgbClr val="000000">
                      <a:alpha val="43137"/>
                    </a:srgbClr>
                  </a:outerShdw>
                </a:effectLst>
              </a:rPr>
              <a:t>Year 6</a:t>
            </a:r>
            <a:br>
              <a:rPr lang="en-GB" sz="6000" dirty="0" smtClean="0">
                <a:solidFill>
                  <a:srgbClr val="002060"/>
                </a:solidFill>
                <a:effectLst>
                  <a:outerShdw blurRad="38100" dist="38100" dir="2700000" algn="tl">
                    <a:srgbClr val="000000">
                      <a:alpha val="43137"/>
                    </a:srgbClr>
                  </a:outerShdw>
                </a:effectLst>
              </a:rPr>
            </a:br>
            <a:r>
              <a:rPr lang="en-GB" sz="6000" dirty="0" smtClean="0">
                <a:solidFill>
                  <a:srgbClr val="002060"/>
                </a:solidFill>
                <a:effectLst>
                  <a:outerShdw blurRad="38100" dist="38100" dir="2700000" algn="tl">
                    <a:srgbClr val="000000">
                      <a:alpha val="43137"/>
                    </a:srgbClr>
                  </a:outerShdw>
                </a:effectLst>
              </a:rPr>
              <a:t>Welcome Session</a:t>
            </a:r>
            <a:endParaRPr lang="en-GB" sz="6000"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endParaRPr lang="en-GB" sz="3600" dirty="0">
              <a:solidFill>
                <a:schemeClr val="tx1"/>
              </a:solidFill>
              <a:latin typeface="SassoonPrimaryInfant" pitchFamily="2" charset="0"/>
            </a:endParaRPr>
          </a:p>
        </p:txBody>
      </p:sp>
      <p:pic>
        <p:nvPicPr>
          <p:cNvPr id="4" name="Picture 3" descr="U:\Logo\John Rankin - NEW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556001"/>
            <a:ext cx="4392488" cy="2465287"/>
          </a:xfrm>
          <a:prstGeom prst="rect">
            <a:avLst/>
          </a:prstGeom>
          <a:noFill/>
          <a:ln>
            <a:noFill/>
          </a:ln>
        </p:spPr>
      </p:pic>
    </p:spTree>
    <p:extLst>
      <p:ext uri="{BB962C8B-B14F-4D97-AF65-F5344CB8AC3E}">
        <p14:creationId xmlns:p14="http://schemas.microsoft.com/office/powerpoint/2010/main" val="175167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en-US" dirty="0"/>
              <a:t>Our curriculum is being developed this year to ensure the children across the school receive exciting and engaging learning. National curriculum requirements will be fully covered but we working on a JRS curriculum which does what our vision says: Ignite passion, empower learners and transform futures. </a:t>
            </a:r>
            <a:br>
              <a:rPr lang="en-US" dirty="0"/>
            </a:br>
            <a:endParaRPr lang="en-US" dirty="0"/>
          </a:p>
          <a:p>
            <a:pPr fontAlgn="base"/>
            <a:r>
              <a:rPr lang="en-US" dirty="0"/>
              <a:t>You will find details of what your children are learning each half term via medium term plans on the school website.</a:t>
            </a:r>
          </a:p>
          <a:p>
            <a:endParaRPr lang="en-GB" dirty="0"/>
          </a:p>
        </p:txBody>
      </p:sp>
      <p:sp>
        <p:nvSpPr>
          <p:cNvPr id="3" name="Title 2"/>
          <p:cNvSpPr>
            <a:spLocks noGrp="1"/>
          </p:cNvSpPr>
          <p:nvPr>
            <p:ph type="title"/>
          </p:nvPr>
        </p:nvSpPr>
        <p:spPr/>
        <p:txBody>
          <a:bodyPr/>
          <a:lstStyle/>
          <a:p>
            <a:r>
              <a:rPr lang="en-GB" dirty="0" smtClean="0"/>
              <a:t>JRS Curriculum</a:t>
            </a:r>
            <a:endParaRPr lang="en-GB" dirty="0"/>
          </a:p>
        </p:txBody>
      </p:sp>
    </p:spTree>
    <p:extLst>
      <p:ext uri="{BB962C8B-B14F-4D97-AF65-F5344CB8AC3E}">
        <p14:creationId xmlns:p14="http://schemas.microsoft.com/office/powerpoint/2010/main" val="354464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67544" y="3140968"/>
            <a:ext cx="8276395" cy="2088232"/>
          </a:xfrm>
          <a:prstGeom prst="rect">
            <a:avLst/>
          </a:prstGeom>
        </p:spPr>
      </p:pic>
      <p:sp>
        <p:nvSpPr>
          <p:cNvPr id="3" name="Title 2"/>
          <p:cNvSpPr>
            <a:spLocks noGrp="1"/>
          </p:cNvSpPr>
          <p:nvPr>
            <p:ph type="title"/>
          </p:nvPr>
        </p:nvSpPr>
        <p:spPr>
          <a:xfrm>
            <a:off x="467544" y="548680"/>
            <a:ext cx="8229600" cy="786416"/>
          </a:xfrm>
        </p:spPr>
        <p:txBody>
          <a:bodyPr/>
          <a:lstStyle/>
          <a:p>
            <a:r>
              <a:rPr lang="en-GB" u="sng" dirty="0" smtClean="0">
                <a:latin typeface="SassoonPrimaryInfant" pitchFamily="2" charset="0"/>
              </a:rPr>
              <a:t>Big Ideas!</a:t>
            </a:r>
            <a:endParaRPr lang="en-GB" u="sng" dirty="0">
              <a:latin typeface="SassoonPrimaryInfant" pitchFamily="2" charset="0"/>
            </a:endParaRPr>
          </a:p>
        </p:txBody>
      </p:sp>
    </p:spTree>
    <p:extLst>
      <p:ext uri="{BB962C8B-B14F-4D97-AF65-F5344CB8AC3E}">
        <p14:creationId xmlns:p14="http://schemas.microsoft.com/office/powerpoint/2010/main" val="336307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75" y="1988840"/>
            <a:ext cx="8584505" cy="4536504"/>
          </a:xfrm>
        </p:spPr>
        <p:txBody>
          <a:bodyPr>
            <a:normAutofit/>
          </a:bodyPr>
          <a:lstStyle/>
          <a:p>
            <a:r>
              <a:rPr lang="en-GB" dirty="0" smtClean="0"/>
              <a:t>The ideas we will be exploring in Year </a:t>
            </a:r>
            <a:r>
              <a:rPr lang="en-GB" dirty="0"/>
              <a:t>6</a:t>
            </a:r>
            <a:r>
              <a:rPr lang="en-GB" dirty="0" smtClean="0"/>
              <a:t> this half term are:</a:t>
            </a:r>
          </a:p>
          <a:p>
            <a:r>
              <a:rPr lang="en-GB" b="1" dirty="0" smtClean="0"/>
              <a:t>Imagine if… you lived in wartime Newbury.</a:t>
            </a:r>
            <a:r>
              <a:rPr lang="en-GB" dirty="0" smtClean="0"/>
              <a:t> We </a:t>
            </a:r>
            <a:r>
              <a:rPr lang="en-GB" dirty="0"/>
              <a:t>will </a:t>
            </a:r>
            <a:r>
              <a:rPr lang="en-GB" dirty="0" smtClean="0"/>
              <a:t>learn about WW2, including evacuees to Newbury and bombings in the town.</a:t>
            </a:r>
          </a:p>
          <a:p>
            <a:r>
              <a:rPr lang="en-GB" b="1" dirty="0" smtClean="0"/>
              <a:t>Imagine if… you were a travel writer. </a:t>
            </a:r>
          </a:p>
          <a:p>
            <a:pPr marL="301943" lvl="1" indent="0">
              <a:buNone/>
            </a:pPr>
            <a:r>
              <a:rPr lang="en-GB" dirty="0" smtClean="0"/>
              <a:t>We will be learning about some </a:t>
            </a:r>
          </a:p>
          <a:p>
            <a:pPr marL="301943" lvl="1" indent="0">
              <a:buNone/>
            </a:pPr>
            <a:r>
              <a:rPr lang="en-GB" dirty="0" smtClean="0"/>
              <a:t>different countries, and the </a:t>
            </a:r>
          </a:p>
          <a:p>
            <a:pPr marL="301943" lvl="1" indent="0">
              <a:buNone/>
            </a:pPr>
            <a:r>
              <a:rPr lang="en-GB" dirty="0" smtClean="0"/>
              <a:t>children will create their own </a:t>
            </a:r>
          </a:p>
          <a:p>
            <a:pPr marL="301943" lvl="1" indent="0">
              <a:buNone/>
            </a:pPr>
            <a:r>
              <a:rPr lang="en-GB" dirty="0" smtClean="0"/>
              <a:t>websites about the countries.</a:t>
            </a:r>
            <a:endParaRPr lang="en-GB" dirty="0"/>
          </a:p>
        </p:txBody>
      </p:sp>
      <p:sp>
        <p:nvSpPr>
          <p:cNvPr id="3" name="Title 2"/>
          <p:cNvSpPr>
            <a:spLocks noGrp="1"/>
          </p:cNvSpPr>
          <p:nvPr>
            <p:ph type="title"/>
          </p:nvPr>
        </p:nvSpPr>
        <p:spPr/>
        <p:txBody>
          <a:bodyPr/>
          <a:lstStyle/>
          <a:p>
            <a:r>
              <a:rPr lang="en-GB" dirty="0" smtClean="0"/>
              <a:t>Brave New World </a:t>
            </a:r>
            <a:endParaRPr lang="en-GB" dirty="0"/>
          </a:p>
        </p:txBody>
      </p:sp>
      <p:sp>
        <p:nvSpPr>
          <p:cNvPr id="4" name="AutoShape 2" descr="Amelia Earhart | Biography, Childhood, Disappearance,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Neil Armstrong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Neil Armstrong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2"/>
          <a:stretch>
            <a:fillRect/>
          </a:stretch>
        </p:blipFill>
        <p:spPr>
          <a:xfrm>
            <a:off x="5458048" y="4077072"/>
            <a:ext cx="3434432" cy="2605578"/>
          </a:xfrm>
          <a:prstGeom prst="rect">
            <a:avLst/>
          </a:prstGeom>
        </p:spPr>
      </p:pic>
    </p:spTree>
    <p:extLst>
      <p:ext uri="{BB962C8B-B14F-4D97-AF65-F5344CB8AC3E}">
        <p14:creationId xmlns:p14="http://schemas.microsoft.com/office/powerpoint/2010/main" val="261366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930432"/>
          </a:xfrm>
        </p:spPr>
        <p:txBody>
          <a:bodyPr>
            <a:normAutofit/>
          </a:bodyPr>
          <a:lstStyle/>
          <a:p>
            <a:r>
              <a:rPr lang="en-GB" sz="4800" u="sng" dirty="0" smtClean="0"/>
              <a:t>READING</a:t>
            </a:r>
            <a:endParaRPr lang="en-GB" sz="4800" u="sng" dirty="0"/>
          </a:p>
        </p:txBody>
      </p:sp>
      <p:sp>
        <p:nvSpPr>
          <p:cNvPr id="6" name="TextBox 5"/>
          <p:cNvSpPr txBox="1"/>
          <p:nvPr/>
        </p:nvSpPr>
        <p:spPr>
          <a:xfrm>
            <a:off x="254112" y="2564904"/>
            <a:ext cx="8208912" cy="830997"/>
          </a:xfrm>
          <a:prstGeom prst="rect">
            <a:avLst/>
          </a:prstGeom>
          <a:noFill/>
        </p:spPr>
        <p:txBody>
          <a:bodyPr wrap="square" rtlCol="0">
            <a:spAutoFit/>
          </a:bodyPr>
          <a:lstStyle/>
          <a:p>
            <a:r>
              <a:rPr lang="en-GB" sz="2400" dirty="0" smtClean="0">
                <a:solidFill>
                  <a:srgbClr val="FF0000"/>
                </a:solidFill>
              </a:rPr>
              <a:t>Please can we request that all children are encouraged to read at home for at least 10 minutes daily. </a:t>
            </a:r>
            <a:endParaRPr lang="en-GB" sz="2400" dirty="0">
              <a:solidFill>
                <a:srgbClr val="FF0000"/>
              </a:solidFill>
            </a:endParaRPr>
          </a:p>
        </p:txBody>
      </p:sp>
      <p:sp>
        <p:nvSpPr>
          <p:cNvPr id="2" name="Content Placeholder 1"/>
          <p:cNvSpPr>
            <a:spLocks noGrp="1"/>
          </p:cNvSpPr>
          <p:nvPr>
            <p:ph idx="1"/>
          </p:nvPr>
        </p:nvSpPr>
        <p:spPr>
          <a:xfrm>
            <a:off x="251521" y="3683401"/>
            <a:ext cx="8568951" cy="3222616"/>
          </a:xfrm>
        </p:spPr>
        <p:txBody>
          <a:bodyPr>
            <a:normAutofit fontScale="62500" lnSpcReduction="20000"/>
          </a:bodyPr>
          <a:lstStyle/>
          <a:p>
            <a:pPr marL="0" indent="0">
              <a:buNone/>
            </a:pPr>
            <a:r>
              <a:rPr lang="en-GB" dirty="0"/>
              <a:t> </a:t>
            </a:r>
            <a:r>
              <a:rPr lang="en-GB" sz="3700" dirty="0" smtClean="0"/>
              <a:t>Please </a:t>
            </a:r>
            <a:r>
              <a:rPr lang="en-GB" sz="3700" dirty="0"/>
              <a:t>can we ask that when reading at home with your child you:</a:t>
            </a:r>
          </a:p>
          <a:p>
            <a:pPr lvl="0"/>
            <a:r>
              <a:rPr lang="en-GB" sz="3700" dirty="0"/>
              <a:t>talk to your child </a:t>
            </a:r>
            <a:r>
              <a:rPr lang="en-GB" sz="3700" dirty="0" smtClean="0"/>
              <a:t>about reading, their preferences and interests;</a:t>
            </a:r>
            <a:endParaRPr lang="en-GB" sz="3700" dirty="0"/>
          </a:p>
          <a:p>
            <a:pPr lvl="0"/>
            <a:r>
              <a:rPr lang="en-US" sz="3700" dirty="0"/>
              <a:t>d</a:t>
            </a:r>
            <a:r>
              <a:rPr lang="en-US" sz="3700" dirty="0" smtClean="0"/>
              <a:t>iscuss ideas and opinions about books they are reading, ask them to </a:t>
            </a:r>
            <a:r>
              <a:rPr lang="en-US" sz="3700" dirty="0" err="1" smtClean="0"/>
              <a:t>summarise</a:t>
            </a:r>
            <a:r>
              <a:rPr lang="en-US" sz="3700" dirty="0" smtClean="0"/>
              <a:t> stories, predict, explain characters, </a:t>
            </a:r>
            <a:r>
              <a:rPr lang="en-US" sz="3700" dirty="0" err="1" smtClean="0"/>
              <a:t>etc</a:t>
            </a:r>
            <a:r>
              <a:rPr lang="en-US" sz="3700" dirty="0" smtClean="0"/>
              <a:t>;</a:t>
            </a:r>
            <a:endParaRPr lang="en-GB" sz="3700" dirty="0"/>
          </a:p>
          <a:p>
            <a:pPr lvl="0"/>
            <a:r>
              <a:rPr lang="en-GB" sz="3700" dirty="0" smtClean="0"/>
              <a:t>record what they have read in their Reading </a:t>
            </a:r>
            <a:r>
              <a:rPr lang="en-GB" sz="3700" dirty="0"/>
              <a:t>R</a:t>
            </a:r>
            <a:r>
              <a:rPr lang="en-GB" sz="3700" dirty="0" smtClean="0"/>
              <a:t>ecord on a daily basis.</a:t>
            </a:r>
          </a:p>
          <a:p>
            <a:pPr marL="0" lvl="0" indent="0">
              <a:buNone/>
            </a:pPr>
            <a:r>
              <a:rPr lang="en-GB" sz="3700" dirty="0" smtClean="0"/>
              <a:t>Please ensure your child has their reading diary at school every day. Books are changed at class teachers’ discretion.</a:t>
            </a:r>
            <a:endParaRPr lang="en-GB" sz="3700" dirty="0"/>
          </a:p>
        </p:txBody>
      </p:sp>
      <p:pic>
        <p:nvPicPr>
          <p:cNvPr id="4098" name="Picture 2" descr="C:\Users\HNewman\AppData\Local\Microsoft\Windows\Temporary Internet Files\Content.IE5\119JSAWR\read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664"/>
            <a:ext cx="1152128" cy="109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3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564904"/>
            <a:ext cx="8640960" cy="4032448"/>
          </a:xfrm>
        </p:spPr>
        <p:txBody>
          <a:bodyPr>
            <a:normAutofit/>
          </a:bodyPr>
          <a:lstStyle/>
          <a:p>
            <a:pPr marL="0" indent="0">
              <a:buNone/>
            </a:pPr>
            <a:r>
              <a:rPr lang="en-GB" dirty="0" smtClean="0"/>
              <a:t>Homework will be set on Google Classroom on a Friday.</a:t>
            </a:r>
          </a:p>
          <a:p>
            <a:pPr marL="0" indent="0">
              <a:buNone/>
            </a:pPr>
            <a:r>
              <a:rPr lang="en-GB" dirty="0" smtClean="0"/>
              <a:t>Homework </a:t>
            </a:r>
            <a:r>
              <a:rPr lang="en-GB" dirty="0"/>
              <a:t>will be focused only on reading this year. There will be other optional learning available for all pupils, but the key focus will be on specific texts that are sent home weekly – for some pupils, this </a:t>
            </a:r>
            <a:r>
              <a:rPr lang="en-GB" dirty="0" smtClean="0"/>
              <a:t>will </a:t>
            </a:r>
            <a:r>
              <a:rPr lang="en-GB" dirty="0"/>
              <a:t>be to explore the vocabulary, with specific teaching in school that will be related to the learning in class. We want our children to experience a broad range of rich and diverse texts and this will be one way to encourage this love of words and reading. </a:t>
            </a:r>
            <a:endParaRPr lang="en-GB" dirty="0" smtClean="0"/>
          </a:p>
        </p:txBody>
      </p:sp>
      <p:sp>
        <p:nvSpPr>
          <p:cNvPr id="3" name="Title 2"/>
          <p:cNvSpPr>
            <a:spLocks noGrp="1"/>
          </p:cNvSpPr>
          <p:nvPr>
            <p:ph type="title"/>
          </p:nvPr>
        </p:nvSpPr>
        <p:spPr>
          <a:xfrm>
            <a:off x="467544" y="620688"/>
            <a:ext cx="8229600" cy="930432"/>
          </a:xfrm>
        </p:spPr>
        <p:txBody>
          <a:bodyPr/>
          <a:lstStyle/>
          <a:p>
            <a:r>
              <a:rPr lang="en-GB" u="sng" dirty="0" smtClean="0"/>
              <a:t>Homework </a:t>
            </a:r>
            <a:endParaRPr lang="en-GB" u="sng" dirty="0"/>
          </a:p>
        </p:txBody>
      </p:sp>
    </p:spTree>
    <p:extLst>
      <p:ext uri="{BB962C8B-B14F-4D97-AF65-F5344CB8AC3E}">
        <p14:creationId xmlns:p14="http://schemas.microsoft.com/office/powerpoint/2010/main" val="2784847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92896"/>
            <a:ext cx="7408333" cy="3633267"/>
          </a:xfrm>
        </p:spPr>
        <p:txBody>
          <a:bodyPr/>
          <a:lstStyle/>
          <a:p>
            <a:r>
              <a:rPr lang="en-US" dirty="0"/>
              <a:t>Research shows the effects of reading on later literacy skills, facilitating social interaction between adults and children, and encouraging children to engage with the world around them. It also states how reading can be a </a:t>
            </a:r>
            <a:r>
              <a:rPr lang="en-US" b="1" dirty="0"/>
              <a:t>‘stable source of information’</a:t>
            </a:r>
            <a:r>
              <a:rPr lang="en-US" dirty="0"/>
              <a:t> throughout a child’s life. This stability allows them to access text in a constant fashion and can be especially beneficial for children growing up in challenging circumstances.</a:t>
            </a:r>
            <a:endParaRPr lang="en-GB" dirty="0"/>
          </a:p>
        </p:txBody>
      </p:sp>
      <p:sp>
        <p:nvSpPr>
          <p:cNvPr id="3" name="Title 2"/>
          <p:cNvSpPr>
            <a:spLocks noGrp="1"/>
          </p:cNvSpPr>
          <p:nvPr>
            <p:ph type="title"/>
          </p:nvPr>
        </p:nvSpPr>
        <p:spPr/>
        <p:txBody>
          <a:bodyPr/>
          <a:lstStyle/>
          <a:p>
            <a:r>
              <a:rPr lang="en-GB" dirty="0" smtClean="0"/>
              <a:t>Our focus on reading…</a:t>
            </a:r>
            <a:endParaRPr lang="en-GB" dirty="0"/>
          </a:p>
        </p:txBody>
      </p:sp>
    </p:spTree>
    <p:extLst>
      <p:ext uri="{BB962C8B-B14F-4D97-AF65-F5344CB8AC3E}">
        <p14:creationId xmlns:p14="http://schemas.microsoft.com/office/powerpoint/2010/main" val="159676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2496"/>
            <a:ext cx="8394024" cy="4425355"/>
          </a:xfrm>
        </p:spPr>
        <p:txBody>
          <a:bodyPr/>
          <a:lstStyle/>
          <a:p>
            <a:r>
              <a:rPr lang="en-GB" dirty="0" smtClean="0"/>
              <a:t>Last year, we spent time considering our values, rules and expectations.</a:t>
            </a:r>
          </a:p>
          <a:p>
            <a:r>
              <a:rPr lang="en-GB" dirty="0" smtClean="0"/>
              <a:t>Following input from staff and children, we now have three new rules for the whole school:</a:t>
            </a:r>
            <a:endParaRPr lang="en-GB" dirty="0"/>
          </a:p>
        </p:txBody>
      </p:sp>
      <p:sp>
        <p:nvSpPr>
          <p:cNvPr id="3" name="Title 2"/>
          <p:cNvSpPr>
            <a:spLocks noGrp="1"/>
          </p:cNvSpPr>
          <p:nvPr>
            <p:ph type="title"/>
          </p:nvPr>
        </p:nvSpPr>
        <p:spPr>
          <a:xfrm>
            <a:off x="457200" y="338328"/>
            <a:ext cx="8229600" cy="886036"/>
          </a:xfrm>
        </p:spPr>
        <p:txBody>
          <a:bodyPr/>
          <a:lstStyle/>
          <a:p>
            <a:r>
              <a:rPr lang="en-GB" dirty="0" smtClean="0"/>
              <a:t>Rules Review</a:t>
            </a:r>
            <a:endParaRPr lang="en-GB" dirty="0"/>
          </a:p>
        </p:txBody>
      </p:sp>
      <p:pic>
        <p:nvPicPr>
          <p:cNvPr id="4" name="Picture 3"/>
          <p:cNvPicPr>
            <a:picLocks noChangeAspect="1"/>
          </p:cNvPicPr>
          <p:nvPr/>
        </p:nvPicPr>
        <p:blipFill>
          <a:blip r:embed="rId2"/>
          <a:stretch>
            <a:fillRect/>
          </a:stretch>
        </p:blipFill>
        <p:spPr>
          <a:xfrm>
            <a:off x="1712308" y="2902418"/>
            <a:ext cx="5719384" cy="3657061"/>
          </a:xfrm>
          <a:prstGeom prst="rect">
            <a:avLst/>
          </a:prstGeom>
        </p:spPr>
      </p:pic>
    </p:spTree>
    <p:extLst>
      <p:ext uri="{BB962C8B-B14F-4D97-AF65-F5344CB8AC3E}">
        <p14:creationId xmlns:p14="http://schemas.microsoft.com/office/powerpoint/2010/main" val="199424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39632"/>
            <a:ext cx="8784976" cy="4513704"/>
          </a:xfrm>
        </p:spPr>
        <p:style>
          <a:lnRef idx="1">
            <a:schemeClr val="accent1"/>
          </a:lnRef>
          <a:fillRef idx="2">
            <a:schemeClr val="accent1"/>
          </a:fillRef>
          <a:effectRef idx="1">
            <a:schemeClr val="accent1"/>
          </a:effectRef>
          <a:fontRef idx="minor">
            <a:schemeClr val="dk1"/>
          </a:fontRef>
        </p:style>
        <p:txBody>
          <a:bodyPr>
            <a:normAutofit/>
          </a:bodyPr>
          <a:lstStyle/>
          <a:p>
            <a:pPr fontAlgn="base"/>
            <a:r>
              <a:rPr lang="en-US" dirty="0"/>
              <a:t>*We have a wonderful, active PTFA who have raised a considerable amount of money for our school- most notably funding our Make it Bake it room, FS1 outdoor learning area and soon to come, an </a:t>
            </a:r>
            <a:r>
              <a:rPr lang="en-US" dirty="0" smtClean="0"/>
              <a:t>amazing </a:t>
            </a:r>
            <a:r>
              <a:rPr lang="en-US" dirty="0"/>
              <a:t>KS2 adventure climbing area.</a:t>
            </a:r>
          </a:p>
          <a:p>
            <a:pPr fontAlgn="base"/>
            <a:r>
              <a:rPr lang="en-US" dirty="0"/>
              <a:t>*They are always looking for willing volunteers to support them or run events.</a:t>
            </a:r>
          </a:p>
          <a:p>
            <a:pPr fontAlgn="base"/>
            <a:r>
              <a:rPr lang="en-US" dirty="0" smtClean="0"/>
              <a:t>*The first PTFA meeting was held last night. However, if you missed it but would still like to get involved, please email</a:t>
            </a:r>
            <a:endParaRPr lang="en-US" dirty="0"/>
          </a:p>
          <a:p>
            <a:pPr fontAlgn="base"/>
            <a:r>
              <a:rPr lang="en-US" sz="2800" b="1" u="sng" dirty="0" smtClean="0">
                <a:solidFill>
                  <a:schemeClr val="bg2">
                    <a:lumMod val="25000"/>
                  </a:schemeClr>
                </a:solidFill>
              </a:rPr>
              <a:t>johnrankinptfa@gmail.com </a:t>
            </a:r>
          </a:p>
          <a:p>
            <a:pPr marL="0" indent="0">
              <a:buNone/>
            </a:pPr>
            <a:endParaRPr lang="en-GB" sz="1900" u="sng" dirty="0"/>
          </a:p>
        </p:txBody>
      </p:sp>
      <p:sp>
        <p:nvSpPr>
          <p:cNvPr id="3" name="Title 2"/>
          <p:cNvSpPr>
            <a:spLocks noGrp="1"/>
          </p:cNvSpPr>
          <p:nvPr>
            <p:ph type="title"/>
          </p:nvPr>
        </p:nvSpPr>
        <p:spPr/>
        <p:txBody>
          <a:bodyPr/>
          <a:lstStyle/>
          <a:p>
            <a:r>
              <a:rPr lang="en-GB" dirty="0" smtClean="0"/>
              <a:t>PTFA 	</a:t>
            </a:r>
            <a:endParaRPr lang="en-GB" dirty="0"/>
          </a:p>
        </p:txBody>
      </p:sp>
    </p:spTree>
    <p:extLst>
      <p:ext uri="{BB962C8B-B14F-4D97-AF65-F5344CB8AC3E}">
        <p14:creationId xmlns:p14="http://schemas.microsoft.com/office/powerpoint/2010/main" val="4642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002440"/>
          </a:xfrm>
        </p:spPr>
        <p:txBody>
          <a:bodyPr/>
          <a:lstStyle/>
          <a:p>
            <a:r>
              <a:rPr lang="en-GB" dirty="0" err="1" smtClean="0"/>
              <a:t>Rhos</a:t>
            </a:r>
            <a:r>
              <a:rPr lang="en-GB" dirty="0" smtClean="0"/>
              <a:t>-y-</a:t>
            </a:r>
            <a:r>
              <a:rPr lang="en-GB" dirty="0" err="1" smtClean="0"/>
              <a:t>Gwaliau</a:t>
            </a:r>
            <a:endParaRPr lang="en-GB" dirty="0"/>
          </a:p>
        </p:txBody>
      </p:sp>
      <p:sp>
        <p:nvSpPr>
          <p:cNvPr id="5" name="Rectangle 4"/>
          <p:cNvSpPr/>
          <p:nvPr/>
        </p:nvSpPr>
        <p:spPr>
          <a:xfrm>
            <a:off x="215516" y="1556792"/>
            <a:ext cx="8712968" cy="4819781"/>
          </a:xfrm>
          <a:prstGeom prst="rect">
            <a:avLst/>
          </a:prstGeom>
        </p:spPr>
        <p:txBody>
          <a:bodyPr wrap="square">
            <a:spAutoFit/>
          </a:bodyPr>
          <a:lstStyle/>
          <a:p>
            <a:pPr algn="ctr">
              <a:lnSpc>
                <a:spcPct val="80000"/>
              </a:lnSpc>
              <a:buFontTx/>
              <a:buNone/>
            </a:pPr>
            <a:r>
              <a:rPr lang="en-GB" altLang="en-US" sz="2400" b="1" dirty="0">
                <a:solidFill>
                  <a:schemeClr val="tx2"/>
                </a:solidFill>
              </a:rPr>
              <a:t>The school trip of a lifetime</a:t>
            </a:r>
            <a:r>
              <a:rPr lang="en-GB" altLang="en-US" sz="2400" b="1" dirty="0" smtClean="0">
                <a:solidFill>
                  <a:schemeClr val="tx2"/>
                </a:solidFill>
              </a:rPr>
              <a:t>!</a:t>
            </a:r>
          </a:p>
          <a:p>
            <a:pPr algn="ctr">
              <a:lnSpc>
                <a:spcPct val="80000"/>
              </a:lnSpc>
              <a:buFontTx/>
              <a:buNone/>
            </a:pPr>
            <a:endParaRPr lang="en-GB" altLang="en-US" sz="2400" b="1" dirty="0">
              <a:solidFill>
                <a:schemeClr val="tx2"/>
              </a:solidFill>
            </a:endParaRPr>
          </a:p>
          <a:p>
            <a:pPr algn="ctr">
              <a:lnSpc>
                <a:spcPct val="80000"/>
              </a:lnSpc>
              <a:buFontTx/>
              <a:buNone/>
            </a:pPr>
            <a:r>
              <a:rPr lang="en-GB" altLang="en-US" sz="2400" b="1" dirty="0" smtClean="0">
                <a:solidFill>
                  <a:schemeClr val="tx2"/>
                </a:solidFill>
              </a:rPr>
              <a:t>Two separate groups, in the first two weeks of the January term.</a:t>
            </a:r>
            <a:endParaRPr lang="en-GB" altLang="en-US" sz="2400" b="1" dirty="0">
              <a:solidFill>
                <a:schemeClr val="tx2"/>
              </a:solidFill>
            </a:endParaRPr>
          </a:p>
          <a:p>
            <a:pPr algn="ctr">
              <a:lnSpc>
                <a:spcPct val="80000"/>
              </a:lnSpc>
              <a:buFontTx/>
              <a:buNone/>
            </a:pPr>
            <a:endParaRPr lang="en-GB" altLang="en-US" sz="2400" b="1" dirty="0">
              <a:solidFill>
                <a:schemeClr val="tx2"/>
              </a:solidFill>
            </a:endParaRPr>
          </a:p>
          <a:p>
            <a:pPr algn="ctr">
              <a:lnSpc>
                <a:spcPct val="80000"/>
              </a:lnSpc>
              <a:buFontTx/>
              <a:buNone/>
            </a:pPr>
            <a:r>
              <a:rPr lang="en-GB" altLang="en-US" dirty="0">
                <a:solidFill>
                  <a:schemeClr val="tx2"/>
                </a:solidFill>
              </a:rPr>
              <a:t>For many children, </a:t>
            </a:r>
            <a:r>
              <a:rPr lang="en-GB" altLang="en-US" dirty="0" smtClean="0">
                <a:solidFill>
                  <a:schemeClr val="tx2"/>
                </a:solidFill>
              </a:rPr>
              <a:t>this trip will </a:t>
            </a:r>
            <a:r>
              <a:rPr lang="en-GB" altLang="en-US" dirty="0">
                <a:solidFill>
                  <a:schemeClr val="tx2"/>
                </a:solidFill>
              </a:rPr>
              <a:t>be the first time children have been away from their family for a significant time.</a:t>
            </a:r>
          </a:p>
          <a:p>
            <a:pPr algn="ctr">
              <a:lnSpc>
                <a:spcPct val="80000"/>
              </a:lnSpc>
              <a:buFontTx/>
              <a:buNone/>
            </a:pPr>
            <a:r>
              <a:rPr lang="en-GB" altLang="en-US" dirty="0">
                <a:solidFill>
                  <a:schemeClr val="tx2"/>
                </a:solidFill>
              </a:rPr>
              <a:t>The week is designed to be full of exciting challenges for pupils.</a:t>
            </a:r>
          </a:p>
          <a:p>
            <a:pPr algn="ctr">
              <a:lnSpc>
                <a:spcPct val="80000"/>
              </a:lnSpc>
              <a:buFontTx/>
              <a:buNone/>
            </a:pPr>
            <a:r>
              <a:rPr lang="en-GB" altLang="en-US" dirty="0">
                <a:solidFill>
                  <a:schemeClr val="tx2"/>
                </a:solidFill>
              </a:rPr>
              <a:t>It is an excellent opportunity for them to grow in independence, and to develop personal social skills, cooperation and teamwork.</a:t>
            </a:r>
          </a:p>
          <a:p>
            <a:pPr algn="ctr">
              <a:lnSpc>
                <a:spcPct val="80000"/>
              </a:lnSpc>
              <a:buFontTx/>
              <a:buNone/>
            </a:pPr>
            <a:endParaRPr lang="en-GB" altLang="en-US" dirty="0">
              <a:solidFill>
                <a:schemeClr val="tx2"/>
              </a:solidFill>
            </a:endParaRPr>
          </a:p>
          <a:p>
            <a:pPr>
              <a:lnSpc>
                <a:spcPct val="80000"/>
              </a:lnSpc>
              <a:buFontTx/>
              <a:buNone/>
            </a:pPr>
            <a:r>
              <a:rPr lang="en-GB" altLang="en-US" dirty="0">
                <a:solidFill>
                  <a:schemeClr val="tx2"/>
                </a:solidFill>
              </a:rPr>
              <a:t>The trip to RYG offers children a wide range of activities. </a:t>
            </a:r>
          </a:p>
          <a:p>
            <a:pPr>
              <a:lnSpc>
                <a:spcPct val="80000"/>
              </a:lnSpc>
              <a:buFontTx/>
              <a:buNone/>
            </a:pPr>
            <a:r>
              <a:rPr lang="en-GB" altLang="en-US" dirty="0">
                <a:solidFill>
                  <a:schemeClr val="tx2"/>
                </a:solidFill>
              </a:rPr>
              <a:t>During the week, they </a:t>
            </a:r>
            <a:r>
              <a:rPr lang="en-GB" altLang="en-US" dirty="0" smtClean="0">
                <a:solidFill>
                  <a:schemeClr val="tx2"/>
                </a:solidFill>
              </a:rPr>
              <a:t>could </a:t>
            </a:r>
            <a:r>
              <a:rPr lang="en-GB" altLang="en-US" dirty="0">
                <a:solidFill>
                  <a:schemeClr val="tx2"/>
                </a:solidFill>
              </a:rPr>
              <a:t>be:</a:t>
            </a:r>
          </a:p>
          <a:p>
            <a:pPr>
              <a:lnSpc>
                <a:spcPct val="80000"/>
              </a:lnSpc>
            </a:pPr>
            <a:r>
              <a:rPr lang="en-GB" altLang="en-US" b="1" dirty="0">
                <a:solidFill>
                  <a:schemeClr val="tx2"/>
                </a:solidFill>
              </a:rPr>
              <a:t>Rock </a:t>
            </a:r>
            <a:r>
              <a:rPr lang="en-GB" altLang="en-US" b="1" dirty="0" smtClean="0">
                <a:solidFill>
                  <a:schemeClr val="tx2"/>
                </a:solidFill>
              </a:rPr>
              <a:t>Climbing</a:t>
            </a:r>
            <a:endParaRPr lang="en-GB" altLang="en-US" b="1" dirty="0">
              <a:solidFill>
                <a:schemeClr val="tx2"/>
              </a:solidFill>
            </a:endParaRPr>
          </a:p>
          <a:p>
            <a:pPr>
              <a:lnSpc>
                <a:spcPct val="80000"/>
              </a:lnSpc>
            </a:pPr>
            <a:r>
              <a:rPr lang="en-GB" altLang="en-US" b="1" dirty="0">
                <a:solidFill>
                  <a:schemeClr val="tx2"/>
                </a:solidFill>
              </a:rPr>
              <a:t>Exploring slate mines</a:t>
            </a:r>
          </a:p>
          <a:p>
            <a:pPr>
              <a:lnSpc>
                <a:spcPct val="80000"/>
              </a:lnSpc>
            </a:pPr>
            <a:r>
              <a:rPr lang="en-GB" altLang="en-US" b="1" dirty="0">
                <a:solidFill>
                  <a:schemeClr val="tx2"/>
                </a:solidFill>
              </a:rPr>
              <a:t>Gorge Walking</a:t>
            </a:r>
          </a:p>
          <a:p>
            <a:pPr>
              <a:lnSpc>
                <a:spcPct val="80000"/>
              </a:lnSpc>
            </a:pPr>
            <a:r>
              <a:rPr lang="en-GB" altLang="en-US" b="1" dirty="0">
                <a:solidFill>
                  <a:schemeClr val="tx2"/>
                </a:solidFill>
              </a:rPr>
              <a:t>Mountain Walking</a:t>
            </a:r>
          </a:p>
          <a:p>
            <a:pPr>
              <a:lnSpc>
                <a:spcPct val="80000"/>
              </a:lnSpc>
            </a:pPr>
            <a:r>
              <a:rPr lang="en-GB" altLang="en-US" b="1" dirty="0">
                <a:solidFill>
                  <a:schemeClr val="tx2"/>
                </a:solidFill>
              </a:rPr>
              <a:t>Map reading and Orienteering</a:t>
            </a:r>
          </a:p>
          <a:p>
            <a:pPr>
              <a:lnSpc>
                <a:spcPct val="80000"/>
              </a:lnSpc>
            </a:pPr>
            <a:r>
              <a:rPr lang="en-GB" altLang="en-US" b="1" dirty="0" smtClean="0">
                <a:solidFill>
                  <a:schemeClr val="tx2"/>
                </a:solidFill>
              </a:rPr>
              <a:t>Canoeing</a:t>
            </a:r>
            <a:endParaRPr lang="en-GB" altLang="en-US" dirty="0">
              <a:solidFill>
                <a:schemeClr val="tx2"/>
              </a:solidFill>
            </a:endParaRPr>
          </a:p>
          <a:p>
            <a:pPr>
              <a:lnSpc>
                <a:spcPct val="80000"/>
              </a:lnSpc>
              <a:buFontTx/>
              <a:buNone/>
            </a:pPr>
            <a:r>
              <a:rPr lang="en-GB" altLang="en-US" dirty="0">
                <a:solidFill>
                  <a:schemeClr val="tx2"/>
                </a:solidFill>
              </a:rPr>
              <a:t>During these activities, they will be covering aspects of the National Curriculum including Geography, P.E, PSHE, English, Maths and Science.</a:t>
            </a:r>
          </a:p>
        </p:txBody>
      </p:sp>
    </p:spTree>
    <p:extLst>
      <p:ext uri="{BB962C8B-B14F-4D97-AF65-F5344CB8AC3E}">
        <p14:creationId xmlns:p14="http://schemas.microsoft.com/office/powerpoint/2010/main" val="393270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62" y="188640"/>
            <a:ext cx="8229600" cy="1252728"/>
          </a:xfrm>
        </p:spPr>
        <p:txBody>
          <a:bodyPr/>
          <a:lstStyle/>
          <a:p>
            <a:r>
              <a:rPr lang="en-GB" dirty="0" smtClean="0"/>
              <a:t>A week at </a:t>
            </a:r>
            <a:r>
              <a:rPr lang="en-GB" dirty="0" err="1" smtClean="0"/>
              <a:t>Rhos</a:t>
            </a:r>
            <a:endParaRPr lang="en-GB" dirty="0"/>
          </a:p>
        </p:txBody>
      </p:sp>
      <p:graphicFrame>
        <p:nvGraphicFramePr>
          <p:cNvPr id="5" name="Group 84"/>
          <p:cNvGraphicFramePr>
            <a:graphicFrameLocks noGrp="1"/>
          </p:cNvGraphicFramePr>
          <p:nvPr>
            <p:extLst/>
          </p:nvPr>
        </p:nvGraphicFramePr>
        <p:xfrm>
          <a:off x="899592" y="1441368"/>
          <a:ext cx="7344940" cy="5023368"/>
        </p:xfrm>
        <a:graphic>
          <a:graphicData uri="http://schemas.openxmlformats.org/drawingml/2006/table">
            <a:tbl>
              <a:tblPr/>
              <a:tblGrid>
                <a:gridCol w="975039">
                  <a:extLst>
                    <a:ext uri="{9D8B030D-6E8A-4147-A177-3AD203B41FA5}">
                      <a16:colId xmlns:a16="http://schemas.microsoft.com/office/drawing/2014/main" val="20000"/>
                    </a:ext>
                  </a:extLst>
                </a:gridCol>
                <a:gridCol w="1780089">
                  <a:extLst>
                    <a:ext uri="{9D8B030D-6E8A-4147-A177-3AD203B41FA5}">
                      <a16:colId xmlns:a16="http://schemas.microsoft.com/office/drawing/2014/main" val="20001"/>
                    </a:ext>
                  </a:extLst>
                </a:gridCol>
                <a:gridCol w="571165">
                  <a:extLst>
                    <a:ext uri="{9D8B030D-6E8A-4147-A177-3AD203B41FA5}">
                      <a16:colId xmlns:a16="http://schemas.microsoft.com/office/drawing/2014/main" val="20002"/>
                    </a:ext>
                  </a:extLst>
                </a:gridCol>
                <a:gridCol w="1578708">
                  <a:extLst>
                    <a:ext uri="{9D8B030D-6E8A-4147-A177-3AD203B41FA5}">
                      <a16:colId xmlns:a16="http://schemas.microsoft.com/office/drawing/2014/main" val="20003"/>
                    </a:ext>
                  </a:extLst>
                </a:gridCol>
                <a:gridCol w="2439939">
                  <a:extLst>
                    <a:ext uri="{9D8B030D-6E8A-4147-A177-3AD203B41FA5}">
                      <a16:colId xmlns:a16="http://schemas.microsoft.com/office/drawing/2014/main" val="20004"/>
                    </a:ext>
                  </a:extLst>
                </a:gridCol>
              </a:tblGrid>
              <a:tr h="262442">
                <a:tc row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Sun</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rPr>
                        <a:t>Travel</a:t>
                      </a:r>
                      <a:endParaRPr kumimoji="0" lang="en-US" altLang="en-US" sz="1600" b="0" i="0" u="none" strike="noStrike" cap="none" normalizeH="0" baseline="0" dirty="0" smtClean="0">
                        <a:ln>
                          <a:noFill/>
                        </a:ln>
                        <a:solidFill>
                          <a:schemeClr val="tx1"/>
                        </a:solidFill>
                        <a:effectLst/>
                        <a:latin typeface="SassoonPrimaryInfant" pitchFamily="2" charset="0"/>
                      </a:endParaRP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SassoonPrimaryInfant" pitchFamily="2" charset="0"/>
                          <a:ea typeface="Times New Roman" pitchFamily="18" charset="0"/>
                          <a:cs typeface="Arial" charset="0"/>
                        </a:rPr>
                        <a:t>Arrive and welcome</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row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Local walk</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442">
                <a:tc vMerge="1">
                  <a:txBody>
                    <a:bodyPr/>
                    <a:lstStyle/>
                    <a:p>
                      <a:endParaRPr lang="en-GB"/>
                    </a:p>
                  </a:txBody>
                  <a:tcPr/>
                </a:tc>
                <a:tc vMerge="1">
                  <a:txBody>
                    <a:bodyPr/>
                    <a:lstStyle/>
                    <a:p>
                      <a:endParaRPr lang="en-GB"/>
                    </a:p>
                  </a:txBody>
                  <a:tcPr/>
                </a:tc>
                <a:tc grid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Briefing/kit issue</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782721">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Mon</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Group Activity – Mountain Hike</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Lego Team Challenge</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2721">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SassoonPrimaryInfant" pitchFamily="2" charset="0"/>
                          <a:ea typeface="Times New Roman" pitchFamily="18" charset="0"/>
                          <a:cs typeface="Arial" charset="0"/>
                        </a:rPr>
                        <a:t>Tue</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Group Activity – Canoeing and Gorge Walk</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Swimming at local leisure centre</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2721">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SassoonPrimaryInfant" pitchFamily="2" charset="0"/>
                          <a:ea typeface="Times New Roman" pitchFamily="18" charset="0"/>
                          <a:cs typeface="Arial" charset="0"/>
                        </a:rPr>
                        <a:t>Wed</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Group Activity – Mine exploration</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Orienteering around the centre</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2721">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SassoonPrimaryInfant" pitchFamily="2" charset="0"/>
                          <a:ea typeface="Times New Roman" pitchFamily="18" charset="0"/>
                          <a:cs typeface="Arial" charset="0"/>
                        </a:rPr>
                        <a:t>Thu</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Group Activity – Rock Climbing</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smtClean="0">
                        <a:ln>
                          <a:noFill/>
                        </a:ln>
                        <a:solidFill>
                          <a:schemeClr val="tx1"/>
                        </a:solidFill>
                        <a:effectLst/>
                        <a:latin typeface="SassoonPrimaryInfant" pitchFamily="2" charset="0"/>
                        <a:ea typeface="Times New Roman" pitchFamily="18" charset="0"/>
                        <a:cs typeface="Arial" charset="0"/>
                      </a:endParaRPr>
                    </a:p>
                  </a:txBody>
                  <a:tcPr marT="45722" marB="4572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Quiz Night</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5006">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SassoonPrimaryInfant" pitchFamily="2" charset="0"/>
                          <a:ea typeface="Times New Roman" pitchFamily="18" charset="0"/>
                          <a:cs typeface="Arial" charset="0"/>
                        </a:rPr>
                        <a:t>Fri</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Map Reading Walk </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Kit clean and return</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Film and Feast Night</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0490">
                <a:tc>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SassoonPrimaryInfant" pitchFamily="2" charset="0"/>
                          <a:ea typeface="Times New Roman" pitchFamily="18" charset="0"/>
                          <a:cs typeface="Arial" charset="0"/>
                        </a:rPr>
                        <a:t>Sat</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ea typeface="Times New Roman" pitchFamily="18" charset="0"/>
                          <a:cs typeface="Arial" charset="0"/>
                        </a:rPr>
                        <a:t>Tidy Centre and depart 10 am</a:t>
                      </a: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buClr>
                          <a:schemeClr val="tx2"/>
                        </a:buClr>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buClr>
                          <a:schemeClr val="tx2"/>
                        </a:buClr>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buClr>
                          <a:schemeClr val="tx2"/>
                        </a:buClr>
                        <a:defRPr>
                          <a:solidFill>
                            <a:schemeClr val="tx1"/>
                          </a:solidFill>
                          <a:latin typeface="Arial" charset="0"/>
                        </a:defRPr>
                      </a:lvl5pPr>
                      <a:lvl6pPr marL="2514600" indent="-228600" eaLnBrk="0" fontAlgn="base" hangingPunct="0">
                        <a:spcBef>
                          <a:spcPct val="20000"/>
                        </a:spcBef>
                        <a:spcAft>
                          <a:spcPct val="0"/>
                        </a:spcAft>
                        <a:buClr>
                          <a:schemeClr val="tx2"/>
                        </a:buClr>
                        <a:defRPr>
                          <a:solidFill>
                            <a:schemeClr val="tx1"/>
                          </a:solidFill>
                          <a:latin typeface="Arial" charset="0"/>
                        </a:defRPr>
                      </a:lvl6pPr>
                      <a:lvl7pPr marL="2971800" indent="-228600" eaLnBrk="0" fontAlgn="base" hangingPunct="0">
                        <a:spcBef>
                          <a:spcPct val="20000"/>
                        </a:spcBef>
                        <a:spcAft>
                          <a:spcPct val="0"/>
                        </a:spcAft>
                        <a:buClr>
                          <a:schemeClr val="tx2"/>
                        </a:buClr>
                        <a:defRPr>
                          <a:solidFill>
                            <a:schemeClr val="tx1"/>
                          </a:solidFill>
                          <a:latin typeface="Arial" charset="0"/>
                        </a:defRPr>
                      </a:lvl7pPr>
                      <a:lvl8pPr marL="3429000" indent="-228600" eaLnBrk="0" fontAlgn="base" hangingPunct="0">
                        <a:spcBef>
                          <a:spcPct val="20000"/>
                        </a:spcBef>
                        <a:spcAft>
                          <a:spcPct val="0"/>
                        </a:spcAft>
                        <a:buClr>
                          <a:schemeClr val="tx2"/>
                        </a:buClr>
                        <a:defRPr>
                          <a:solidFill>
                            <a:schemeClr val="tx1"/>
                          </a:solidFill>
                          <a:latin typeface="Arial" charset="0"/>
                        </a:defRPr>
                      </a:lvl8pPr>
                      <a:lvl9pPr marL="3886200" indent="-228600" eaLnBrk="0" fontAlgn="base" hangingPunct="0">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altLang="en-US" sz="1600" b="0" i="0" u="none" strike="noStrike" cap="none" normalizeH="0" baseline="0" dirty="0" smtClean="0">
                          <a:ln>
                            <a:noFill/>
                          </a:ln>
                          <a:solidFill>
                            <a:schemeClr val="tx1"/>
                          </a:solidFill>
                          <a:effectLst/>
                          <a:latin typeface="SassoonPrimaryInfant" pitchFamily="2" charset="0"/>
                        </a:rPr>
                        <a:t>Travel Home and return approx. 3.30pm</a:t>
                      </a:r>
                      <a:endParaRPr kumimoji="0" lang="en-US" altLang="en-US" sz="1600" b="0" i="0" u="none" strike="noStrike" cap="none" normalizeH="0" baseline="0" dirty="0" smtClean="0">
                        <a:ln>
                          <a:noFill/>
                        </a:ln>
                        <a:solidFill>
                          <a:schemeClr val="tx1"/>
                        </a:solidFill>
                        <a:effectLst/>
                        <a:latin typeface="SassoonPrimaryInfant" pitchFamily="2" charset="0"/>
                      </a:endParaRPr>
                    </a:p>
                  </a:txBody>
                  <a:tcPr marT="45353" marB="453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310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59" cy="5184576"/>
          </a:xfrm>
        </p:spPr>
        <p:txBody>
          <a:bodyPr>
            <a:normAutofit/>
          </a:bodyPr>
          <a:lstStyle/>
          <a:p>
            <a:r>
              <a:rPr lang="en-GB" sz="3200" dirty="0" smtClean="0"/>
              <a:t>Ms Cooper </a:t>
            </a:r>
            <a:r>
              <a:rPr lang="en-GB" sz="3200" dirty="0"/>
              <a:t>– Executive Headteacher</a:t>
            </a:r>
          </a:p>
          <a:p>
            <a:r>
              <a:rPr lang="en-GB" sz="3200" dirty="0" smtClean="0"/>
              <a:t>Miss </a:t>
            </a:r>
            <a:r>
              <a:rPr lang="en-GB" sz="3200" dirty="0"/>
              <a:t>Stephenson and </a:t>
            </a:r>
            <a:r>
              <a:rPr lang="en-GB" sz="3200" dirty="0" smtClean="0"/>
              <a:t>Miss Amin </a:t>
            </a:r>
            <a:r>
              <a:rPr lang="en-GB" sz="3200" dirty="0"/>
              <a:t>– Deputy Headteachers </a:t>
            </a:r>
          </a:p>
          <a:p>
            <a:r>
              <a:rPr lang="en-GB" sz="3200" dirty="0" smtClean="0"/>
              <a:t>Miss </a:t>
            </a:r>
            <a:r>
              <a:rPr lang="en-GB" sz="3200" dirty="0" err="1" smtClean="0"/>
              <a:t>Demeza</a:t>
            </a:r>
            <a:r>
              <a:rPr lang="en-GB" sz="3200" dirty="0" smtClean="0"/>
              <a:t> – </a:t>
            </a:r>
            <a:r>
              <a:rPr lang="en-GB" sz="3200" dirty="0" err="1" smtClean="0"/>
              <a:t>SENDCo</a:t>
            </a:r>
            <a:endParaRPr lang="en-GB" sz="3200" dirty="0"/>
          </a:p>
          <a:p>
            <a:r>
              <a:rPr lang="en-GB" sz="3200" dirty="0" smtClean="0"/>
              <a:t>Mrs </a:t>
            </a:r>
            <a:r>
              <a:rPr lang="en-GB" sz="3200" dirty="0" err="1" smtClean="0"/>
              <a:t>Tohux</a:t>
            </a:r>
            <a:r>
              <a:rPr lang="en-GB" sz="3200" dirty="0" smtClean="0"/>
              <a:t> </a:t>
            </a:r>
            <a:r>
              <a:rPr lang="en-GB" sz="3200" dirty="0"/>
              <a:t>– Upper Junior Phase Leader</a:t>
            </a:r>
          </a:p>
          <a:p>
            <a:r>
              <a:rPr lang="en-GB" sz="3200" dirty="0" smtClean="0"/>
              <a:t>Mrs </a:t>
            </a:r>
            <a:r>
              <a:rPr lang="en-GB" sz="3200" dirty="0" err="1" smtClean="0"/>
              <a:t>McGall</a:t>
            </a:r>
            <a:r>
              <a:rPr lang="en-GB" sz="3200" dirty="0" smtClean="0"/>
              <a:t> </a:t>
            </a:r>
            <a:r>
              <a:rPr lang="en-GB" sz="3200" dirty="0"/>
              <a:t>– Lower Junior Phase </a:t>
            </a:r>
            <a:r>
              <a:rPr lang="en-GB" sz="3200" dirty="0" smtClean="0"/>
              <a:t>Leader</a:t>
            </a:r>
          </a:p>
          <a:p>
            <a:r>
              <a:rPr lang="en-US" sz="3200" dirty="0" smtClean="0"/>
              <a:t>Miss Walley – Fs2 and KS1 Phase Leader</a:t>
            </a:r>
          </a:p>
        </p:txBody>
      </p:sp>
      <p:sp>
        <p:nvSpPr>
          <p:cNvPr id="3" name="Title 2"/>
          <p:cNvSpPr>
            <a:spLocks noGrp="1"/>
          </p:cNvSpPr>
          <p:nvPr>
            <p:ph type="title"/>
          </p:nvPr>
        </p:nvSpPr>
        <p:spPr/>
        <p:txBody>
          <a:bodyPr/>
          <a:lstStyle/>
          <a:p>
            <a:r>
              <a:rPr lang="en-GB" dirty="0" smtClean="0">
                <a:latin typeface="SassoonPrimaryInfant" pitchFamily="2" charset="0"/>
              </a:rPr>
              <a:t>Who’s Who!</a:t>
            </a:r>
            <a:endParaRPr lang="en-GB" dirty="0">
              <a:latin typeface="SassoonPrimaryInfant" pitchFamily="2" charset="0"/>
            </a:endParaRPr>
          </a:p>
        </p:txBody>
      </p:sp>
    </p:spTree>
    <p:extLst>
      <p:ext uri="{BB962C8B-B14F-4D97-AF65-F5344CB8AC3E}">
        <p14:creationId xmlns:p14="http://schemas.microsoft.com/office/powerpoint/2010/main" val="4077789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&amp; Sleeping</a:t>
            </a:r>
            <a:endParaRPr lang="en-GB" dirty="0"/>
          </a:p>
        </p:txBody>
      </p:sp>
      <p:sp>
        <p:nvSpPr>
          <p:cNvPr id="5" name="Rectangle 4"/>
          <p:cNvSpPr/>
          <p:nvPr/>
        </p:nvSpPr>
        <p:spPr>
          <a:xfrm>
            <a:off x="354360" y="1340768"/>
            <a:ext cx="8435280" cy="5909310"/>
          </a:xfrm>
          <a:prstGeom prst="rect">
            <a:avLst/>
          </a:prstGeom>
        </p:spPr>
        <p:txBody>
          <a:bodyPr wrap="square">
            <a:spAutoFit/>
          </a:bodyPr>
          <a:lstStyle/>
          <a:p>
            <a:pPr>
              <a:spcBef>
                <a:spcPct val="0"/>
              </a:spcBef>
              <a:buClrTx/>
              <a:buFontTx/>
              <a:buNone/>
            </a:pPr>
            <a:r>
              <a:rPr lang="en-US" altLang="en-US" b="1" dirty="0">
                <a:solidFill>
                  <a:schemeClr val="tx2"/>
                </a:solidFill>
              </a:rPr>
              <a:t>Breakfast</a:t>
            </a:r>
            <a:r>
              <a:rPr lang="en-US" altLang="en-US" dirty="0">
                <a:solidFill>
                  <a:schemeClr val="tx2"/>
                </a:solidFill>
              </a:rPr>
              <a:t> – All you can eat cereal, toast, fruit, yogurts, tea, water, juice</a:t>
            </a:r>
          </a:p>
          <a:p>
            <a:pPr>
              <a:spcBef>
                <a:spcPct val="0"/>
              </a:spcBef>
              <a:buClrTx/>
              <a:buFontTx/>
              <a:buNone/>
            </a:pPr>
            <a:endParaRPr lang="en-US" altLang="en-US" dirty="0">
              <a:solidFill>
                <a:schemeClr val="tx2"/>
              </a:solidFill>
            </a:endParaRPr>
          </a:p>
          <a:p>
            <a:pPr>
              <a:spcBef>
                <a:spcPct val="0"/>
              </a:spcBef>
              <a:buClrTx/>
              <a:buFontTx/>
              <a:buNone/>
            </a:pPr>
            <a:r>
              <a:rPr lang="en-US" altLang="en-US" b="1" dirty="0">
                <a:solidFill>
                  <a:schemeClr val="tx2"/>
                </a:solidFill>
              </a:rPr>
              <a:t>Lunch</a:t>
            </a:r>
            <a:r>
              <a:rPr lang="en-US" altLang="en-US" dirty="0">
                <a:solidFill>
                  <a:schemeClr val="tx2"/>
                </a:solidFill>
              </a:rPr>
              <a:t> – Large roll filled by children (ham, chicken, beef, tuna, cheese, salad…), fruit, homemade cake/snack bar.</a:t>
            </a:r>
          </a:p>
          <a:p>
            <a:pPr>
              <a:spcBef>
                <a:spcPct val="0"/>
              </a:spcBef>
              <a:buClrTx/>
              <a:buFontTx/>
              <a:buNone/>
            </a:pPr>
            <a:endParaRPr lang="en-US" altLang="en-US" dirty="0">
              <a:solidFill>
                <a:schemeClr val="tx2"/>
              </a:solidFill>
            </a:endParaRPr>
          </a:p>
          <a:p>
            <a:pPr>
              <a:spcBef>
                <a:spcPct val="0"/>
              </a:spcBef>
              <a:buClrTx/>
              <a:buFontTx/>
              <a:buNone/>
            </a:pPr>
            <a:r>
              <a:rPr lang="en-US" altLang="en-US" b="1" dirty="0">
                <a:solidFill>
                  <a:schemeClr val="tx2"/>
                </a:solidFill>
              </a:rPr>
              <a:t>Dinners</a:t>
            </a:r>
            <a:r>
              <a:rPr lang="en-US" altLang="en-US" dirty="0">
                <a:solidFill>
                  <a:schemeClr val="tx2"/>
                </a:solidFill>
              </a:rPr>
              <a:t> – Homemade soup</a:t>
            </a:r>
          </a:p>
          <a:p>
            <a:pPr>
              <a:spcBef>
                <a:spcPct val="0"/>
              </a:spcBef>
              <a:buClrTx/>
              <a:buFontTx/>
              <a:buNone/>
            </a:pPr>
            <a:r>
              <a:rPr lang="en-US" altLang="en-US" dirty="0">
                <a:solidFill>
                  <a:schemeClr val="tx2"/>
                </a:solidFill>
              </a:rPr>
              <a:t>              - </a:t>
            </a:r>
            <a:r>
              <a:rPr lang="en-US" altLang="en-US" dirty="0" err="1">
                <a:solidFill>
                  <a:schemeClr val="tx2"/>
                </a:solidFill>
              </a:rPr>
              <a:t>Lasagne</a:t>
            </a:r>
            <a:r>
              <a:rPr lang="en-US" altLang="en-US" dirty="0">
                <a:solidFill>
                  <a:schemeClr val="tx2"/>
                </a:solidFill>
              </a:rPr>
              <a:t>, fish and chips, roast chicken/beef, </a:t>
            </a:r>
            <a:r>
              <a:rPr lang="en-US" altLang="en-US" dirty="0" err="1" smtClean="0">
                <a:solidFill>
                  <a:schemeClr val="tx2"/>
                </a:solidFill>
              </a:rPr>
              <a:t>chilli</a:t>
            </a:r>
            <a:r>
              <a:rPr lang="en-US" altLang="en-US" dirty="0" smtClean="0">
                <a:solidFill>
                  <a:schemeClr val="tx2"/>
                </a:solidFill>
              </a:rPr>
              <a:t> </a:t>
            </a:r>
            <a:r>
              <a:rPr lang="en-US" altLang="en-US" dirty="0">
                <a:solidFill>
                  <a:schemeClr val="tx2"/>
                </a:solidFill>
              </a:rPr>
              <a:t>con carne, lots of vegetables… pizza on the final evening. </a:t>
            </a:r>
          </a:p>
          <a:p>
            <a:pPr>
              <a:spcBef>
                <a:spcPct val="0"/>
              </a:spcBef>
              <a:buClrTx/>
              <a:buFontTx/>
              <a:buNone/>
            </a:pPr>
            <a:r>
              <a:rPr lang="en-US" altLang="en-US" dirty="0">
                <a:solidFill>
                  <a:schemeClr val="tx2"/>
                </a:solidFill>
              </a:rPr>
              <a:t>              - Homemade cakes, fruit crumbles, ice cream…</a:t>
            </a:r>
          </a:p>
          <a:p>
            <a:pPr>
              <a:spcBef>
                <a:spcPct val="0"/>
              </a:spcBef>
              <a:buClrTx/>
              <a:buFontTx/>
              <a:buNone/>
            </a:pPr>
            <a:endParaRPr lang="en-US" altLang="en-US" dirty="0">
              <a:solidFill>
                <a:schemeClr val="tx2"/>
              </a:solidFill>
            </a:endParaRPr>
          </a:p>
          <a:p>
            <a:pPr>
              <a:spcBef>
                <a:spcPct val="0"/>
              </a:spcBef>
              <a:buClrTx/>
              <a:buFontTx/>
              <a:buNone/>
            </a:pPr>
            <a:r>
              <a:rPr lang="en-US" altLang="en-US" b="1" dirty="0">
                <a:solidFill>
                  <a:schemeClr val="tx2"/>
                </a:solidFill>
              </a:rPr>
              <a:t>Evening</a:t>
            </a:r>
            <a:r>
              <a:rPr lang="en-US" altLang="en-US" dirty="0">
                <a:solidFill>
                  <a:schemeClr val="tx2"/>
                </a:solidFill>
              </a:rPr>
              <a:t> – Hot chocolate </a:t>
            </a:r>
          </a:p>
          <a:p>
            <a:pPr>
              <a:spcBef>
                <a:spcPct val="0"/>
              </a:spcBef>
              <a:buClrTx/>
              <a:buFontTx/>
              <a:buNone/>
            </a:pPr>
            <a:endParaRPr lang="en-US" altLang="en-US" dirty="0">
              <a:solidFill>
                <a:schemeClr val="tx2"/>
              </a:solidFill>
            </a:endParaRPr>
          </a:p>
          <a:p>
            <a:pPr>
              <a:spcBef>
                <a:spcPct val="0"/>
              </a:spcBef>
              <a:buClrTx/>
              <a:buFontTx/>
              <a:buNone/>
            </a:pPr>
            <a:r>
              <a:rPr lang="en-US" altLang="en-US" dirty="0">
                <a:solidFill>
                  <a:schemeClr val="tx2"/>
                </a:solidFill>
              </a:rPr>
              <a:t>If your child has a special dietary requirement, please let teachers know and record on the child’s details sheet. The chef at the </a:t>
            </a:r>
            <a:r>
              <a:rPr lang="en-US" altLang="en-US" dirty="0" err="1">
                <a:solidFill>
                  <a:schemeClr val="tx2"/>
                </a:solidFill>
              </a:rPr>
              <a:t>centre</a:t>
            </a:r>
            <a:r>
              <a:rPr lang="en-US" altLang="en-US" dirty="0">
                <a:solidFill>
                  <a:schemeClr val="tx2"/>
                </a:solidFill>
              </a:rPr>
              <a:t> makes everything fresh and will cater for any needs as required (including fussy eaters). </a:t>
            </a:r>
            <a:endParaRPr lang="en-US" altLang="en-US" dirty="0" smtClean="0">
              <a:solidFill>
                <a:schemeClr val="tx2"/>
              </a:solidFill>
            </a:endParaRPr>
          </a:p>
          <a:p>
            <a:pPr>
              <a:spcBef>
                <a:spcPct val="0"/>
              </a:spcBef>
              <a:buClrTx/>
              <a:buFontTx/>
              <a:buNone/>
            </a:pPr>
            <a:endParaRPr lang="en-US" altLang="en-US" dirty="0">
              <a:solidFill>
                <a:schemeClr val="tx2"/>
              </a:solidFill>
            </a:endParaRPr>
          </a:p>
          <a:p>
            <a:pPr>
              <a:spcBef>
                <a:spcPct val="0"/>
              </a:spcBef>
              <a:buClrTx/>
              <a:buFontTx/>
              <a:buNone/>
            </a:pPr>
            <a:r>
              <a:rPr lang="en-US" altLang="en-US" b="1" dirty="0" smtClean="0">
                <a:solidFill>
                  <a:schemeClr val="tx2"/>
                </a:solidFill>
              </a:rPr>
              <a:t>Sleeping arrangements </a:t>
            </a:r>
            <a:r>
              <a:rPr lang="en-US" altLang="en-US" dirty="0" smtClean="0">
                <a:solidFill>
                  <a:schemeClr val="tx2"/>
                </a:solidFill>
              </a:rPr>
              <a:t>– Children will be sorted into same sex groups for sleeping in dorms. There are a range of size dorms and we carefully consider these arrangements.</a:t>
            </a:r>
          </a:p>
          <a:p>
            <a:pPr>
              <a:spcBef>
                <a:spcPct val="0"/>
              </a:spcBef>
              <a:buClrTx/>
              <a:buFontTx/>
              <a:buNone/>
            </a:pPr>
            <a:endParaRPr lang="en-US" altLang="en-US" dirty="0">
              <a:solidFill>
                <a:schemeClr val="tx2"/>
              </a:solidFill>
            </a:endParaRPr>
          </a:p>
          <a:p>
            <a:pPr>
              <a:spcBef>
                <a:spcPct val="0"/>
              </a:spcBef>
              <a:buClrTx/>
              <a:buFontTx/>
              <a:buNone/>
            </a:pPr>
            <a:endParaRPr lang="en-US" altLang="en-US" dirty="0">
              <a:solidFill>
                <a:schemeClr val="tx2"/>
              </a:solidFill>
            </a:endParaRPr>
          </a:p>
        </p:txBody>
      </p:sp>
    </p:spTree>
    <p:extLst>
      <p:ext uri="{BB962C8B-B14F-4D97-AF65-F5344CB8AC3E}">
        <p14:creationId xmlns:p14="http://schemas.microsoft.com/office/powerpoint/2010/main" val="337870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a:t>
            </a:r>
            <a:endParaRPr lang="en-GB" dirty="0"/>
          </a:p>
        </p:txBody>
      </p:sp>
      <p:sp>
        <p:nvSpPr>
          <p:cNvPr id="5" name="Rectangle 4"/>
          <p:cNvSpPr/>
          <p:nvPr/>
        </p:nvSpPr>
        <p:spPr>
          <a:xfrm>
            <a:off x="354360" y="1700808"/>
            <a:ext cx="8435280" cy="4745915"/>
          </a:xfrm>
          <a:prstGeom prst="rect">
            <a:avLst/>
          </a:prstGeom>
        </p:spPr>
        <p:txBody>
          <a:bodyPr wrap="square">
            <a:spAutoFit/>
          </a:bodyPr>
          <a:lstStyle/>
          <a:p>
            <a:pPr>
              <a:lnSpc>
                <a:spcPct val="80000"/>
              </a:lnSpc>
              <a:defRPr/>
            </a:pPr>
            <a:r>
              <a:rPr lang="en-GB" altLang="en-US" dirty="0">
                <a:solidFill>
                  <a:schemeClr val="tx2"/>
                </a:solidFill>
              </a:rPr>
              <a:t>The Centre will issue the following items to all </a:t>
            </a:r>
            <a:endParaRPr lang="en-GB" altLang="en-US" dirty="0" smtClean="0">
              <a:solidFill>
                <a:schemeClr val="tx2"/>
              </a:solidFill>
            </a:endParaRPr>
          </a:p>
          <a:p>
            <a:pPr>
              <a:lnSpc>
                <a:spcPct val="80000"/>
              </a:lnSpc>
              <a:defRPr/>
            </a:pPr>
            <a:r>
              <a:rPr lang="en-GB" altLang="en-US" dirty="0" smtClean="0">
                <a:solidFill>
                  <a:schemeClr val="tx2"/>
                </a:solidFill>
              </a:rPr>
              <a:t>pupils </a:t>
            </a:r>
            <a:r>
              <a:rPr lang="en-GB" altLang="en-US" dirty="0">
                <a:solidFill>
                  <a:schemeClr val="tx2"/>
                </a:solidFill>
              </a:rPr>
              <a:t>for the week: </a:t>
            </a:r>
          </a:p>
          <a:p>
            <a:pPr>
              <a:lnSpc>
                <a:spcPct val="80000"/>
              </a:lnSpc>
              <a:defRPr/>
            </a:pPr>
            <a:endParaRPr lang="en-GB" altLang="en-US" dirty="0">
              <a:solidFill>
                <a:schemeClr val="tx2"/>
              </a:solidFill>
            </a:endParaRPr>
          </a:p>
          <a:p>
            <a:pPr>
              <a:lnSpc>
                <a:spcPct val="80000"/>
              </a:lnSpc>
              <a:defRPr/>
            </a:pPr>
            <a:r>
              <a:rPr lang="en-GB" altLang="en-US" dirty="0">
                <a:solidFill>
                  <a:schemeClr val="tx2"/>
                </a:solidFill>
              </a:rPr>
              <a:t>WATERPROOF CAGOULE </a:t>
            </a:r>
            <a:endParaRPr lang="en-GB" altLang="en-US" dirty="0" smtClean="0">
              <a:solidFill>
                <a:schemeClr val="tx2"/>
              </a:solidFill>
            </a:endParaRPr>
          </a:p>
          <a:p>
            <a:pPr>
              <a:lnSpc>
                <a:spcPct val="80000"/>
              </a:lnSpc>
              <a:defRPr/>
            </a:pPr>
            <a:r>
              <a:rPr lang="en-GB" altLang="en-US" dirty="0">
                <a:solidFill>
                  <a:schemeClr val="tx2"/>
                </a:solidFill>
              </a:rPr>
              <a:t>WATERPROOF TROUSERS </a:t>
            </a:r>
          </a:p>
          <a:p>
            <a:pPr>
              <a:lnSpc>
                <a:spcPct val="80000"/>
              </a:lnSpc>
              <a:defRPr/>
            </a:pPr>
            <a:r>
              <a:rPr lang="en-GB" altLang="en-US" dirty="0" smtClean="0">
                <a:solidFill>
                  <a:schemeClr val="tx2"/>
                </a:solidFill>
              </a:rPr>
              <a:t>WINDPROOF JACKET</a:t>
            </a:r>
            <a:endParaRPr lang="en-GB" altLang="en-US" dirty="0">
              <a:solidFill>
                <a:schemeClr val="tx2"/>
              </a:solidFill>
            </a:endParaRPr>
          </a:p>
          <a:p>
            <a:pPr>
              <a:lnSpc>
                <a:spcPct val="80000"/>
              </a:lnSpc>
              <a:defRPr/>
            </a:pPr>
            <a:r>
              <a:rPr lang="en-GB" altLang="en-US" dirty="0" smtClean="0">
                <a:solidFill>
                  <a:schemeClr val="tx2"/>
                </a:solidFill>
              </a:rPr>
              <a:t>FLEECE JUMPER</a:t>
            </a:r>
            <a:endParaRPr lang="en-GB" altLang="en-US" dirty="0">
              <a:solidFill>
                <a:schemeClr val="tx2"/>
              </a:solidFill>
            </a:endParaRPr>
          </a:p>
          <a:p>
            <a:pPr>
              <a:lnSpc>
                <a:spcPct val="80000"/>
              </a:lnSpc>
              <a:defRPr/>
            </a:pPr>
            <a:r>
              <a:rPr lang="en-GB" altLang="en-US" dirty="0" smtClean="0">
                <a:solidFill>
                  <a:schemeClr val="tx2"/>
                </a:solidFill>
              </a:rPr>
              <a:t>WALKING </a:t>
            </a:r>
            <a:r>
              <a:rPr lang="en-GB" altLang="en-US" dirty="0">
                <a:solidFill>
                  <a:schemeClr val="tx2"/>
                </a:solidFill>
              </a:rPr>
              <a:t>BOOTS </a:t>
            </a:r>
          </a:p>
          <a:p>
            <a:pPr>
              <a:lnSpc>
                <a:spcPct val="80000"/>
              </a:lnSpc>
              <a:defRPr/>
            </a:pPr>
            <a:r>
              <a:rPr lang="en-GB" altLang="en-US" dirty="0">
                <a:solidFill>
                  <a:schemeClr val="tx2"/>
                </a:solidFill>
              </a:rPr>
              <a:t>WELLY BOOTS</a:t>
            </a:r>
          </a:p>
          <a:p>
            <a:pPr>
              <a:lnSpc>
                <a:spcPct val="80000"/>
              </a:lnSpc>
              <a:defRPr/>
            </a:pPr>
            <a:r>
              <a:rPr lang="en-GB" altLang="en-US" dirty="0">
                <a:solidFill>
                  <a:schemeClr val="tx2"/>
                </a:solidFill>
              </a:rPr>
              <a:t>LARGE BACK PACK</a:t>
            </a:r>
          </a:p>
          <a:p>
            <a:pPr>
              <a:lnSpc>
                <a:spcPct val="80000"/>
              </a:lnSpc>
              <a:defRPr/>
            </a:pPr>
            <a:r>
              <a:rPr lang="en-GB" altLang="en-US" dirty="0">
                <a:solidFill>
                  <a:schemeClr val="tx2"/>
                </a:solidFill>
              </a:rPr>
              <a:t>BALACLAVA </a:t>
            </a:r>
            <a:r>
              <a:rPr lang="en-GB" altLang="en-US" dirty="0" smtClean="0">
                <a:solidFill>
                  <a:schemeClr val="tx2"/>
                </a:solidFill>
              </a:rPr>
              <a:t>(IF NEEDED)</a:t>
            </a:r>
            <a:endParaRPr lang="en-GB" altLang="en-US" dirty="0">
              <a:solidFill>
                <a:schemeClr val="tx2"/>
              </a:solidFill>
            </a:endParaRPr>
          </a:p>
          <a:p>
            <a:pPr>
              <a:lnSpc>
                <a:spcPct val="80000"/>
              </a:lnSpc>
              <a:defRPr/>
            </a:pPr>
            <a:r>
              <a:rPr lang="en-GB" altLang="en-US" dirty="0">
                <a:solidFill>
                  <a:schemeClr val="tx2"/>
                </a:solidFill>
              </a:rPr>
              <a:t>(WATERPROOF GLOVES ARE AVAILABLE IF NEEDED)</a:t>
            </a:r>
          </a:p>
          <a:p>
            <a:pPr>
              <a:lnSpc>
                <a:spcPct val="80000"/>
              </a:lnSpc>
              <a:defRPr/>
            </a:pPr>
            <a:endParaRPr lang="en-GB" altLang="en-US" dirty="0" smtClean="0">
              <a:solidFill>
                <a:schemeClr val="tx2"/>
              </a:solidFill>
            </a:endParaRPr>
          </a:p>
          <a:p>
            <a:pPr>
              <a:lnSpc>
                <a:spcPct val="80000"/>
              </a:lnSpc>
              <a:defRPr/>
            </a:pPr>
            <a:r>
              <a:rPr lang="en-GB" altLang="en-US" dirty="0" smtClean="0">
                <a:solidFill>
                  <a:schemeClr val="tx2"/>
                </a:solidFill>
              </a:rPr>
              <a:t>Other </a:t>
            </a:r>
            <a:r>
              <a:rPr lang="en-GB" altLang="en-US" dirty="0">
                <a:solidFill>
                  <a:schemeClr val="tx2"/>
                </a:solidFill>
              </a:rPr>
              <a:t>items of </a:t>
            </a:r>
            <a:r>
              <a:rPr lang="en-GB" altLang="en-US" dirty="0" smtClean="0">
                <a:solidFill>
                  <a:schemeClr val="tx2"/>
                </a:solidFill>
              </a:rPr>
              <a:t>equipment </a:t>
            </a:r>
            <a:r>
              <a:rPr lang="en-GB" altLang="en-US" dirty="0">
                <a:solidFill>
                  <a:schemeClr val="tx2"/>
                </a:solidFill>
              </a:rPr>
              <a:t>(e.g. helmets, buoyancy aid etc.)  for the specialist </a:t>
            </a:r>
            <a:r>
              <a:rPr lang="en-GB" altLang="en-US" dirty="0" smtClean="0">
                <a:solidFill>
                  <a:schemeClr val="tx2"/>
                </a:solidFill>
              </a:rPr>
              <a:t>activities programmed </a:t>
            </a:r>
            <a:r>
              <a:rPr lang="en-GB" altLang="en-US" dirty="0">
                <a:solidFill>
                  <a:schemeClr val="tx2"/>
                </a:solidFill>
              </a:rPr>
              <a:t>will be issued on a daily basis as appropriate. </a:t>
            </a:r>
          </a:p>
          <a:p>
            <a:pPr>
              <a:lnSpc>
                <a:spcPct val="80000"/>
              </a:lnSpc>
              <a:defRPr/>
            </a:pPr>
            <a:endParaRPr lang="en-GB" altLang="en-US" b="1" dirty="0">
              <a:solidFill>
                <a:schemeClr val="tx2"/>
              </a:solidFill>
            </a:endParaRPr>
          </a:p>
          <a:p>
            <a:pPr>
              <a:lnSpc>
                <a:spcPct val="80000"/>
              </a:lnSpc>
              <a:defRPr/>
            </a:pPr>
            <a:r>
              <a:rPr lang="en-GB" altLang="en-US" b="1" dirty="0">
                <a:solidFill>
                  <a:schemeClr val="tx2"/>
                </a:solidFill>
              </a:rPr>
              <a:t>PLEASE DO NOT GO OUT AND SPEND MONEY ON THESE ITEMS AS THE CENTRE’S EQUIPMENT IS VERY GOOD</a:t>
            </a:r>
            <a:r>
              <a:rPr lang="en-GB" altLang="en-US" b="1" dirty="0" smtClean="0">
                <a:solidFill>
                  <a:schemeClr val="tx2"/>
                </a:solidFill>
              </a:rPr>
              <a:t>.</a:t>
            </a:r>
          </a:p>
          <a:p>
            <a:pPr>
              <a:lnSpc>
                <a:spcPct val="80000"/>
              </a:lnSpc>
              <a:defRPr/>
            </a:pPr>
            <a:endParaRPr lang="en-GB" altLang="en-US" b="1" dirty="0">
              <a:solidFill>
                <a:schemeClr val="tx2"/>
              </a:solidFill>
            </a:endParaRPr>
          </a:p>
          <a:p>
            <a:pPr>
              <a:lnSpc>
                <a:spcPct val="80000"/>
              </a:lnSpc>
              <a:defRPr/>
            </a:pPr>
            <a:r>
              <a:rPr lang="en-GB" altLang="en-US" b="1" dirty="0" smtClean="0">
                <a:solidFill>
                  <a:schemeClr val="tx2"/>
                </a:solidFill>
              </a:rPr>
              <a:t>Generally children will only need to take under layers and clothing for the evening. A full kit list will be issued nearer the time of the trip.</a:t>
            </a:r>
            <a:endParaRPr lang="en-GB" altLang="en-US" b="1" dirty="0">
              <a:solidFill>
                <a:schemeClr val="tx2"/>
              </a:solidFill>
            </a:endParaRPr>
          </a:p>
        </p:txBody>
      </p:sp>
      <p:pic>
        <p:nvPicPr>
          <p:cNvPr id="3" name="Picture 2"/>
          <p:cNvPicPr>
            <a:picLocks noChangeAspect="1"/>
          </p:cNvPicPr>
          <p:nvPr/>
        </p:nvPicPr>
        <p:blipFill>
          <a:blip r:embed="rId2"/>
          <a:stretch>
            <a:fillRect/>
          </a:stretch>
        </p:blipFill>
        <p:spPr>
          <a:xfrm>
            <a:off x="6022504" y="1196752"/>
            <a:ext cx="2664296" cy="3219992"/>
          </a:xfrm>
          <a:prstGeom prst="rect">
            <a:avLst/>
          </a:prstGeom>
        </p:spPr>
      </p:pic>
    </p:spTree>
    <p:extLst>
      <p:ext uri="{BB962C8B-B14F-4D97-AF65-F5344CB8AC3E}">
        <p14:creationId xmlns:p14="http://schemas.microsoft.com/office/powerpoint/2010/main" val="429146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Rhos</a:t>
            </a:r>
            <a:endParaRPr lang="en-GB" dirty="0"/>
          </a:p>
        </p:txBody>
      </p:sp>
      <p:sp>
        <p:nvSpPr>
          <p:cNvPr id="5" name="Rectangle 4"/>
          <p:cNvSpPr/>
          <p:nvPr/>
        </p:nvSpPr>
        <p:spPr>
          <a:xfrm>
            <a:off x="457200" y="2276872"/>
            <a:ext cx="8229600" cy="1569660"/>
          </a:xfrm>
          <a:prstGeom prst="rect">
            <a:avLst/>
          </a:prstGeom>
        </p:spPr>
        <p:txBody>
          <a:bodyPr wrap="square">
            <a:spAutoFit/>
          </a:bodyPr>
          <a:lstStyle/>
          <a:p>
            <a:pPr>
              <a:defRPr/>
            </a:pPr>
            <a:r>
              <a:rPr lang="en-GB" sz="2400" dirty="0">
                <a:solidFill>
                  <a:schemeClr val="tx2"/>
                </a:solidFill>
              </a:rPr>
              <a:t>Most importantly…</a:t>
            </a:r>
          </a:p>
          <a:p>
            <a:pPr>
              <a:defRPr/>
            </a:pPr>
            <a:r>
              <a:rPr lang="en-GB" sz="2400" dirty="0">
                <a:solidFill>
                  <a:schemeClr val="tx2"/>
                </a:solidFill>
              </a:rPr>
              <a:t>The children enjoy this trip and get a great deal of learning, confidence and maturity from it! </a:t>
            </a:r>
            <a:endParaRPr lang="en-GB" sz="2400" dirty="0" smtClean="0">
              <a:solidFill>
                <a:schemeClr val="tx2"/>
              </a:solidFill>
            </a:endParaRPr>
          </a:p>
          <a:p>
            <a:pPr>
              <a:defRPr/>
            </a:pPr>
            <a:r>
              <a:rPr lang="en-GB" sz="2400" dirty="0" smtClean="0">
                <a:solidFill>
                  <a:schemeClr val="tx2"/>
                </a:solidFill>
              </a:rPr>
              <a:t>It is a trip they will never stop talking about!</a:t>
            </a:r>
            <a:endParaRPr lang="en-GB" sz="2400" dirty="0">
              <a:solidFill>
                <a:schemeClr val="tx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890007"/>
            <a:ext cx="68072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55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Rhos</a:t>
            </a:r>
            <a:r>
              <a:rPr lang="en-GB" dirty="0" smtClean="0"/>
              <a:t> Dates</a:t>
            </a:r>
            <a:endParaRPr lang="en-GB" dirty="0"/>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10" y="5548004"/>
            <a:ext cx="3115568" cy="127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5516" y="2439461"/>
            <a:ext cx="8712968" cy="3108543"/>
          </a:xfrm>
          <a:prstGeom prst="rect">
            <a:avLst/>
          </a:prstGeom>
          <a:noFill/>
        </p:spPr>
        <p:txBody>
          <a:bodyPr wrap="square" rtlCol="0">
            <a:spAutoFit/>
          </a:bodyPr>
          <a:lstStyle/>
          <a:p>
            <a:pPr fontAlgn="base"/>
            <a:r>
              <a:rPr lang="en-US" sz="3200" b="1" dirty="0" smtClean="0"/>
              <a:t>Week </a:t>
            </a:r>
            <a:r>
              <a:rPr lang="en-US" sz="3200" b="1" dirty="0"/>
              <a:t>1 </a:t>
            </a:r>
            <a:r>
              <a:rPr lang="en-US" sz="3200" b="1" dirty="0" smtClean="0"/>
              <a:t>– Birch Class</a:t>
            </a:r>
            <a:endParaRPr lang="en-US" sz="3200" dirty="0"/>
          </a:p>
          <a:p>
            <a:pPr fontAlgn="base"/>
            <a:r>
              <a:rPr lang="en-US" sz="3200" b="1" dirty="0" smtClean="0"/>
              <a:t>Sunday </a:t>
            </a:r>
            <a:r>
              <a:rPr lang="en-US" sz="3200" b="1" dirty="0"/>
              <a:t>7th – </a:t>
            </a:r>
            <a:r>
              <a:rPr lang="en-US" sz="3200" b="1" dirty="0" smtClean="0"/>
              <a:t>Saturday </a:t>
            </a:r>
            <a:r>
              <a:rPr lang="en-US" sz="3200" b="1" dirty="0"/>
              <a:t>13th January 2024</a:t>
            </a:r>
            <a:r>
              <a:rPr lang="en-US" sz="3200" dirty="0"/>
              <a:t/>
            </a:r>
            <a:br>
              <a:rPr lang="en-US" sz="3200" dirty="0"/>
            </a:br>
            <a:endParaRPr lang="en-US" sz="3200" dirty="0"/>
          </a:p>
          <a:p>
            <a:pPr fontAlgn="base"/>
            <a:r>
              <a:rPr lang="en-US" sz="3200" b="1" dirty="0" smtClean="0"/>
              <a:t>Week </a:t>
            </a:r>
            <a:r>
              <a:rPr lang="en-US" sz="3200" b="1" dirty="0"/>
              <a:t>2 </a:t>
            </a:r>
            <a:r>
              <a:rPr lang="en-US" sz="3200" b="1" dirty="0" smtClean="0"/>
              <a:t>– Cedar and Alder Classes</a:t>
            </a:r>
            <a:r>
              <a:rPr lang="en-US" sz="3200" b="1" dirty="0"/>
              <a:t/>
            </a:r>
            <a:br>
              <a:rPr lang="en-US" sz="3200" b="1" dirty="0"/>
            </a:br>
            <a:r>
              <a:rPr lang="en-US" sz="3200" b="1" dirty="0" smtClean="0"/>
              <a:t>Sunday </a:t>
            </a:r>
            <a:r>
              <a:rPr lang="en-US" sz="3200" b="1" dirty="0"/>
              <a:t>14th – </a:t>
            </a:r>
            <a:r>
              <a:rPr lang="en-US" sz="3200" b="1" dirty="0" smtClean="0"/>
              <a:t>Saturday </a:t>
            </a:r>
            <a:r>
              <a:rPr lang="en-US" sz="3200" b="1" dirty="0"/>
              <a:t>20th </a:t>
            </a:r>
            <a:r>
              <a:rPr lang="en-US" sz="3200" b="1" dirty="0" smtClean="0"/>
              <a:t>January </a:t>
            </a:r>
            <a:r>
              <a:rPr lang="en-US" sz="3200" b="1" dirty="0"/>
              <a:t>2024</a:t>
            </a: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177622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204864"/>
            <a:ext cx="8496944" cy="3970318"/>
          </a:xfrm>
          <a:prstGeom prst="rect">
            <a:avLst/>
          </a:prstGeom>
        </p:spPr>
        <p:txBody>
          <a:bodyPr wrap="square">
            <a:spAutoFit/>
          </a:bodyPr>
          <a:lstStyle/>
          <a:p>
            <a:pPr algn="ctr"/>
            <a:r>
              <a:rPr lang="en-GB" sz="3600" b="1" dirty="0" smtClean="0">
                <a:solidFill>
                  <a:srgbClr val="002060"/>
                </a:solidFill>
                <a:latin typeface="+mj-lt"/>
              </a:rPr>
              <a:t>Thank you for attending this afternoon.</a:t>
            </a:r>
          </a:p>
          <a:p>
            <a:pPr algn="ctr"/>
            <a:r>
              <a:rPr lang="en-US" sz="2400" dirty="0" smtClean="0">
                <a:solidFill>
                  <a:srgbClr val="002060"/>
                </a:solidFill>
                <a:latin typeface="+mj-lt"/>
              </a:rPr>
              <a:t>You will now have the chance to visit your child’s classroom for a general look and chat with the teacher. Parents evenings will be coming up later this term for more specific conversations about your child’s learning. </a:t>
            </a:r>
            <a:endParaRPr lang="en-GB" sz="2400" dirty="0" smtClean="0">
              <a:solidFill>
                <a:srgbClr val="002060"/>
              </a:solidFill>
              <a:latin typeface="+mj-lt"/>
            </a:endParaRPr>
          </a:p>
          <a:p>
            <a:pPr algn="ctr"/>
            <a:endParaRPr lang="en-GB" sz="2400" dirty="0">
              <a:solidFill>
                <a:srgbClr val="002060"/>
              </a:solidFill>
              <a:latin typeface="+mj-lt"/>
            </a:endParaRPr>
          </a:p>
          <a:p>
            <a:pPr algn="ctr"/>
            <a:r>
              <a:rPr lang="en-GB" sz="2400" dirty="0" smtClean="0">
                <a:solidFill>
                  <a:srgbClr val="002060"/>
                </a:solidFill>
                <a:latin typeface="+mj-lt"/>
              </a:rPr>
              <a:t>In the meantime, if you have any questions please don’t hesitate to contact the school office and these will be forwarded to us.</a:t>
            </a:r>
          </a:p>
          <a:p>
            <a:pPr algn="ctr"/>
            <a:r>
              <a:rPr lang="en-GB" sz="2400" dirty="0" smtClean="0">
                <a:solidFill>
                  <a:srgbClr val="002060"/>
                </a:solidFill>
                <a:latin typeface="+mj-lt"/>
              </a:rPr>
              <a:t>We look forward to working in partnership with you and your children this year.</a:t>
            </a:r>
          </a:p>
        </p:txBody>
      </p:sp>
    </p:spTree>
    <p:extLst>
      <p:ext uri="{BB962C8B-B14F-4D97-AF65-F5344CB8AC3E}">
        <p14:creationId xmlns:p14="http://schemas.microsoft.com/office/powerpoint/2010/main" val="299753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59" cy="5184576"/>
          </a:xfrm>
        </p:spPr>
        <p:txBody>
          <a:bodyPr>
            <a:normAutofit/>
          </a:bodyPr>
          <a:lstStyle/>
          <a:p>
            <a:r>
              <a:rPr lang="en-GB" sz="3200" dirty="0" smtClean="0"/>
              <a:t> </a:t>
            </a:r>
          </a:p>
          <a:p>
            <a:r>
              <a:rPr lang="en-GB" sz="3500" dirty="0" smtClean="0"/>
              <a:t>Year </a:t>
            </a:r>
            <a:r>
              <a:rPr lang="en-GB" sz="3500" dirty="0"/>
              <a:t>6</a:t>
            </a:r>
            <a:r>
              <a:rPr lang="en-GB" sz="3500" dirty="0" smtClean="0"/>
              <a:t> teachers:</a:t>
            </a:r>
          </a:p>
          <a:p>
            <a:pPr lvl="1"/>
            <a:r>
              <a:rPr lang="en-GB" sz="3300" dirty="0" smtClean="0"/>
              <a:t> Mrs Booth (Birch) </a:t>
            </a:r>
          </a:p>
          <a:p>
            <a:pPr lvl="1"/>
            <a:r>
              <a:rPr lang="en-GB" sz="3300" dirty="0" smtClean="0"/>
              <a:t>Miss McClintock (Alder) </a:t>
            </a:r>
          </a:p>
          <a:p>
            <a:pPr lvl="1"/>
            <a:r>
              <a:rPr lang="en-GB" sz="3300" dirty="0" smtClean="0"/>
              <a:t>Mrs </a:t>
            </a:r>
            <a:r>
              <a:rPr lang="en-GB" sz="3300" dirty="0" smtClean="0"/>
              <a:t>Tohux and Mrs Atkins </a:t>
            </a:r>
            <a:r>
              <a:rPr lang="en-GB" sz="3300" dirty="0" smtClean="0"/>
              <a:t>(Cedar)  </a:t>
            </a:r>
            <a:endParaRPr lang="en-GB" sz="3300" dirty="0"/>
          </a:p>
        </p:txBody>
      </p:sp>
      <p:sp>
        <p:nvSpPr>
          <p:cNvPr id="3" name="Title 2"/>
          <p:cNvSpPr>
            <a:spLocks noGrp="1"/>
          </p:cNvSpPr>
          <p:nvPr>
            <p:ph type="title"/>
          </p:nvPr>
        </p:nvSpPr>
        <p:spPr/>
        <p:txBody>
          <a:bodyPr/>
          <a:lstStyle/>
          <a:p>
            <a:r>
              <a:rPr lang="en-GB" dirty="0" smtClean="0"/>
              <a:t>Who’s Who?</a:t>
            </a:r>
            <a:endParaRPr lang="en-GB" dirty="0"/>
          </a:p>
        </p:txBody>
      </p:sp>
    </p:spTree>
    <p:extLst>
      <p:ext uri="{BB962C8B-B14F-4D97-AF65-F5344CB8AC3E}">
        <p14:creationId xmlns:p14="http://schemas.microsoft.com/office/powerpoint/2010/main" val="161392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363272" cy="4320480"/>
          </a:xfrm>
        </p:spPr>
        <p:txBody>
          <a:bodyPr>
            <a:normAutofit lnSpcReduction="10000"/>
          </a:bodyPr>
          <a:lstStyle/>
          <a:p>
            <a:r>
              <a:rPr lang="en-GB" dirty="0" smtClean="0"/>
              <a:t>Miss </a:t>
            </a:r>
            <a:r>
              <a:rPr lang="en-GB" dirty="0" err="1" smtClean="0"/>
              <a:t>Demeza</a:t>
            </a:r>
            <a:r>
              <a:rPr lang="en-GB" dirty="0" smtClean="0"/>
              <a:t> – </a:t>
            </a:r>
            <a:r>
              <a:rPr lang="en-GB" dirty="0" err="1" smtClean="0"/>
              <a:t>SENDCo</a:t>
            </a:r>
            <a:r>
              <a:rPr lang="en-GB" dirty="0" smtClean="0"/>
              <a:t> and Inclusion Lead</a:t>
            </a:r>
          </a:p>
          <a:p>
            <a:r>
              <a:rPr lang="en-GB" dirty="0" smtClean="0"/>
              <a:t>Mrs Kirk – Family, Pastoral and Mental Health Lead</a:t>
            </a:r>
          </a:p>
          <a:p>
            <a:r>
              <a:rPr lang="en-GB" dirty="0" smtClean="0"/>
              <a:t>Miss Challis – </a:t>
            </a:r>
            <a:r>
              <a:rPr lang="en-GB" dirty="0" err="1" smtClean="0"/>
              <a:t>SENDCo</a:t>
            </a:r>
            <a:r>
              <a:rPr lang="en-GB" dirty="0" smtClean="0"/>
              <a:t> assistant and Speech and Language Specialist</a:t>
            </a:r>
          </a:p>
          <a:p>
            <a:r>
              <a:rPr lang="en-GB" dirty="0" smtClean="0"/>
              <a:t>Mrs Hawkins – Senior Mental Health Lead</a:t>
            </a:r>
          </a:p>
          <a:p>
            <a:r>
              <a:rPr lang="en-GB" dirty="0" smtClean="0"/>
              <a:t>Mrs </a:t>
            </a:r>
            <a:r>
              <a:rPr lang="en-GB" dirty="0" err="1" smtClean="0"/>
              <a:t>Jezzard</a:t>
            </a:r>
            <a:r>
              <a:rPr lang="en-GB" dirty="0" smtClean="0"/>
              <a:t> - ELSA</a:t>
            </a:r>
          </a:p>
          <a:p>
            <a:r>
              <a:rPr lang="en-GB" dirty="0" smtClean="0"/>
              <a:t>Miss Jutte - ELSA</a:t>
            </a:r>
          </a:p>
          <a:p>
            <a:r>
              <a:rPr lang="en-GB" dirty="0" smtClean="0"/>
              <a:t>Mrs Brown – ELSA</a:t>
            </a:r>
          </a:p>
          <a:p>
            <a:pPr marL="0" indent="0">
              <a:buNone/>
            </a:pPr>
            <a:endParaRPr lang="en-GB" dirty="0" smtClean="0"/>
          </a:p>
          <a:p>
            <a:pPr marL="0" indent="0">
              <a:buNone/>
            </a:pPr>
            <a:r>
              <a:rPr lang="en-GB" dirty="0" smtClean="0"/>
              <a:t>If you need any support, please contact Miss </a:t>
            </a:r>
            <a:r>
              <a:rPr lang="en-GB" dirty="0" err="1" smtClean="0"/>
              <a:t>Demeza</a:t>
            </a:r>
            <a:r>
              <a:rPr lang="en-GB" dirty="0" smtClean="0"/>
              <a:t> or Mrs Kirk. This can be done via the office. </a:t>
            </a:r>
            <a:endParaRPr lang="en-GB" dirty="0"/>
          </a:p>
        </p:txBody>
      </p:sp>
      <p:sp>
        <p:nvSpPr>
          <p:cNvPr id="3" name="Title 2"/>
          <p:cNvSpPr>
            <a:spLocks noGrp="1"/>
          </p:cNvSpPr>
          <p:nvPr>
            <p:ph type="title"/>
          </p:nvPr>
        </p:nvSpPr>
        <p:spPr/>
        <p:txBody>
          <a:bodyPr/>
          <a:lstStyle/>
          <a:p>
            <a:r>
              <a:rPr lang="en-GB" dirty="0" smtClean="0"/>
              <a:t>Inclusion and Pastoral Team </a:t>
            </a:r>
            <a:endParaRPr lang="en-GB" dirty="0"/>
          </a:p>
        </p:txBody>
      </p:sp>
    </p:spTree>
    <p:extLst>
      <p:ext uri="{BB962C8B-B14F-4D97-AF65-F5344CB8AC3E}">
        <p14:creationId xmlns:p14="http://schemas.microsoft.com/office/powerpoint/2010/main" val="399657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364" y="1591056"/>
            <a:ext cx="8363272" cy="4934288"/>
          </a:xfrm>
        </p:spPr>
        <p:txBody>
          <a:bodyPr>
            <a:normAutofit fontScale="92500" lnSpcReduction="10000"/>
          </a:bodyPr>
          <a:lstStyle/>
          <a:p>
            <a:r>
              <a:rPr lang="en-GB" sz="2600" dirty="0" smtClean="0"/>
              <a:t>We have one office site for our Federation, based at JRI. </a:t>
            </a:r>
          </a:p>
          <a:p>
            <a:r>
              <a:rPr lang="en-GB" sz="2600" dirty="0" smtClean="0"/>
              <a:t>Please contact the office with queries. Emails can be sent to the office to be forwarded to class teachers.</a:t>
            </a:r>
          </a:p>
          <a:p>
            <a:r>
              <a:rPr lang="en-GB" sz="2600" dirty="0" smtClean="0"/>
              <a:t>There are members of classroom staff on the Year </a:t>
            </a:r>
            <a:r>
              <a:rPr lang="en-GB" sz="2600" dirty="0" smtClean="0"/>
              <a:t>6 </a:t>
            </a:r>
            <a:r>
              <a:rPr lang="en-GB" sz="2600" dirty="0" smtClean="0"/>
              <a:t>doors in the morning and in the playground at the end of the day if you have a question or message. </a:t>
            </a:r>
          </a:p>
          <a:p>
            <a:r>
              <a:rPr lang="en-GB" sz="2600" dirty="0" smtClean="0"/>
              <a:t>All children who are ill during the day and need to be sent home should be picked up from the infant site office. </a:t>
            </a:r>
          </a:p>
          <a:p>
            <a:r>
              <a:rPr lang="en-GB" sz="2600" dirty="0" smtClean="0"/>
              <a:t>There is only one phone number for both schools and one email address should you need to contact us. </a:t>
            </a:r>
            <a:r>
              <a:rPr lang="en-US" sz="2600" dirty="0"/>
              <a:t>01635 </a:t>
            </a:r>
            <a:r>
              <a:rPr lang="en-US" sz="2600" dirty="0" smtClean="0"/>
              <a:t>42376</a:t>
            </a:r>
          </a:p>
          <a:p>
            <a:r>
              <a:rPr lang="en-US" sz="2600" u="sng" dirty="0" smtClean="0">
                <a:hlinkClick r:id="rId3"/>
              </a:rPr>
              <a:t>office@jrs.w-berks.sch.uk</a:t>
            </a:r>
            <a:endParaRPr lang="en-US" sz="2600" u="sng" dirty="0" smtClean="0"/>
          </a:p>
          <a:p>
            <a:r>
              <a:rPr lang="en-US" sz="2600" dirty="0" smtClean="0"/>
              <a:t>If you are on Facebook, add our John Rankin page for updates.</a:t>
            </a:r>
            <a:endParaRPr lang="en-GB" sz="2600" dirty="0"/>
          </a:p>
        </p:txBody>
      </p:sp>
      <p:sp>
        <p:nvSpPr>
          <p:cNvPr id="3" name="Title 2"/>
          <p:cNvSpPr>
            <a:spLocks noGrp="1"/>
          </p:cNvSpPr>
          <p:nvPr>
            <p:ph type="title"/>
          </p:nvPr>
        </p:nvSpPr>
        <p:spPr/>
        <p:txBody>
          <a:bodyPr/>
          <a:lstStyle/>
          <a:p>
            <a:r>
              <a:rPr lang="en-GB" dirty="0" smtClean="0"/>
              <a:t>Our Office</a:t>
            </a:r>
            <a:endParaRPr lang="en-GB" dirty="0"/>
          </a:p>
        </p:txBody>
      </p:sp>
    </p:spTree>
    <p:extLst>
      <p:ext uri="{BB962C8B-B14F-4D97-AF65-F5344CB8AC3E}">
        <p14:creationId xmlns:p14="http://schemas.microsoft.com/office/powerpoint/2010/main" val="79509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1772816"/>
            <a:ext cx="8640959" cy="4752528"/>
          </a:xfrm>
        </p:spPr>
        <p:txBody>
          <a:bodyPr>
            <a:normAutofit fontScale="77500" lnSpcReduction="20000"/>
          </a:bodyPr>
          <a:lstStyle/>
          <a:p>
            <a:pPr marL="109728" indent="0">
              <a:lnSpc>
                <a:spcPct val="90000"/>
              </a:lnSpc>
              <a:buNone/>
              <a:defRPr/>
            </a:pPr>
            <a:r>
              <a:rPr lang="en-GB" sz="2200" dirty="0" smtClean="0"/>
              <a:t>We ask that children wear their PE kit to school on two days each week: </a:t>
            </a:r>
          </a:p>
          <a:p>
            <a:pPr marL="667703" lvl="1" indent="-256032">
              <a:lnSpc>
                <a:spcPct val="90000"/>
              </a:lnSpc>
              <a:buFont typeface="Wingdings 3"/>
              <a:buChar char=""/>
              <a:defRPr/>
            </a:pPr>
            <a:r>
              <a:rPr lang="en-GB" dirty="0" smtClean="0">
                <a:solidFill>
                  <a:srgbClr val="FF0000"/>
                </a:solidFill>
              </a:rPr>
              <a:t>Mondays and Wednesdays are Year 6 PE kit days</a:t>
            </a:r>
          </a:p>
          <a:p>
            <a:pPr marL="667703" lvl="1" indent="-256032">
              <a:lnSpc>
                <a:spcPct val="90000"/>
              </a:lnSpc>
              <a:buFont typeface="Wingdings 3"/>
              <a:buChar char=""/>
              <a:defRPr/>
            </a:pPr>
            <a:endParaRPr lang="en-GB" dirty="0" smtClean="0"/>
          </a:p>
          <a:p>
            <a:pPr marL="365760" indent="-256032" fontAlgn="auto">
              <a:lnSpc>
                <a:spcPct val="90000"/>
              </a:lnSpc>
              <a:spcAft>
                <a:spcPts val="0"/>
              </a:spcAft>
              <a:buFont typeface="Wingdings 3"/>
              <a:buChar char=""/>
              <a:defRPr/>
            </a:pPr>
            <a:r>
              <a:rPr lang="en-GB" sz="2200" dirty="0" smtClean="0"/>
              <a:t>If children are doing a </a:t>
            </a:r>
            <a:r>
              <a:rPr lang="en-GB" sz="2200" dirty="0" err="1" smtClean="0"/>
              <a:t>Procision</a:t>
            </a:r>
            <a:r>
              <a:rPr lang="en-GB" sz="2200" dirty="0" smtClean="0"/>
              <a:t> sports club after school they should come to school in school uniform and bring their kit to change into at the end of the school day.</a:t>
            </a:r>
          </a:p>
          <a:p>
            <a:pPr marL="365760" indent="-256032" fontAlgn="auto">
              <a:lnSpc>
                <a:spcPct val="90000"/>
              </a:lnSpc>
              <a:spcAft>
                <a:spcPts val="0"/>
              </a:spcAft>
              <a:buFont typeface="Wingdings 3"/>
              <a:buChar char=""/>
              <a:defRPr/>
            </a:pPr>
            <a:endParaRPr lang="en-GB" sz="2200" dirty="0"/>
          </a:p>
          <a:p>
            <a:pPr marL="365760" indent="-256032" fontAlgn="auto">
              <a:lnSpc>
                <a:spcPct val="90000"/>
              </a:lnSpc>
              <a:spcAft>
                <a:spcPts val="0"/>
              </a:spcAft>
              <a:buFont typeface="Wingdings 3"/>
              <a:buChar char=""/>
              <a:defRPr/>
            </a:pPr>
            <a:r>
              <a:rPr lang="en-GB" sz="2200" dirty="0" smtClean="0"/>
              <a:t>Water bottles – please come to school with these filled and named</a:t>
            </a:r>
            <a:r>
              <a:rPr lang="en-GB" sz="2200" dirty="0"/>
              <a:t>. Water bottles should also be named and in school daily (not inside their </a:t>
            </a:r>
            <a:r>
              <a:rPr lang="en-GB" sz="2200" dirty="0" smtClean="0"/>
              <a:t>book bag</a:t>
            </a:r>
            <a:r>
              <a:rPr lang="en-GB" sz="2200" dirty="0"/>
              <a:t>).  The bottles will be refilled at school if needed. Water bottles must be spill proof and actual water bottles. They must only contain water please. </a:t>
            </a:r>
            <a:endParaRPr lang="en-GB" sz="2200" dirty="0" smtClean="0"/>
          </a:p>
          <a:p>
            <a:pPr marL="109728" indent="0" fontAlgn="auto">
              <a:lnSpc>
                <a:spcPct val="90000"/>
              </a:lnSpc>
              <a:spcAft>
                <a:spcPts val="0"/>
              </a:spcAft>
              <a:buNone/>
              <a:defRPr/>
            </a:pPr>
            <a:endParaRPr lang="en-GB" sz="2200" dirty="0" smtClean="0"/>
          </a:p>
          <a:p>
            <a:pPr marL="365760" indent="-256032" fontAlgn="auto">
              <a:lnSpc>
                <a:spcPct val="90000"/>
              </a:lnSpc>
              <a:spcAft>
                <a:spcPts val="0"/>
              </a:spcAft>
              <a:buFont typeface="Wingdings 3"/>
              <a:buChar char=""/>
              <a:defRPr/>
            </a:pPr>
            <a:r>
              <a:rPr lang="en-GB" sz="2200" dirty="0" smtClean="0"/>
              <a:t>Lunches – please order these in advance electronically.</a:t>
            </a:r>
          </a:p>
          <a:p>
            <a:pPr marL="365760" indent="-256032" fontAlgn="auto">
              <a:lnSpc>
                <a:spcPct val="90000"/>
              </a:lnSpc>
              <a:spcAft>
                <a:spcPts val="0"/>
              </a:spcAft>
              <a:buFont typeface="Wingdings 3"/>
              <a:buChar char=""/>
              <a:defRPr/>
            </a:pPr>
            <a:endParaRPr lang="en-GB" sz="2200" dirty="0" smtClean="0"/>
          </a:p>
          <a:p>
            <a:pPr marL="365760" indent="-256032" fontAlgn="auto">
              <a:lnSpc>
                <a:spcPct val="90000"/>
              </a:lnSpc>
              <a:spcAft>
                <a:spcPts val="0"/>
              </a:spcAft>
              <a:buFont typeface="Wingdings 3"/>
              <a:buChar char=""/>
              <a:defRPr/>
            </a:pPr>
            <a:r>
              <a:rPr lang="en-GB" sz="2200" dirty="0" smtClean="0"/>
              <a:t>We ask that children in Year 6 bring in a pencil case containing basic equipment: black pen, pencil, ruler, glue, colouring pencils.</a:t>
            </a:r>
          </a:p>
          <a:p>
            <a:pPr marL="109728" indent="0" fontAlgn="auto">
              <a:lnSpc>
                <a:spcPct val="90000"/>
              </a:lnSpc>
              <a:spcAft>
                <a:spcPts val="0"/>
              </a:spcAft>
              <a:buNone/>
              <a:defRPr/>
            </a:pPr>
            <a:r>
              <a:rPr lang="en-GB" sz="2800" dirty="0" smtClean="0"/>
              <a:t>	</a:t>
            </a:r>
          </a:p>
          <a:p>
            <a:pPr marL="365760" lvl="0" indent="-256032">
              <a:lnSpc>
                <a:spcPct val="90000"/>
              </a:lnSpc>
              <a:buClr>
                <a:srgbClr val="31B6FD"/>
              </a:buClr>
              <a:buFont typeface="Wingdings 3"/>
              <a:buChar char=""/>
              <a:defRPr/>
            </a:pPr>
            <a:r>
              <a:rPr lang="en-GB" sz="2000" dirty="0">
                <a:solidFill>
                  <a:srgbClr val="073E87"/>
                </a:solidFill>
                <a:latin typeface="SassoonPrimaryInfant" pitchFamily="2" charset="0"/>
              </a:rPr>
              <a:t>Concentration aid – If your child requires a concentration aid, please communicate this with the inclusion and pastoral team. Please don’t supply these from home as they could get lost or broken. </a:t>
            </a:r>
          </a:p>
          <a:p>
            <a:pPr marL="365760" indent="-256032" fontAlgn="auto">
              <a:lnSpc>
                <a:spcPct val="90000"/>
              </a:lnSpc>
              <a:spcAft>
                <a:spcPts val="0"/>
              </a:spcAft>
              <a:buFont typeface="Wingdings 3"/>
              <a:buChar char=""/>
              <a:defRPr/>
            </a:pPr>
            <a:endParaRPr lang="en-GB" sz="2800" dirty="0" smtClean="0"/>
          </a:p>
        </p:txBody>
      </p:sp>
      <p:sp>
        <p:nvSpPr>
          <p:cNvPr id="3" name="Title 2"/>
          <p:cNvSpPr>
            <a:spLocks noGrp="1"/>
          </p:cNvSpPr>
          <p:nvPr>
            <p:ph type="title"/>
          </p:nvPr>
        </p:nvSpPr>
        <p:spPr>
          <a:xfrm>
            <a:off x="467543" y="287250"/>
            <a:ext cx="8229600" cy="1252728"/>
          </a:xfrm>
        </p:spPr>
        <p:txBody>
          <a:bodyPr/>
          <a:lstStyle/>
          <a:p>
            <a:r>
              <a:rPr lang="en-GB" u="sng" dirty="0" smtClean="0"/>
              <a:t>General Organisation </a:t>
            </a:r>
            <a:endParaRPr lang="en-GB" u="sng" dirty="0"/>
          </a:p>
        </p:txBody>
      </p:sp>
    </p:spTree>
    <p:extLst>
      <p:ext uri="{BB962C8B-B14F-4D97-AF65-F5344CB8AC3E}">
        <p14:creationId xmlns:p14="http://schemas.microsoft.com/office/powerpoint/2010/main" val="135246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1869654"/>
            <a:ext cx="8640959" cy="4752528"/>
          </a:xfrm>
        </p:spPr>
        <p:txBody>
          <a:bodyPr>
            <a:normAutofit/>
          </a:bodyPr>
          <a:lstStyle/>
          <a:p>
            <a:pPr marL="109728" indent="0" fontAlgn="auto">
              <a:lnSpc>
                <a:spcPct val="90000"/>
              </a:lnSpc>
              <a:spcAft>
                <a:spcPts val="0"/>
              </a:spcAft>
              <a:buNone/>
              <a:defRPr/>
            </a:pPr>
            <a:r>
              <a:rPr lang="en-GB" sz="3200" dirty="0" smtClean="0"/>
              <a:t>Drop off and pick up </a:t>
            </a:r>
          </a:p>
          <a:p>
            <a:pPr marL="109728" indent="0" fontAlgn="auto">
              <a:lnSpc>
                <a:spcPct val="90000"/>
              </a:lnSpc>
              <a:spcAft>
                <a:spcPts val="0"/>
              </a:spcAft>
              <a:buNone/>
              <a:defRPr/>
            </a:pPr>
            <a:endParaRPr lang="en-GB" sz="3200" dirty="0" smtClean="0"/>
          </a:p>
        </p:txBody>
      </p:sp>
      <p:sp>
        <p:nvSpPr>
          <p:cNvPr id="3" name="Title 2"/>
          <p:cNvSpPr>
            <a:spLocks noGrp="1"/>
          </p:cNvSpPr>
          <p:nvPr>
            <p:ph type="title"/>
          </p:nvPr>
        </p:nvSpPr>
        <p:spPr>
          <a:xfrm>
            <a:off x="467544" y="476672"/>
            <a:ext cx="8229600" cy="1252728"/>
          </a:xfrm>
        </p:spPr>
        <p:txBody>
          <a:bodyPr/>
          <a:lstStyle/>
          <a:p>
            <a:r>
              <a:rPr lang="en-GB" u="sng" dirty="0" smtClean="0"/>
              <a:t>General Organisation </a:t>
            </a:r>
            <a:endParaRPr lang="en-GB" u="sng" dirty="0"/>
          </a:p>
        </p:txBody>
      </p:sp>
      <p:sp>
        <p:nvSpPr>
          <p:cNvPr id="5" name="Rectangle 4"/>
          <p:cNvSpPr/>
          <p:nvPr/>
        </p:nvSpPr>
        <p:spPr>
          <a:xfrm>
            <a:off x="248722" y="2636913"/>
            <a:ext cx="8448422" cy="3416320"/>
          </a:xfrm>
          <a:prstGeom prst="rect">
            <a:avLst/>
          </a:prstGeom>
        </p:spPr>
        <p:txBody>
          <a:bodyPr wrap="square">
            <a:spAutoFit/>
          </a:bodyPr>
          <a:lstStyle/>
          <a:p>
            <a:pPr marL="210503" indent="-256032">
              <a:lnSpc>
                <a:spcPct val="90000"/>
              </a:lnSpc>
              <a:buFont typeface="Wingdings 3"/>
              <a:buChar char=""/>
              <a:defRPr/>
            </a:pPr>
            <a:r>
              <a:rPr lang="en-GB" sz="2400" dirty="0">
                <a:solidFill>
                  <a:schemeClr val="accent2">
                    <a:lumMod val="50000"/>
                  </a:schemeClr>
                </a:solidFill>
              </a:rPr>
              <a:t>G</a:t>
            </a:r>
            <a:r>
              <a:rPr lang="en-GB" sz="2400" dirty="0" smtClean="0">
                <a:solidFill>
                  <a:schemeClr val="accent2">
                    <a:lumMod val="50000"/>
                  </a:schemeClr>
                </a:solidFill>
              </a:rPr>
              <a:t>ates </a:t>
            </a:r>
            <a:r>
              <a:rPr lang="en-GB" sz="2400" dirty="0">
                <a:solidFill>
                  <a:schemeClr val="accent2">
                    <a:lumMod val="50000"/>
                  </a:schemeClr>
                </a:solidFill>
              </a:rPr>
              <a:t>open at 8:30 am</a:t>
            </a:r>
          </a:p>
          <a:p>
            <a:pPr marL="210503" indent="-256032">
              <a:lnSpc>
                <a:spcPct val="90000"/>
              </a:lnSpc>
              <a:buFont typeface="Wingdings 3"/>
              <a:buChar char=""/>
              <a:defRPr/>
            </a:pPr>
            <a:r>
              <a:rPr lang="en-GB" sz="2400" dirty="0">
                <a:solidFill>
                  <a:schemeClr val="accent2">
                    <a:lumMod val="50000"/>
                  </a:schemeClr>
                </a:solidFill>
              </a:rPr>
              <a:t>Year 6</a:t>
            </a:r>
            <a:r>
              <a:rPr lang="en-GB" sz="2400" dirty="0" smtClean="0">
                <a:solidFill>
                  <a:schemeClr val="accent2">
                    <a:lumMod val="50000"/>
                  </a:schemeClr>
                </a:solidFill>
              </a:rPr>
              <a:t> doors </a:t>
            </a:r>
            <a:r>
              <a:rPr lang="en-GB" sz="2400" dirty="0">
                <a:solidFill>
                  <a:schemeClr val="accent2">
                    <a:lumMod val="50000"/>
                  </a:schemeClr>
                </a:solidFill>
              </a:rPr>
              <a:t>open at 8:35 am – </a:t>
            </a:r>
            <a:r>
              <a:rPr lang="en-GB" sz="2400" dirty="0" smtClean="0">
                <a:solidFill>
                  <a:schemeClr val="accent2">
                    <a:lumMod val="50000"/>
                  </a:schemeClr>
                </a:solidFill>
              </a:rPr>
              <a:t>8:50am</a:t>
            </a:r>
          </a:p>
          <a:p>
            <a:pPr marL="210503" indent="-256032">
              <a:lnSpc>
                <a:spcPct val="90000"/>
              </a:lnSpc>
              <a:buFont typeface="Wingdings 3"/>
              <a:buChar char=""/>
              <a:defRPr/>
            </a:pPr>
            <a:r>
              <a:rPr lang="en-GB" sz="2400" dirty="0" smtClean="0">
                <a:solidFill>
                  <a:schemeClr val="accent2">
                    <a:lumMod val="50000"/>
                  </a:schemeClr>
                </a:solidFill>
              </a:rPr>
              <a:t>Children </a:t>
            </a:r>
            <a:r>
              <a:rPr lang="en-GB" sz="2400" dirty="0">
                <a:solidFill>
                  <a:schemeClr val="accent2">
                    <a:lumMod val="50000"/>
                  </a:schemeClr>
                </a:solidFill>
              </a:rPr>
              <a:t>arriving after 8:50 am should enter school via the infant </a:t>
            </a:r>
            <a:r>
              <a:rPr lang="en-GB" sz="2400" dirty="0" smtClean="0">
                <a:solidFill>
                  <a:schemeClr val="accent2">
                    <a:lumMod val="50000"/>
                  </a:schemeClr>
                </a:solidFill>
              </a:rPr>
              <a:t>office</a:t>
            </a:r>
          </a:p>
          <a:p>
            <a:pPr marL="210503" indent="-256032">
              <a:lnSpc>
                <a:spcPct val="90000"/>
              </a:lnSpc>
              <a:buFont typeface="Wingdings 3"/>
              <a:buChar char=""/>
              <a:defRPr/>
            </a:pPr>
            <a:r>
              <a:rPr lang="en-US" sz="2400" dirty="0" smtClean="0">
                <a:solidFill>
                  <a:schemeClr val="accent2">
                    <a:lumMod val="50000"/>
                  </a:schemeClr>
                </a:solidFill>
              </a:rPr>
              <a:t>Any </a:t>
            </a:r>
            <a:r>
              <a:rPr lang="en-US" sz="2400" dirty="0">
                <a:solidFill>
                  <a:schemeClr val="accent2">
                    <a:lumMod val="50000"/>
                  </a:schemeClr>
                </a:solidFill>
              </a:rPr>
              <a:t>children arriving at 9am or after will be marked as </a:t>
            </a:r>
            <a:r>
              <a:rPr lang="en-US" sz="2400" dirty="0" smtClean="0">
                <a:solidFill>
                  <a:schemeClr val="accent2">
                    <a:lumMod val="50000"/>
                  </a:schemeClr>
                </a:solidFill>
              </a:rPr>
              <a:t>late</a:t>
            </a:r>
          </a:p>
          <a:p>
            <a:pPr marL="210503" indent="-256032">
              <a:lnSpc>
                <a:spcPct val="90000"/>
              </a:lnSpc>
              <a:buFont typeface="Wingdings 3"/>
              <a:buChar char=""/>
              <a:defRPr/>
            </a:pPr>
            <a:endParaRPr lang="en-US" sz="2400" dirty="0">
              <a:solidFill>
                <a:schemeClr val="accent2">
                  <a:lumMod val="50000"/>
                </a:schemeClr>
              </a:solidFill>
            </a:endParaRPr>
          </a:p>
          <a:p>
            <a:pPr marL="210503" indent="-256032">
              <a:lnSpc>
                <a:spcPct val="90000"/>
              </a:lnSpc>
              <a:buFont typeface="Wingdings 3"/>
              <a:buChar char=""/>
              <a:defRPr/>
            </a:pPr>
            <a:r>
              <a:rPr lang="en-GB" sz="2400" dirty="0">
                <a:solidFill>
                  <a:schemeClr val="accent2">
                    <a:lumMod val="50000"/>
                  </a:schemeClr>
                </a:solidFill>
              </a:rPr>
              <a:t>H</a:t>
            </a:r>
            <a:r>
              <a:rPr lang="en-GB" sz="2400" dirty="0" smtClean="0">
                <a:solidFill>
                  <a:schemeClr val="accent2">
                    <a:lumMod val="50000"/>
                  </a:schemeClr>
                </a:solidFill>
              </a:rPr>
              <a:t>ome </a:t>
            </a:r>
            <a:r>
              <a:rPr lang="en-GB" sz="2400" dirty="0">
                <a:solidFill>
                  <a:schemeClr val="accent2">
                    <a:lumMod val="50000"/>
                  </a:schemeClr>
                </a:solidFill>
              </a:rPr>
              <a:t>time is at </a:t>
            </a:r>
            <a:r>
              <a:rPr lang="en-GB" sz="2400" dirty="0" smtClean="0">
                <a:solidFill>
                  <a:schemeClr val="accent2">
                    <a:lumMod val="50000"/>
                  </a:schemeClr>
                </a:solidFill>
              </a:rPr>
              <a:t>3:15</a:t>
            </a:r>
          </a:p>
          <a:p>
            <a:pPr marL="210503" indent="-256032">
              <a:lnSpc>
                <a:spcPct val="90000"/>
              </a:lnSpc>
              <a:buFont typeface="Wingdings 3"/>
              <a:buChar char=""/>
              <a:defRPr/>
            </a:pPr>
            <a:r>
              <a:rPr lang="en-US" sz="2400" dirty="0" smtClean="0">
                <a:solidFill>
                  <a:schemeClr val="accent2">
                    <a:lumMod val="50000"/>
                  </a:schemeClr>
                </a:solidFill>
              </a:rPr>
              <a:t>Gates will be open from 3:10. Children will be dismissed from the junior </a:t>
            </a:r>
            <a:r>
              <a:rPr lang="en-US" sz="2400" dirty="0" smtClean="0">
                <a:solidFill>
                  <a:schemeClr val="accent2">
                    <a:lumMod val="50000"/>
                  </a:schemeClr>
                </a:solidFill>
              </a:rPr>
              <a:t>playground. Children with permission from parents have their own arrangements.</a:t>
            </a:r>
            <a:endParaRPr lang="en-GB" dirty="0">
              <a:solidFill>
                <a:schemeClr val="tx2"/>
              </a:solidFill>
            </a:endParaRPr>
          </a:p>
        </p:txBody>
      </p:sp>
    </p:spTree>
    <p:extLst>
      <p:ext uri="{BB962C8B-B14F-4D97-AF65-F5344CB8AC3E}">
        <p14:creationId xmlns:p14="http://schemas.microsoft.com/office/powerpoint/2010/main" val="237407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132856"/>
            <a:ext cx="8208911" cy="4281339"/>
          </a:xfrm>
        </p:spPr>
        <p:txBody>
          <a:bodyPr>
            <a:normAutofit/>
          </a:bodyPr>
          <a:lstStyle/>
          <a:p>
            <a:r>
              <a:rPr lang="en-GB" sz="3600" dirty="0" smtClean="0"/>
              <a:t>Please walk or cycle to school where at all possible. </a:t>
            </a:r>
          </a:p>
          <a:p>
            <a:r>
              <a:rPr lang="en-GB" sz="3600" dirty="0" smtClean="0"/>
              <a:t>Parking further out and walking in also helps.</a:t>
            </a:r>
          </a:p>
          <a:p>
            <a:pPr marL="0" indent="0">
              <a:buNone/>
            </a:pPr>
            <a:endParaRPr lang="en-GB" dirty="0"/>
          </a:p>
          <a:p>
            <a:endParaRPr lang="en-GB" dirty="0"/>
          </a:p>
        </p:txBody>
      </p:sp>
      <p:sp>
        <p:nvSpPr>
          <p:cNvPr id="3" name="Title 2"/>
          <p:cNvSpPr>
            <a:spLocks noGrp="1"/>
          </p:cNvSpPr>
          <p:nvPr>
            <p:ph type="title"/>
          </p:nvPr>
        </p:nvSpPr>
        <p:spPr/>
        <p:txBody>
          <a:bodyPr/>
          <a:lstStyle/>
          <a:p>
            <a:r>
              <a:rPr lang="en-GB" dirty="0" smtClean="0"/>
              <a:t>Walking to School </a:t>
            </a:r>
            <a:endParaRPr lang="en-GB" dirty="0"/>
          </a:p>
        </p:txBody>
      </p:sp>
      <p:pic>
        <p:nvPicPr>
          <p:cNvPr id="2050" name="Picture 2" descr="C:\Users\HNewman\AppData\Local\Microsoft\Windows\Temporary Internet Files\Content.IE5\0FB6EVY1\ryanlerch-pedestrian-crossing-sig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9120"/>
            <a:ext cx="1656184" cy="146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5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4808" y="1561239"/>
            <a:ext cx="4514383" cy="3403391"/>
          </a:xfrm>
          <a:prstGeom prst="rect">
            <a:avLst/>
          </a:prstGeom>
        </p:spPr>
      </p:pic>
      <p:sp>
        <p:nvSpPr>
          <p:cNvPr id="3" name="Title 2"/>
          <p:cNvSpPr>
            <a:spLocks noGrp="1"/>
          </p:cNvSpPr>
          <p:nvPr>
            <p:ph type="title"/>
          </p:nvPr>
        </p:nvSpPr>
        <p:spPr/>
        <p:txBody>
          <a:bodyPr/>
          <a:lstStyle/>
          <a:p>
            <a:r>
              <a:rPr lang="en-GB" dirty="0" smtClean="0"/>
              <a:t>Purple Learners </a:t>
            </a:r>
            <a:endParaRPr lang="en-GB" dirty="0"/>
          </a:p>
        </p:txBody>
      </p:sp>
      <p:pic>
        <p:nvPicPr>
          <p:cNvPr id="5" name="Picture 4"/>
          <p:cNvPicPr>
            <a:picLocks noChangeAspect="1"/>
          </p:cNvPicPr>
          <p:nvPr/>
        </p:nvPicPr>
        <p:blipFill>
          <a:blip r:embed="rId3"/>
          <a:stretch>
            <a:fillRect/>
          </a:stretch>
        </p:blipFill>
        <p:spPr>
          <a:xfrm>
            <a:off x="457200" y="5085184"/>
            <a:ext cx="8138826" cy="1433331"/>
          </a:xfrm>
          <a:prstGeom prst="rect">
            <a:avLst/>
          </a:prstGeom>
        </p:spPr>
      </p:pic>
    </p:spTree>
    <p:extLst>
      <p:ext uri="{BB962C8B-B14F-4D97-AF65-F5344CB8AC3E}">
        <p14:creationId xmlns:p14="http://schemas.microsoft.com/office/powerpoint/2010/main" val="947840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6646</TotalTime>
  <Words>1801</Words>
  <Application>Microsoft Office PowerPoint</Application>
  <PresentationFormat>On-screen Show (4:3)</PresentationFormat>
  <Paragraphs>190</Paragraphs>
  <Slides>24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Candara</vt:lpstr>
      <vt:lpstr>Comic Sans MS</vt:lpstr>
      <vt:lpstr>SassoonPrimaryInfant</vt:lpstr>
      <vt:lpstr>Symbol</vt:lpstr>
      <vt:lpstr>Times New Roman</vt:lpstr>
      <vt:lpstr>Wingdings 2</vt:lpstr>
      <vt:lpstr>Wingdings 3</vt:lpstr>
      <vt:lpstr>Waveform</vt:lpstr>
      <vt:lpstr>Year 6 Welcome Session</vt:lpstr>
      <vt:lpstr>Who’s Who!</vt:lpstr>
      <vt:lpstr>Who’s Who?</vt:lpstr>
      <vt:lpstr>Inclusion and Pastoral Team </vt:lpstr>
      <vt:lpstr>Our Office</vt:lpstr>
      <vt:lpstr>General Organisation </vt:lpstr>
      <vt:lpstr>General Organisation </vt:lpstr>
      <vt:lpstr>Walking to School </vt:lpstr>
      <vt:lpstr>Purple Learners </vt:lpstr>
      <vt:lpstr>JRS Curriculum</vt:lpstr>
      <vt:lpstr>Big Ideas!</vt:lpstr>
      <vt:lpstr>Brave New World </vt:lpstr>
      <vt:lpstr>READING</vt:lpstr>
      <vt:lpstr>Homework </vt:lpstr>
      <vt:lpstr>Our focus on reading…</vt:lpstr>
      <vt:lpstr>Rules Review</vt:lpstr>
      <vt:lpstr>PTFA  </vt:lpstr>
      <vt:lpstr>Rhos-y-Gwaliau</vt:lpstr>
      <vt:lpstr>A week at Rhos</vt:lpstr>
      <vt:lpstr>Food &amp; Sleeping</vt:lpstr>
      <vt:lpstr>Equipment</vt:lpstr>
      <vt:lpstr>Rhos</vt:lpstr>
      <vt:lpstr>Rhos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Teacher</dc:creator>
  <cp:lastModifiedBy>Emma Tohux</cp:lastModifiedBy>
  <cp:revision>146</cp:revision>
  <cp:lastPrinted>2022-09-14T11:15:45Z</cp:lastPrinted>
  <dcterms:created xsi:type="dcterms:W3CDTF">2014-08-13T14:09:51Z</dcterms:created>
  <dcterms:modified xsi:type="dcterms:W3CDTF">2023-09-22T09:08:08Z</dcterms:modified>
</cp:coreProperties>
</file>