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03" r:id="rId3"/>
    <p:sldId id="278" r:id="rId4"/>
    <p:sldId id="305" r:id="rId5"/>
    <p:sldId id="293" r:id="rId6"/>
    <p:sldId id="294" r:id="rId7"/>
    <p:sldId id="301" r:id="rId8"/>
    <p:sldId id="295" r:id="rId9"/>
    <p:sldId id="307" r:id="rId10"/>
    <p:sldId id="315" r:id="rId11"/>
    <p:sldId id="308" r:id="rId12"/>
    <p:sldId id="309" r:id="rId13"/>
    <p:sldId id="312" r:id="rId14"/>
    <p:sldId id="311" r:id="rId15"/>
    <p:sldId id="296" r:id="rId16"/>
    <p:sldId id="316" r:id="rId17"/>
    <p:sldId id="313" r:id="rId18"/>
    <p:sldId id="265" r:id="rId19"/>
    <p:sldId id="310" r:id="rId20"/>
    <p:sldId id="314" r:id="rId21"/>
    <p:sldId id="297"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86" autoAdjust="0"/>
  </p:normalViewPr>
  <p:slideViewPr>
    <p:cSldViewPr>
      <p:cViewPr varScale="1">
        <p:scale>
          <a:sx n="109" d="100"/>
          <a:sy n="109" d="100"/>
        </p:scale>
        <p:origin x="15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38" tIns="45719" rIns="91438" bIns="45719" rtlCol="0"/>
          <a:lstStyle>
            <a:lvl1pPr algn="r">
              <a:defRPr sz="1200"/>
            </a:lvl1pPr>
          </a:lstStyle>
          <a:p>
            <a:fld id="{23D6723F-17F8-4EE4-AEDB-801DAD2096EB}" type="datetimeFigureOut">
              <a:rPr lang="en-GB" smtClean="0"/>
              <a:pPr/>
              <a:t>21/09/2023</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8" tIns="45719" rIns="91438" bIns="4571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38" tIns="45719" rIns="91438" bIns="45719" rtlCol="0" anchor="b"/>
          <a:lstStyle>
            <a:lvl1pPr algn="r">
              <a:defRPr sz="1200"/>
            </a:lvl1pPr>
          </a:lstStyle>
          <a:p>
            <a:fld id="{48FF2B65-B6E9-409F-A6FF-CC789A9F5C80}" type="slidenum">
              <a:rPr lang="en-GB" smtClean="0"/>
              <a:pPr/>
              <a:t>‹#›</a:t>
            </a:fld>
            <a:endParaRPr lang="en-GB"/>
          </a:p>
        </p:txBody>
      </p:sp>
    </p:spTree>
    <p:extLst>
      <p:ext uri="{BB962C8B-B14F-4D97-AF65-F5344CB8AC3E}">
        <p14:creationId xmlns:p14="http://schemas.microsoft.com/office/powerpoint/2010/main" val="645147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38" tIns="45719" rIns="91438" bIns="45719" rtlCol="0"/>
          <a:lstStyle>
            <a:lvl1pPr algn="r">
              <a:defRPr sz="1200"/>
            </a:lvl1pPr>
          </a:lstStyle>
          <a:p>
            <a:fld id="{8B490295-E85C-4A43-AB99-1B1022C4BED5}" type="datetimeFigureOut">
              <a:rPr lang="en-GB" smtClean="0"/>
              <a:pPr/>
              <a:t>21/09/2023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9" rIns="91438" bIns="45719"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B5E4D492-84A7-4BD1-A2C1-D4554081DF88}" type="slidenum">
              <a:rPr lang="en-GB" smtClean="0"/>
              <a:pPr/>
              <a:t>‹#›</a:t>
            </a:fld>
            <a:endParaRPr lang="en-GB"/>
          </a:p>
        </p:txBody>
      </p:sp>
    </p:spTree>
    <p:extLst>
      <p:ext uri="{BB962C8B-B14F-4D97-AF65-F5344CB8AC3E}">
        <p14:creationId xmlns:p14="http://schemas.microsoft.com/office/powerpoint/2010/main" val="2672084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E4D492-84A7-4BD1-A2C1-D4554081DF88}" type="slidenum">
              <a:rPr lang="en-GB" smtClean="0"/>
              <a:pPr/>
              <a:t>1</a:t>
            </a:fld>
            <a:endParaRPr lang="en-GB"/>
          </a:p>
        </p:txBody>
      </p:sp>
    </p:spTree>
    <p:extLst>
      <p:ext uri="{BB962C8B-B14F-4D97-AF65-F5344CB8AC3E}">
        <p14:creationId xmlns:p14="http://schemas.microsoft.com/office/powerpoint/2010/main" val="5832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18</a:t>
            </a:fld>
            <a:endParaRPr lang="en-GB"/>
          </a:p>
        </p:txBody>
      </p:sp>
    </p:spTree>
    <p:extLst>
      <p:ext uri="{BB962C8B-B14F-4D97-AF65-F5344CB8AC3E}">
        <p14:creationId xmlns:p14="http://schemas.microsoft.com/office/powerpoint/2010/main" val="228698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SassoonPrimaryInfant" pitchFamily="2" charset="0"/>
              </a:rPr>
              <a:t>Our approach to behaviour management is focused on being positive and having high expectations of children.  </a:t>
            </a:r>
          </a:p>
          <a:p>
            <a:r>
              <a:rPr lang="en-GB" sz="1200" dirty="0" smtClean="0">
                <a:latin typeface="SassoonPrimaryInfant" pitchFamily="2" charset="0"/>
              </a:rPr>
              <a:t>We encourage children to reflect on their behaviours and make good choices.</a:t>
            </a:r>
          </a:p>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19</a:t>
            </a:fld>
            <a:endParaRPr lang="en-GB"/>
          </a:p>
        </p:txBody>
      </p:sp>
    </p:spTree>
    <p:extLst>
      <p:ext uri="{BB962C8B-B14F-4D97-AF65-F5344CB8AC3E}">
        <p14:creationId xmlns:p14="http://schemas.microsoft.com/office/powerpoint/2010/main" val="268656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20</a:t>
            </a:fld>
            <a:endParaRPr lang="en-GB"/>
          </a:p>
        </p:txBody>
      </p:sp>
    </p:spTree>
    <p:extLst>
      <p:ext uri="{BB962C8B-B14F-4D97-AF65-F5344CB8AC3E}">
        <p14:creationId xmlns:p14="http://schemas.microsoft.com/office/powerpoint/2010/main" val="109283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E4D492-84A7-4BD1-A2C1-D4554081DF88}" type="slidenum">
              <a:rPr lang="en-GB" smtClean="0"/>
              <a:pPr/>
              <a:t>21</a:t>
            </a:fld>
            <a:endParaRPr lang="en-GB"/>
          </a:p>
        </p:txBody>
      </p:sp>
    </p:spTree>
    <p:extLst>
      <p:ext uri="{BB962C8B-B14F-4D97-AF65-F5344CB8AC3E}">
        <p14:creationId xmlns:p14="http://schemas.microsoft.com/office/powerpoint/2010/main" val="170717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BD0D9"/>
              </a:buClr>
              <a:buSzPct val="95000"/>
              <a:buFont typeface="Wingdings 2"/>
              <a:buNone/>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3</a:t>
            </a:fld>
            <a:endParaRPr lang="en-GB"/>
          </a:p>
        </p:txBody>
      </p:sp>
    </p:spTree>
    <p:extLst>
      <p:ext uri="{BB962C8B-B14F-4D97-AF65-F5344CB8AC3E}">
        <p14:creationId xmlns:p14="http://schemas.microsoft.com/office/powerpoint/2010/main" val="212961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5</a:t>
            </a:fld>
            <a:endParaRPr lang="en-GB"/>
          </a:p>
        </p:txBody>
      </p:sp>
    </p:spTree>
    <p:extLst>
      <p:ext uri="{BB962C8B-B14F-4D97-AF65-F5344CB8AC3E}">
        <p14:creationId xmlns:p14="http://schemas.microsoft.com/office/powerpoint/2010/main" val="238289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5" indent="0">
              <a:lnSpc>
                <a:spcPct val="90000"/>
              </a:lnSpc>
              <a:buFont typeface="Wingdings 3"/>
              <a:buNone/>
              <a:defRPr/>
            </a:pPr>
            <a:endParaRPr lang="en-GB" dirty="0" smtClean="0">
              <a:latin typeface="SassoonPrimaryInfant" pitchFamily="2"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6</a:t>
            </a:fld>
            <a:endParaRPr lang="en-GB"/>
          </a:p>
        </p:txBody>
      </p:sp>
    </p:spTree>
    <p:extLst>
      <p:ext uri="{BB962C8B-B14F-4D97-AF65-F5344CB8AC3E}">
        <p14:creationId xmlns:p14="http://schemas.microsoft.com/office/powerpoint/2010/main" val="137988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773" indent="-253241">
              <a:lnSpc>
                <a:spcPct val="90000"/>
              </a:lnSpc>
              <a:buFont typeface="Wingdings 3"/>
              <a:buChar char=""/>
              <a:defRPr/>
            </a:pPr>
            <a:endParaRPr lang="en-GB" dirty="0" smtClean="0">
              <a:latin typeface="SassoonPrimaryInfant" pitchFamily="2" charset="0"/>
            </a:endParaRPr>
          </a:p>
        </p:txBody>
      </p:sp>
      <p:sp>
        <p:nvSpPr>
          <p:cNvPr id="4" name="Slide Number Placeholder 3"/>
          <p:cNvSpPr>
            <a:spLocks noGrp="1"/>
          </p:cNvSpPr>
          <p:nvPr>
            <p:ph type="sldNum" sz="quarter" idx="10"/>
          </p:nvPr>
        </p:nvSpPr>
        <p:spPr/>
        <p:txBody>
          <a:bodyPr/>
          <a:lstStyle/>
          <a:p>
            <a:fld id="{B5E4D492-84A7-4BD1-A2C1-D4554081DF88}" type="slidenum">
              <a:rPr lang="en-GB" smtClean="0"/>
              <a:pPr/>
              <a:t>7</a:t>
            </a:fld>
            <a:endParaRPr lang="en-GB"/>
          </a:p>
        </p:txBody>
      </p:sp>
    </p:spTree>
    <p:extLst>
      <p:ext uri="{BB962C8B-B14F-4D97-AF65-F5344CB8AC3E}">
        <p14:creationId xmlns:p14="http://schemas.microsoft.com/office/powerpoint/2010/main" val="87311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8</a:t>
            </a:fld>
            <a:endParaRPr lang="en-GB"/>
          </a:p>
        </p:txBody>
      </p:sp>
    </p:spTree>
    <p:extLst>
      <p:ext uri="{BB962C8B-B14F-4D97-AF65-F5344CB8AC3E}">
        <p14:creationId xmlns:p14="http://schemas.microsoft.com/office/powerpoint/2010/main" val="418516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E4D492-84A7-4BD1-A2C1-D4554081DF88}" type="slidenum">
              <a:rPr lang="en-GB" smtClean="0"/>
              <a:pPr/>
              <a:t>11</a:t>
            </a:fld>
            <a:endParaRPr lang="en-GB"/>
          </a:p>
        </p:txBody>
      </p:sp>
    </p:spTree>
    <p:extLst>
      <p:ext uri="{BB962C8B-B14F-4D97-AF65-F5344CB8AC3E}">
        <p14:creationId xmlns:p14="http://schemas.microsoft.com/office/powerpoint/2010/main" val="44349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5E4D492-84A7-4BD1-A2C1-D4554081DF88}" type="slidenum">
              <a:rPr lang="en-GB" smtClean="0"/>
              <a:pPr/>
              <a:t>15</a:t>
            </a:fld>
            <a:endParaRPr lang="en-GB"/>
          </a:p>
        </p:txBody>
      </p:sp>
    </p:spTree>
    <p:extLst>
      <p:ext uri="{BB962C8B-B14F-4D97-AF65-F5344CB8AC3E}">
        <p14:creationId xmlns:p14="http://schemas.microsoft.com/office/powerpoint/2010/main" val="317523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5E4D492-84A7-4BD1-A2C1-D4554081DF88}" type="slidenum">
              <a:rPr lang="en-GB" smtClean="0"/>
              <a:pPr/>
              <a:t>17</a:t>
            </a:fld>
            <a:endParaRPr lang="en-GB"/>
          </a:p>
        </p:txBody>
      </p:sp>
    </p:spTree>
    <p:extLst>
      <p:ext uri="{BB962C8B-B14F-4D97-AF65-F5344CB8AC3E}">
        <p14:creationId xmlns:p14="http://schemas.microsoft.com/office/powerpoint/2010/main" val="223886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53345B-3551-4FC0-AE26-B994090535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25961-E75C-4347-8963-949ECA5D273B}" type="datetimeFigureOut">
              <a:rPr lang="en-GB" smtClean="0"/>
              <a:pPr/>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53345B-3551-4FC0-AE26-B9940905350E}"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D425961-E75C-4347-8963-949ECA5D273B}" type="datetimeFigureOut">
              <a:rPr lang="en-GB" smtClean="0"/>
              <a:pPr/>
              <a:t>21/09/2023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53345B-3551-4FC0-AE26-B9940905350E}"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ffice@jrs.w-berks.sch.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smtClean="0">
                <a:solidFill>
                  <a:srgbClr val="002060"/>
                </a:solidFill>
                <a:effectLst>
                  <a:outerShdw blurRad="38100" dist="38100" dir="2700000" algn="tl">
                    <a:srgbClr val="000000">
                      <a:alpha val="43137"/>
                    </a:srgbClr>
                  </a:outerShdw>
                </a:effectLst>
              </a:rPr>
              <a:t>Key Stage 1</a:t>
            </a:r>
            <a:br>
              <a:rPr lang="en-GB" sz="6000" dirty="0" smtClean="0">
                <a:solidFill>
                  <a:srgbClr val="002060"/>
                </a:solidFill>
                <a:effectLst>
                  <a:outerShdw blurRad="38100" dist="38100" dir="2700000" algn="tl">
                    <a:srgbClr val="000000">
                      <a:alpha val="43137"/>
                    </a:srgbClr>
                  </a:outerShdw>
                </a:effectLst>
              </a:rPr>
            </a:br>
            <a:r>
              <a:rPr lang="en-GB" sz="6000" dirty="0" smtClean="0">
                <a:solidFill>
                  <a:srgbClr val="002060"/>
                </a:solidFill>
                <a:effectLst>
                  <a:outerShdw blurRad="38100" dist="38100" dir="2700000" algn="tl">
                    <a:srgbClr val="000000">
                      <a:alpha val="43137"/>
                    </a:srgbClr>
                  </a:outerShdw>
                </a:effectLst>
              </a:rPr>
              <a:t>Welcome Session</a:t>
            </a:r>
            <a:endParaRPr lang="en-GB" sz="6000"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endParaRPr lang="en-GB" sz="3600" dirty="0">
              <a:solidFill>
                <a:schemeClr val="tx1"/>
              </a:solidFill>
              <a:latin typeface="SassoonPrimaryInfant" pitchFamily="2" charset="0"/>
            </a:endParaRPr>
          </a:p>
        </p:txBody>
      </p:sp>
      <p:pic>
        <p:nvPicPr>
          <p:cNvPr id="4" name="Picture 3" descr="U:\Logo\John Rankin - NEW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556001"/>
            <a:ext cx="4392488" cy="2465287"/>
          </a:xfrm>
          <a:prstGeom prst="rect">
            <a:avLst/>
          </a:prstGeom>
          <a:noFill/>
          <a:ln>
            <a:noFill/>
          </a:ln>
        </p:spPr>
      </p:pic>
    </p:spTree>
    <p:extLst>
      <p:ext uri="{BB962C8B-B14F-4D97-AF65-F5344CB8AC3E}">
        <p14:creationId xmlns:p14="http://schemas.microsoft.com/office/powerpoint/2010/main" val="175167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en-US" dirty="0"/>
              <a:t>Our curriculum is being developed this year to ensure the children across the school receive exciting and engaging learning. National curriculum requirements will be fully covered but we </a:t>
            </a:r>
            <a:r>
              <a:rPr lang="en-US" dirty="0" smtClean="0"/>
              <a:t>are working </a:t>
            </a:r>
            <a:r>
              <a:rPr lang="en-US" dirty="0"/>
              <a:t>on a JRS curriculum which does what our vision says: Ignite passion, empower learners and transform futures. </a:t>
            </a:r>
            <a:br>
              <a:rPr lang="en-US" dirty="0"/>
            </a:br>
            <a:endParaRPr lang="en-US" dirty="0"/>
          </a:p>
          <a:p>
            <a:pPr fontAlgn="base"/>
            <a:r>
              <a:rPr lang="en-US" dirty="0"/>
              <a:t>You will find details of what your children are learning each half term via medium term plans on the school website.</a:t>
            </a:r>
          </a:p>
          <a:p>
            <a:endParaRPr lang="en-GB" dirty="0"/>
          </a:p>
        </p:txBody>
      </p:sp>
      <p:sp>
        <p:nvSpPr>
          <p:cNvPr id="3" name="Title 2"/>
          <p:cNvSpPr>
            <a:spLocks noGrp="1"/>
          </p:cNvSpPr>
          <p:nvPr>
            <p:ph type="title"/>
          </p:nvPr>
        </p:nvSpPr>
        <p:spPr/>
        <p:txBody>
          <a:bodyPr/>
          <a:lstStyle/>
          <a:p>
            <a:r>
              <a:rPr lang="en-GB" dirty="0" smtClean="0"/>
              <a:t>JRS Curriculum</a:t>
            </a:r>
            <a:endParaRPr lang="en-GB" dirty="0"/>
          </a:p>
        </p:txBody>
      </p:sp>
    </p:spTree>
    <p:extLst>
      <p:ext uri="{BB962C8B-B14F-4D97-AF65-F5344CB8AC3E}">
        <p14:creationId xmlns:p14="http://schemas.microsoft.com/office/powerpoint/2010/main" val="284267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7544" y="2492896"/>
            <a:ext cx="8276395" cy="2088232"/>
          </a:xfrm>
          <a:prstGeom prst="rect">
            <a:avLst/>
          </a:prstGeom>
        </p:spPr>
      </p:pic>
      <p:sp>
        <p:nvSpPr>
          <p:cNvPr id="3" name="Title 2"/>
          <p:cNvSpPr>
            <a:spLocks noGrp="1"/>
          </p:cNvSpPr>
          <p:nvPr>
            <p:ph type="title"/>
          </p:nvPr>
        </p:nvSpPr>
        <p:spPr>
          <a:xfrm>
            <a:off x="467544" y="548680"/>
            <a:ext cx="8229600" cy="786416"/>
          </a:xfrm>
        </p:spPr>
        <p:txBody>
          <a:bodyPr/>
          <a:lstStyle/>
          <a:p>
            <a:r>
              <a:rPr lang="en-GB" u="sng" dirty="0" smtClean="0">
                <a:latin typeface="SassoonPrimaryInfant" pitchFamily="2" charset="0"/>
              </a:rPr>
              <a:t>Big Ideas!</a:t>
            </a:r>
            <a:endParaRPr lang="en-GB" u="sng" dirty="0">
              <a:latin typeface="SassoonPrimaryInfant" pitchFamily="2" charset="0"/>
            </a:endParaRPr>
          </a:p>
        </p:txBody>
      </p:sp>
    </p:spTree>
    <p:extLst>
      <p:ext uri="{BB962C8B-B14F-4D97-AF65-F5344CB8AC3E}">
        <p14:creationId xmlns:p14="http://schemas.microsoft.com/office/powerpoint/2010/main" val="336307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Brave New World </a:t>
            </a:r>
            <a:endParaRPr lang="en-GB" dirty="0"/>
          </a:p>
        </p:txBody>
      </p:sp>
      <p:sp>
        <p:nvSpPr>
          <p:cNvPr id="4" name="AutoShape 2" descr="Amelia Earhart | Biography, Childhood, Disappearance, &amp; Facts | Britann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Neil Armstrong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Neil Armstrong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idx="1"/>
          </p:nvPr>
        </p:nvSpPr>
        <p:spPr>
          <a:xfrm>
            <a:off x="791184" y="2204864"/>
            <a:ext cx="7408333" cy="4104456"/>
          </a:xfrm>
        </p:spPr>
        <p:txBody>
          <a:bodyPr>
            <a:normAutofit/>
          </a:bodyPr>
          <a:lstStyle/>
          <a:p>
            <a:pPr marL="0" indent="0">
              <a:buNone/>
            </a:pPr>
            <a:r>
              <a:rPr lang="en-GB" sz="2000" dirty="0"/>
              <a:t>The ideas we will be exploring in Year </a:t>
            </a:r>
            <a:r>
              <a:rPr lang="en-GB" sz="2000" dirty="0" smtClean="0"/>
              <a:t>1 </a:t>
            </a:r>
            <a:r>
              <a:rPr lang="en-GB" sz="2000" dirty="0"/>
              <a:t>this half term are:</a:t>
            </a:r>
          </a:p>
          <a:p>
            <a:r>
              <a:rPr lang="en-GB" b="1" dirty="0"/>
              <a:t>Imagine if… we could travel the world (vehicles)</a:t>
            </a:r>
            <a:r>
              <a:rPr lang="en-GB" b="1" dirty="0" smtClean="0"/>
              <a:t>. </a:t>
            </a:r>
          </a:p>
          <a:p>
            <a:pPr marL="0" indent="0">
              <a:buNone/>
            </a:pPr>
            <a:r>
              <a:rPr lang="en-GB" sz="1800" dirty="0" smtClean="0"/>
              <a:t>We will learn about Christopher Columbus and the Montgolfier brothers, the countries they explored and the vehicles they used. </a:t>
            </a:r>
          </a:p>
          <a:p>
            <a:pPr marL="0" indent="0">
              <a:buNone/>
            </a:pPr>
            <a:r>
              <a:rPr lang="en-GB" sz="1800" dirty="0" smtClean="0"/>
              <a:t>We will design and build our own vehicles for exploring the world. </a:t>
            </a:r>
          </a:p>
          <a:p>
            <a:r>
              <a:rPr lang="en-GB" b="1" dirty="0" smtClean="0"/>
              <a:t>Imagine if…</a:t>
            </a:r>
            <a:r>
              <a:rPr lang="en-GB" b="1" dirty="0"/>
              <a:t>we could </a:t>
            </a:r>
            <a:r>
              <a:rPr lang="en-GB" b="1" dirty="0" smtClean="0"/>
              <a:t>investigate </a:t>
            </a:r>
            <a:r>
              <a:rPr lang="en-GB" b="1" dirty="0"/>
              <a:t>the </a:t>
            </a:r>
            <a:r>
              <a:rPr lang="en-GB" b="1" dirty="0" smtClean="0"/>
              <a:t>groups of animals who live in our world. </a:t>
            </a:r>
          </a:p>
          <a:p>
            <a:pPr marL="0" indent="0">
              <a:buNone/>
            </a:pPr>
            <a:r>
              <a:rPr lang="en-GB" sz="1800" dirty="0" smtClean="0"/>
              <a:t>We will learn about the 5 different groups of vertebrates and their diets. We will also explore the habitats they live in by learning about continents and oceans. </a:t>
            </a:r>
            <a:endParaRPr lang="en-GB" sz="1800" dirty="0"/>
          </a:p>
        </p:txBody>
      </p:sp>
    </p:spTree>
    <p:extLst>
      <p:ext uri="{BB962C8B-B14F-4D97-AF65-F5344CB8AC3E}">
        <p14:creationId xmlns:p14="http://schemas.microsoft.com/office/powerpoint/2010/main" val="261366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SassoonPrimaryInfant" pitchFamily="2" charset="0"/>
              </a:rPr>
              <a:t>Learning in Year 1 </a:t>
            </a:r>
            <a:endParaRPr lang="en-GB" u="sng" dirty="0">
              <a:latin typeface="SassoonPrimaryInfant" pitchFamily="2" charset="0"/>
            </a:endParaRPr>
          </a:p>
        </p:txBody>
      </p:sp>
      <p:sp>
        <p:nvSpPr>
          <p:cNvPr id="3" name="Content Placeholder 2"/>
          <p:cNvSpPr>
            <a:spLocks noGrp="1"/>
          </p:cNvSpPr>
          <p:nvPr>
            <p:ph sz="quarter" idx="13"/>
          </p:nvPr>
        </p:nvSpPr>
        <p:spPr>
          <a:xfrm>
            <a:off x="324673" y="1916832"/>
            <a:ext cx="4247327" cy="4209648"/>
          </a:xfrm>
        </p:spPr>
        <p:txBody>
          <a:bodyPr>
            <a:normAutofit/>
          </a:bodyPr>
          <a:lstStyle/>
          <a:p>
            <a:r>
              <a:rPr lang="en-GB" sz="2800" dirty="0" smtClean="0">
                <a:latin typeface="SassoonPrimaryInfant" pitchFamily="2" charset="0"/>
              </a:rPr>
              <a:t>English, Maths and Phonics</a:t>
            </a:r>
          </a:p>
          <a:p>
            <a:r>
              <a:rPr lang="en-GB" sz="2800" dirty="0" smtClean="0">
                <a:latin typeface="SassoonPrimaryInfant" pitchFamily="2" charset="0"/>
              </a:rPr>
              <a:t>Independent Learning time</a:t>
            </a:r>
          </a:p>
          <a:p>
            <a:r>
              <a:rPr lang="en-GB" sz="2800" dirty="0" smtClean="0">
                <a:latin typeface="SassoonPrimaryInfant" pitchFamily="2" charset="0"/>
              </a:rPr>
              <a:t>Handwriting </a:t>
            </a:r>
          </a:p>
          <a:p>
            <a:r>
              <a:rPr lang="en-GB" sz="2800" dirty="0" smtClean="0">
                <a:latin typeface="SassoonPrimaryInfant" pitchFamily="2" charset="0"/>
              </a:rPr>
              <a:t>Guided Reading</a:t>
            </a:r>
          </a:p>
          <a:p>
            <a:r>
              <a:rPr lang="en-GB" sz="2800" dirty="0" smtClean="0">
                <a:latin typeface="SassoonPrimaryInfant" pitchFamily="2" charset="0"/>
              </a:rPr>
              <a:t>PSHE (Jigsaw)</a:t>
            </a:r>
          </a:p>
          <a:p>
            <a:r>
              <a:rPr lang="en-GB" sz="2800" dirty="0" smtClean="0">
                <a:latin typeface="SassoonPrimaryInfant" pitchFamily="2" charset="0"/>
              </a:rPr>
              <a:t>RE</a:t>
            </a:r>
          </a:p>
          <a:p>
            <a:endParaRPr lang="en-GB" sz="2800" dirty="0">
              <a:latin typeface="SassoonPrimaryInfant" pitchFamily="2" charset="0"/>
            </a:endParaRPr>
          </a:p>
        </p:txBody>
      </p:sp>
      <p:sp>
        <p:nvSpPr>
          <p:cNvPr id="4" name="Content Placeholder 3"/>
          <p:cNvSpPr>
            <a:spLocks noGrp="1"/>
          </p:cNvSpPr>
          <p:nvPr>
            <p:ph sz="quarter" idx="14"/>
          </p:nvPr>
        </p:nvSpPr>
        <p:spPr>
          <a:xfrm>
            <a:off x="4645152" y="1916832"/>
            <a:ext cx="4247328" cy="4209648"/>
          </a:xfrm>
        </p:spPr>
        <p:txBody>
          <a:bodyPr>
            <a:normAutofit/>
          </a:bodyPr>
          <a:lstStyle/>
          <a:p>
            <a:r>
              <a:rPr lang="en-US" sz="2800" dirty="0" smtClean="0">
                <a:latin typeface="SassoonPrimaryInfant" pitchFamily="2" charset="0"/>
              </a:rPr>
              <a:t>PE – Tuesday / Thursday</a:t>
            </a:r>
          </a:p>
          <a:p>
            <a:r>
              <a:rPr lang="en-US" sz="2800" dirty="0" smtClean="0">
                <a:latin typeface="SassoonPrimaryInfant" pitchFamily="2" charset="0"/>
              </a:rPr>
              <a:t>Art</a:t>
            </a:r>
          </a:p>
          <a:p>
            <a:r>
              <a:rPr lang="en-US" sz="2800" dirty="0" smtClean="0">
                <a:latin typeface="SassoonPrimaryInfant" pitchFamily="2" charset="0"/>
              </a:rPr>
              <a:t>Design and Technology</a:t>
            </a:r>
          </a:p>
          <a:p>
            <a:r>
              <a:rPr lang="en-US" sz="2800" dirty="0" smtClean="0">
                <a:latin typeface="SassoonPrimaryInfant" pitchFamily="2" charset="0"/>
              </a:rPr>
              <a:t>Computing</a:t>
            </a:r>
          </a:p>
          <a:p>
            <a:r>
              <a:rPr lang="en-US" sz="2800" dirty="0" smtClean="0">
                <a:latin typeface="SassoonPrimaryInfant" pitchFamily="2" charset="0"/>
              </a:rPr>
              <a:t>Music</a:t>
            </a:r>
          </a:p>
          <a:p>
            <a:r>
              <a:rPr lang="en-US" sz="2800" dirty="0" smtClean="0">
                <a:latin typeface="SassoonPrimaryInfant" pitchFamily="2" charset="0"/>
              </a:rPr>
              <a:t>Forest </a:t>
            </a:r>
            <a:r>
              <a:rPr lang="en-US" sz="2800" dirty="0">
                <a:latin typeface="SassoonPrimaryInfant" pitchFamily="2" charset="0"/>
              </a:rPr>
              <a:t>school</a:t>
            </a:r>
            <a:endParaRPr lang="en-GB" sz="2800" dirty="0">
              <a:latin typeface="SassoonPrimaryInfant" pitchFamily="2" charset="0"/>
            </a:endParaRPr>
          </a:p>
          <a:p>
            <a:endParaRPr lang="en-GB" sz="2800" dirty="0">
              <a:latin typeface="SassoonPrimaryInfant" pitchFamily="2" charset="0"/>
            </a:endParaRPr>
          </a:p>
        </p:txBody>
      </p:sp>
    </p:spTree>
    <p:extLst>
      <p:ext uri="{BB962C8B-B14F-4D97-AF65-F5344CB8AC3E}">
        <p14:creationId xmlns:p14="http://schemas.microsoft.com/office/powerpoint/2010/main" val="90147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5078304"/>
          </a:xfrm>
        </p:spPr>
        <p:txBody>
          <a:bodyPr>
            <a:normAutofit lnSpcReduction="10000"/>
          </a:bodyPr>
          <a:lstStyle/>
          <a:p>
            <a:r>
              <a:rPr lang="en-GB" dirty="0" smtClean="0"/>
              <a:t>We are introducing continuous provision to </a:t>
            </a:r>
            <a:r>
              <a:rPr lang="en-GB" dirty="0" smtClean="0"/>
              <a:t>Year </a:t>
            </a:r>
            <a:r>
              <a:rPr lang="en-GB" dirty="0" smtClean="0"/>
              <a:t>1 this year. </a:t>
            </a:r>
          </a:p>
          <a:p>
            <a:r>
              <a:rPr lang="en-GB" dirty="0" smtClean="0"/>
              <a:t>This means that our classrooms are zoned and that there will be resources </a:t>
            </a:r>
            <a:r>
              <a:rPr lang="en-GB" dirty="0"/>
              <a:t>provided in </a:t>
            </a:r>
            <a:r>
              <a:rPr lang="en-GB" dirty="0" smtClean="0"/>
              <a:t>each area for </a:t>
            </a:r>
            <a:r>
              <a:rPr lang="en-GB" dirty="0"/>
              <a:t>children to interact with creatively. </a:t>
            </a:r>
            <a:endParaRPr lang="en-GB" dirty="0" smtClean="0"/>
          </a:p>
          <a:p>
            <a:r>
              <a:rPr lang="en-US" dirty="0"/>
              <a:t>This continuous provision enables children to return to their explorations and consolidate their learning, after whole class inputs, over the course of a day and week. </a:t>
            </a:r>
          </a:p>
          <a:p>
            <a:r>
              <a:rPr lang="en-US" dirty="0"/>
              <a:t>It also allows children to make choices and initiate play without interaction with an adult.</a:t>
            </a:r>
          </a:p>
          <a:p>
            <a:r>
              <a:rPr lang="en-US" dirty="0"/>
              <a:t>Purple challenges link to new learning for the week. Children must complete these challenges by the end of the week. </a:t>
            </a:r>
          </a:p>
          <a:p>
            <a:endParaRPr lang="en-GB" dirty="0"/>
          </a:p>
        </p:txBody>
      </p:sp>
      <p:sp>
        <p:nvSpPr>
          <p:cNvPr id="3" name="Title 2"/>
          <p:cNvSpPr>
            <a:spLocks noGrp="1"/>
          </p:cNvSpPr>
          <p:nvPr>
            <p:ph type="title"/>
          </p:nvPr>
        </p:nvSpPr>
        <p:spPr/>
        <p:txBody>
          <a:bodyPr/>
          <a:lstStyle/>
          <a:p>
            <a:r>
              <a:rPr lang="en-GB" dirty="0" smtClean="0"/>
              <a:t>Continuous Provision</a:t>
            </a:r>
            <a:endParaRPr lang="en-GB" dirty="0"/>
          </a:p>
        </p:txBody>
      </p:sp>
    </p:spTree>
    <p:extLst>
      <p:ext uri="{BB962C8B-B14F-4D97-AF65-F5344CB8AC3E}">
        <p14:creationId xmlns:p14="http://schemas.microsoft.com/office/powerpoint/2010/main" val="399131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30432"/>
          </a:xfrm>
        </p:spPr>
        <p:txBody>
          <a:bodyPr>
            <a:normAutofit/>
          </a:bodyPr>
          <a:lstStyle/>
          <a:p>
            <a:r>
              <a:rPr lang="en-GB" sz="4800" u="sng" dirty="0" smtClean="0"/>
              <a:t>READING</a:t>
            </a:r>
            <a:endParaRPr lang="en-GB" sz="4800" u="sng" dirty="0"/>
          </a:p>
        </p:txBody>
      </p:sp>
      <p:sp>
        <p:nvSpPr>
          <p:cNvPr id="6" name="TextBox 5"/>
          <p:cNvSpPr txBox="1"/>
          <p:nvPr/>
        </p:nvSpPr>
        <p:spPr>
          <a:xfrm>
            <a:off x="254112" y="2564904"/>
            <a:ext cx="8208912" cy="830997"/>
          </a:xfrm>
          <a:prstGeom prst="rect">
            <a:avLst/>
          </a:prstGeom>
          <a:noFill/>
        </p:spPr>
        <p:txBody>
          <a:bodyPr wrap="square" rtlCol="0">
            <a:spAutoFit/>
          </a:bodyPr>
          <a:lstStyle/>
          <a:p>
            <a:r>
              <a:rPr lang="en-GB" sz="2400" dirty="0" smtClean="0">
                <a:solidFill>
                  <a:srgbClr val="FF0000"/>
                </a:solidFill>
              </a:rPr>
              <a:t>Please can we request that all children are encouraged to read at home for at least 10 minutes daily. </a:t>
            </a:r>
            <a:endParaRPr lang="en-GB" sz="2400" dirty="0">
              <a:solidFill>
                <a:srgbClr val="FF0000"/>
              </a:solidFill>
            </a:endParaRPr>
          </a:p>
        </p:txBody>
      </p:sp>
      <p:sp>
        <p:nvSpPr>
          <p:cNvPr id="2" name="Content Placeholder 1"/>
          <p:cNvSpPr>
            <a:spLocks noGrp="1"/>
          </p:cNvSpPr>
          <p:nvPr>
            <p:ph idx="1"/>
          </p:nvPr>
        </p:nvSpPr>
        <p:spPr>
          <a:xfrm>
            <a:off x="251521" y="3683401"/>
            <a:ext cx="8568951" cy="3222616"/>
          </a:xfrm>
        </p:spPr>
        <p:txBody>
          <a:bodyPr>
            <a:normAutofit fontScale="62500" lnSpcReduction="20000"/>
          </a:bodyPr>
          <a:lstStyle/>
          <a:p>
            <a:pPr marL="0" indent="0">
              <a:buNone/>
            </a:pPr>
            <a:r>
              <a:rPr lang="en-GB" dirty="0"/>
              <a:t> </a:t>
            </a:r>
            <a:r>
              <a:rPr lang="en-GB" sz="3700" dirty="0" smtClean="0"/>
              <a:t>Please </a:t>
            </a:r>
            <a:r>
              <a:rPr lang="en-GB" sz="3700" dirty="0"/>
              <a:t>can we ask that when reading at home with your child you:</a:t>
            </a:r>
          </a:p>
          <a:p>
            <a:pPr lvl="0"/>
            <a:r>
              <a:rPr lang="en-GB" sz="3700" dirty="0"/>
              <a:t>talk to your child </a:t>
            </a:r>
            <a:r>
              <a:rPr lang="en-GB" sz="3700" dirty="0" smtClean="0"/>
              <a:t>about reading, their preferences and interests;</a:t>
            </a:r>
            <a:endParaRPr lang="en-GB" sz="3700" dirty="0"/>
          </a:p>
          <a:p>
            <a:pPr lvl="0"/>
            <a:r>
              <a:rPr lang="en-US" sz="3700" dirty="0"/>
              <a:t>d</a:t>
            </a:r>
            <a:r>
              <a:rPr lang="en-US" sz="3700" dirty="0" smtClean="0"/>
              <a:t>iscuss ideas and opinions about books they are reading, ask them to </a:t>
            </a:r>
            <a:r>
              <a:rPr lang="en-US" sz="3700" dirty="0" err="1" smtClean="0"/>
              <a:t>summarise</a:t>
            </a:r>
            <a:r>
              <a:rPr lang="en-US" sz="3700" dirty="0" smtClean="0"/>
              <a:t> stories, predict, explain characters, </a:t>
            </a:r>
            <a:r>
              <a:rPr lang="en-US" sz="3700" dirty="0" err="1" smtClean="0"/>
              <a:t>etc</a:t>
            </a:r>
            <a:r>
              <a:rPr lang="en-US" sz="3700" dirty="0" smtClean="0"/>
              <a:t>;</a:t>
            </a:r>
            <a:endParaRPr lang="en-GB" sz="3700" dirty="0"/>
          </a:p>
          <a:p>
            <a:pPr lvl="0"/>
            <a:r>
              <a:rPr lang="en-GB" sz="3700" dirty="0" smtClean="0"/>
              <a:t>record what they have read in their Reading </a:t>
            </a:r>
            <a:r>
              <a:rPr lang="en-GB" sz="3700" dirty="0"/>
              <a:t>R</a:t>
            </a:r>
            <a:r>
              <a:rPr lang="en-GB" sz="3700" dirty="0" smtClean="0"/>
              <a:t>ecord on a daily basis.</a:t>
            </a:r>
          </a:p>
          <a:p>
            <a:pPr lvl="0"/>
            <a:r>
              <a:rPr lang="en-GB" sz="3700" dirty="0" smtClean="0"/>
              <a:t>Please ensure your child has their reading diary and book at school every day. </a:t>
            </a:r>
            <a:endParaRPr lang="en-GB" sz="3700" dirty="0"/>
          </a:p>
        </p:txBody>
      </p:sp>
      <p:pic>
        <p:nvPicPr>
          <p:cNvPr id="4098" name="Picture 2" descr="C:\Users\HNewman\AppData\Local\Microsoft\Windows\Temporary Internet Files\Content.IE5\119JSAWR\rea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664"/>
            <a:ext cx="1152128" cy="109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3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3633267"/>
          </a:xfrm>
        </p:spPr>
        <p:txBody>
          <a:bodyPr/>
          <a:lstStyle/>
          <a:p>
            <a:r>
              <a:rPr lang="en-US" dirty="0"/>
              <a:t>Research shows the effects of reading on </a:t>
            </a:r>
            <a:r>
              <a:rPr lang="en-US" dirty="0" smtClean="0"/>
              <a:t>children’s </a:t>
            </a:r>
            <a:r>
              <a:rPr lang="en-US" dirty="0" smtClean="0"/>
              <a:t>later </a:t>
            </a:r>
            <a:r>
              <a:rPr lang="en-US" dirty="0"/>
              <a:t>literacy skills, facilitating social interaction between adults and children, and encouraging children to engage with the world around them. It also states how reading can be a </a:t>
            </a:r>
            <a:r>
              <a:rPr lang="en-US" b="1" dirty="0"/>
              <a:t>‘stable source of information’</a:t>
            </a:r>
            <a:r>
              <a:rPr lang="en-US" dirty="0"/>
              <a:t> throughout a child’s life. This stability allows them to access text in a constant fashion and can be especially beneficial for children growing up in challenging circumstances.</a:t>
            </a:r>
            <a:endParaRPr lang="en-GB" dirty="0"/>
          </a:p>
        </p:txBody>
      </p:sp>
      <p:sp>
        <p:nvSpPr>
          <p:cNvPr id="3" name="Title 2"/>
          <p:cNvSpPr>
            <a:spLocks noGrp="1"/>
          </p:cNvSpPr>
          <p:nvPr>
            <p:ph type="title"/>
          </p:nvPr>
        </p:nvSpPr>
        <p:spPr/>
        <p:txBody>
          <a:bodyPr/>
          <a:lstStyle/>
          <a:p>
            <a:r>
              <a:rPr lang="en-GB" dirty="0" smtClean="0"/>
              <a:t>Our focus on reading…</a:t>
            </a:r>
            <a:endParaRPr lang="en-GB" dirty="0"/>
          </a:p>
        </p:txBody>
      </p:sp>
    </p:spTree>
    <p:extLst>
      <p:ext uri="{BB962C8B-B14F-4D97-AF65-F5344CB8AC3E}">
        <p14:creationId xmlns:p14="http://schemas.microsoft.com/office/powerpoint/2010/main" val="158118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30432"/>
          </a:xfrm>
        </p:spPr>
        <p:txBody>
          <a:bodyPr>
            <a:normAutofit/>
          </a:bodyPr>
          <a:lstStyle/>
          <a:p>
            <a:r>
              <a:rPr lang="en-GB" sz="4800" u="sng" dirty="0" smtClean="0"/>
              <a:t>READING</a:t>
            </a:r>
            <a:endParaRPr lang="en-GB" sz="4800" u="sng" dirty="0"/>
          </a:p>
        </p:txBody>
      </p:sp>
      <p:sp>
        <p:nvSpPr>
          <p:cNvPr id="2" name="Content Placeholder 1"/>
          <p:cNvSpPr>
            <a:spLocks noGrp="1"/>
          </p:cNvSpPr>
          <p:nvPr>
            <p:ph idx="1"/>
          </p:nvPr>
        </p:nvSpPr>
        <p:spPr>
          <a:xfrm>
            <a:off x="395536" y="2924944"/>
            <a:ext cx="8568951" cy="3222616"/>
          </a:xfrm>
        </p:spPr>
        <p:txBody>
          <a:bodyPr>
            <a:normAutofit/>
          </a:bodyPr>
          <a:lstStyle/>
          <a:p>
            <a:pPr marL="0" indent="0">
              <a:buNone/>
            </a:pPr>
            <a:r>
              <a:rPr lang="en-GB" dirty="0" smtClean="0"/>
              <a:t>Children who are on Lilac, Pink, Red and Yellow book bands, should read each book through at least 3 times. </a:t>
            </a:r>
          </a:p>
          <a:p>
            <a:pPr marL="0" indent="0">
              <a:buNone/>
            </a:pPr>
            <a:endParaRPr lang="en-GB" dirty="0" smtClean="0"/>
          </a:p>
          <a:p>
            <a:pPr marL="0" indent="0">
              <a:buNone/>
            </a:pPr>
            <a:r>
              <a:rPr lang="en-GB" dirty="0" smtClean="0"/>
              <a:t>This is to help with decoding, fluency and expression when reading. </a:t>
            </a:r>
          </a:p>
          <a:p>
            <a:pPr marL="0" indent="0">
              <a:buNone/>
            </a:pPr>
            <a:endParaRPr lang="en-GB" dirty="0"/>
          </a:p>
          <a:p>
            <a:pPr marL="0" indent="0">
              <a:buNone/>
            </a:pPr>
            <a:r>
              <a:rPr lang="en-GB" dirty="0"/>
              <a:t>Books </a:t>
            </a:r>
            <a:r>
              <a:rPr lang="en-GB" dirty="0" smtClean="0"/>
              <a:t>will be changed </a:t>
            </a:r>
            <a:r>
              <a:rPr lang="en-GB" dirty="0"/>
              <a:t>at class teachers’ discretion.</a:t>
            </a:r>
          </a:p>
          <a:p>
            <a:pPr marL="0" indent="0">
              <a:buNone/>
            </a:pPr>
            <a:endParaRPr lang="en-GB" dirty="0"/>
          </a:p>
        </p:txBody>
      </p:sp>
      <p:pic>
        <p:nvPicPr>
          <p:cNvPr id="4098" name="Picture 2" descr="C:\Users\HNewman\AppData\Local\Microsoft\Windows\Temporary Internet Files\Content.IE5\119JSAWR\read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664"/>
            <a:ext cx="1152128" cy="109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367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204864"/>
            <a:ext cx="8640960" cy="4392488"/>
          </a:xfrm>
        </p:spPr>
        <p:txBody>
          <a:bodyPr>
            <a:normAutofit/>
          </a:bodyPr>
          <a:lstStyle/>
          <a:p>
            <a:pPr marL="0" indent="0">
              <a:buNone/>
            </a:pPr>
            <a:r>
              <a:rPr lang="en-GB" dirty="0"/>
              <a:t>Homework will be set on Google Classroom on a Friday. Year 1 are being set up with log ins and we will notify you when these are ready.</a:t>
            </a:r>
          </a:p>
          <a:p>
            <a:pPr marL="0" indent="0">
              <a:buNone/>
            </a:pPr>
            <a:r>
              <a:rPr lang="en-GB" dirty="0"/>
              <a:t>Homework will be focused only on reading this year. This is in addition to reading books. Specific texts will be sent home weekly – for some pupils, this will only be to explore the vocabulary, with specific teaching in school that will be related to the learning in class. We want our children to experience a broad range of rich and diverse texts and this will be one way to encourage this love of words and reading. </a:t>
            </a:r>
          </a:p>
        </p:txBody>
      </p:sp>
      <p:sp>
        <p:nvSpPr>
          <p:cNvPr id="3" name="Title 2"/>
          <p:cNvSpPr>
            <a:spLocks noGrp="1"/>
          </p:cNvSpPr>
          <p:nvPr>
            <p:ph type="title"/>
          </p:nvPr>
        </p:nvSpPr>
        <p:spPr>
          <a:xfrm>
            <a:off x="467544" y="620688"/>
            <a:ext cx="8229600" cy="930432"/>
          </a:xfrm>
        </p:spPr>
        <p:txBody>
          <a:bodyPr/>
          <a:lstStyle/>
          <a:p>
            <a:r>
              <a:rPr lang="en-GB" u="sng" dirty="0" smtClean="0"/>
              <a:t>Homework </a:t>
            </a:r>
            <a:endParaRPr lang="en-GB" u="sng" dirty="0"/>
          </a:p>
        </p:txBody>
      </p:sp>
    </p:spTree>
    <p:extLst>
      <p:ext uri="{BB962C8B-B14F-4D97-AF65-F5344CB8AC3E}">
        <p14:creationId xmlns:p14="http://schemas.microsoft.com/office/powerpoint/2010/main" val="2784847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65842" cy="5256584"/>
          </a:xfrm>
        </p:spPr>
        <p:txBody>
          <a:bodyPr>
            <a:normAutofit/>
          </a:bodyPr>
          <a:lstStyle/>
          <a:p>
            <a:r>
              <a:rPr lang="en-GB" sz="2800" dirty="0"/>
              <a:t>Last year, we spent time considering our values, rules and expectations.</a:t>
            </a:r>
          </a:p>
          <a:p>
            <a:r>
              <a:rPr lang="en-GB" sz="2800" dirty="0"/>
              <a:t>Following input from staff and children, we now have three new rules for the whole school</a:t>
            </a:r>
            <a:r>
              <a:rPr lang="en-GB" sz="2800" dirty="0" smtClean="0"/>
              <a:t>:</a:t>
            </a:r>
            <a:endParaRPr lang="en-GB" sz="2800" dirty="0"/>
          </a:p>
          <a:p>
            <a:endParaRPr lang="en-GB" sz="2800" dirty="0"/>
          </a:p>
          <a:p>
            <a:endParaRPr lang="en-GB" sz="2800" dirty="0" smtClean="0"/>
          </a:p>
        </p:txBody>
      </p:sp>
      <p:sp>
        <p:nvSpPr>
          <p:cNvPr id="3" name="Title 2"/>
          <p:cNvSpPr>
            <a:spLocks noGrp="1"/>
          </p:cNvSpPr>
          <p:nvPr>
            <p:ph type="title"/>
          </p:nvPr>
        </p:nvSpPr>
        <p:spPr>
          <a:xfrm>
            <a:off x="457200" y="338328"/>
            <a:ext cx="8229600" cy="930432"/>
          </a:xfrm>
        </p:spPr>
        <p:txBody>
          <a:bodyPr/>
          <a:lstStyle/>
          <a:p>
            <a:r>
              <a:rPr lang="en-GB" u="sng" dirty="0" smtClean="0"/>
              <a:t>Behaviour</a:t>
            </a:r>
            <a:endParaRPr lang="en-GB" u="sng" dirty="0"/>
          </a:p>
        </p:txBody>
      </p:sp>
      <p:pic>
        <p:nvPicPr>
          <p:cNvPr id="4" name="Picture 3"/>
          <p:cNvPicPr>
            <a:picLocks noChangeAspect="1"/>
          </p:cNvPicPr>
          <p:nvPr/>
        </p:nvPicPr>
        <p:blipFill>
          <a:blip r:embed="rId3"/>
          <a:stretch>
            <a:fillRect/>
          </a:stretch>
        </p:blipFill>
        <p:spPr>
          <a:xfrm>
            <a:off x="107504" y="3573016"/>
            <a:ext cx="3068082" cy="2563291"/>
          </a:xfrm>
          <a:prstGeom prst="rect">
            <a:avLst/>
          </a:prstGeom>
        </p:spPr>
      </p:pic>
      <p:pic>
        <p:nvPicPr>
          <p:cNvPr id="5" name="Picture 4"/>
          <p:cNvPicPr>
            <a:picLocks noChangeAspect="1"/>
          </p:cNvPicPr>
          <p:nvPr/>
        </p:nvPicPr>
        <p:blipFill>
          <a:blip r:embed="rId4"/>
          <a:stretch>
            <a:fillRect/>
          </a:stretch>
        </p:blipFill>
        <p:spPr>
          <a:xfrm>
            <a:off x="3194113" y="3573016"/>
            <a:ext cx="2880319" cy="2415751"/>
          </a:xfrm>
          <a:prstGeom prst="rect">
            <a:avLst/>
          </a:prstGeom>
        </p:spPr>
      </p:pic>
      <p:pic>
        <p:nvPicPr>
          <p:cNvPr id="7" name="Picture 6"/>
          <p:cNvPicPr>
            <a:picLocks noChangeAspect="1"/>
          </p:cNvPicPr>
          <p:nvPr/>
        </p:nvPicPr>
        <p:blipFill>
          <a:blip r:embed="rId5"/>
          <a:stretch>
            <a:fillRect/>
          </a:stretch>
        </p:blipFill>
        <p:spPr>
          <a:xfrm>
            <a:off x="6084777" y="3573016"/>
            <a:ext cx="2832585" cy="2304256"/>
          </a:xfrm>
          <a:prstGeom prst="rect">
            <a:avLst/>
          </a:prstGeom>
        </p:spPr>
      </p:pic>
    </p:spTree>
    <p:extLst>
      <p:ext uri="{BB962C8B-B14F-4D97-AF65-F5344CB8AC3E}">
        <p14:creationId xmlns:p14="http://schemas.microsoft.com/office/powerpoint/2010/main" val="2480878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Ms Cooper </a:t>
            </a:r>
            <a:r>
              <a:rPr lang="en-GB" sz="3200" dirty="0"/>
              <a:t>– Executive Headteacher</a:t>
            </a:r>
          </a:p>
          <a:p>
            <a:r>
              <a:rPr lang="en-GB" sz="3200" dirty="0" smtClean="0"/>
              <a:t>Miss </a:t>
            </a:r>
            <a:r>
              <a:rPr lang="en-GB" sz="3200" dirty="0"/>
              <a:t>Stephenson and </a:t>
            </a:r>
            <a:r>
              <a:rPr lang="en-GB" sz="3200" dirty="0" smtClean="0"/>
              <a:t>Miss Amin </a:t>
            </a:r>
            <a:r>
              <a:rPr lang="en-GB" sz="3200" dirty="0"/>
              <a:t>– Deputy Headteachers </a:t>
            </a:r>
          </a:p>
          <a:p>
            <a:r>
              <a:rPr lang="en-GB" sz="3200" dirty="0" smtClean="0"/>
              <a:t>Miss </a:t>
            </a:r>
            <a:r>
              <a:rPr lang="en-GB" sz="3200" dirty="0" err="1" smtClean="0"/>
              <a:t>Demeza</a:t>
            </a:r>
            <a:r>
              <a:rPr lang="en-GB" sz="3200" dirty="0" smtClean="0"/>
              <a:t> – </a:t>
            </a:r>
            <a:r>
              <a:rPr lang="en-GB" sz="3200" dirty="0" err="1" smtClean="0"/>
              <a:t>SENDCo</a:t>
            </a:r>
            <a:endParaRPr lang="en-GB" sz="3200" dirty="0"/>
          </a:p>
          <a:p>
            <a:r>
              <a:rPr lang="en-GB" sz="3200" dirty="0" smtClean="0"/>
              <a:t>Mrs </a:t>
            </a:r>
            <a:r>
              <a:rPr lang="en-GB" sz="3200" dirty="0" err="1" smtClean="0"/>
              <a:t>Tohux</a:t>
            </a:r>
            <a:r>
              <a:rPr lang="en-GB" sz="3200" dirty="0" smtClean="0"/>
              <a:t> </a:t>
            </a:r>
            <a:r>
              <a:rPr lang="en-GB" sz="3200" dirty="0"/>
              <a:t>– Upper Junior Phase Leader</a:t>
            </a:r>
          </a:p>
          <a:p>
            <a:r>
              <a:rPr lang="en-GB" sz="3200" dirty="0" smtClean="0"/>
              <a:t>Mrs </a:t>
            </a:r>
            <a:r>
              <a:rPr lang="en-GB" sz="3200" dirty="0" err="1" smtClean="0"/>
              <a:t>McGall</a:t>
            </a:r>
            <a:r>
              <a:rPr lang="en-GB" sz="3200" dirty="0" smtClean="0"/>
              <a:t> </a:t>
            </a:r>
            <a:r>
              <a:rPr lang="en-GB" sz="3200" dirty="0"/>
              <a:t>– Lower Junior Phase </a:t>
            </a:r>
            <a:r>
              <a:rPr lang="en-GB" sz="3200" dirty="0" smtClean="0"/>
              <a:t>Leader</a:t>
            </a:r>
          </a:p>
          <a:p>
            <a:r>
              <a:rPr lang="en-US" sz="3200" dirty="0" smtClean="0"/>
              <a:t>Miss Walley – Fs2 and KS1 Phase Leader</a:t>
            </a:r>
          </a:p>
        </p:txBody>
      </p:sp>
      <p:sp>
        <p:nvSpPr>
          <p:cNvPr id="3" name="Title 2"/>
          <p:cNvSpPr>
            <a:spLocks noGrp="1"/>
          </p:cNvSpPr>
          <p:nvPr>
            <p:ph type="title"/>
          </p:nvPr>
        </p:nvSpPr>
        <p:spPr/>
        <p:txBody>
          <a:bodyPr/>
          <a:lstStyle/>
          <a:p>
            <a:r>
              <a:rPr lang="en-GB" dirty="0" smtClean="0">
                <a:latin typeface="SassoonPrimaryInfant" pitchFamily="2" charset="0"/>
              </a:rPr>
              <a:t>Who’s Who!</a:t>
            </a:r>
            <a:endParaRPr lang="en-GB" dirty="0">
              <a:latin typeface="SassoonPrimaryInfant" pitchFamily="2" charset="0"/>
            </a:endParaRPr>
          </a:p>
        </p:txBody>
      </p:sp>
    </p:spTree>
    <p:extLst>
      <p:ext uri="{BB962C8B-B14F-4D97-AF65-F5344CB8AC3E}">
        <p14:creationId xmlns:p14="http://schemas.microsoft.com/office/powerpoint/2010/main" val="4077789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39632"/>
            <a:ext cx="8784976" cy="4513704"/>
          </a:xfrm>
        </p:spPr>
        <p:style>
          <a:lnRef idx="1">
            <a:schemeClr val="accent1"/>
          </a:lnRef>
          <a:fillRef idx="2">
            <a:schemeClr val="accent1"/>
          </a:fillRef>
          <a:effectRef idx="1">
            <a:schemeClr val="accent1"/>
          </a:effectRef>
          <a:fontRef idx="minor">
            <a:schemeClr val="dk1"/>
          </a:fontRef>
        </p:style>
        <p:txBody>
          <a:bodyPr>
            <a:normAutofit/>
          </a:bodyPr>
          <a:lstStyle/>
          <a:p>
            <a:pPr fontAlgn="base"/>
            <a:r>
              <a:rPr lang="en-US" dirty="0"/>
              <a:t>*We have a wonderful, active PTFA who have raised a considerable amount of money for our school- most notably funding our Make it Bake it room, FS1 outdoor learning area and </a:t>
            </a:r>
            <a:r>
              <a:rPr lang="en-US" dirty="0" smtClean="0"/>
              <a:t>our amazing </a:t>
            </a:r>
            <a:r>
              <a:rPr lang="en-US" dirty="0"/>
              <a:t>KS2 adventure climbing area.</a:t>
            </a:r>
          </a:p>
          <a:p>
            <a:pPr fontAlgn="base"/>
            <a:r>
              <a:rPr lang="en-US" dirty="0"/>
              <a:t>*They are always looking for willing volunteers to support them or run events.</a:t>
            </a:r>
          </a:p>
          <a:p>
            <a:pPr fontAlgn="base"/>
            <a:r>
              <a:rPr lang="en-US" dirty="0"/>
              <a:t>*On </a:t>
            </a:r>
            <a:r>
              <a:rPr lang="en-US" dirty="0" smtClean="0"/>
              <a:t>21</a:t>
            </a:r>
            <a:r>
              <a:rPr lang="en-US" baseline="30000" dirty="0" smtClean="0"/>
              <a:t>st</a:t>
            </a:r>
            <a:r>
              <a:rPr lang="en-US" dirty="0" smtClean="0"/>
              <a:t> September </a:t>
            </a:r>
            <a:r>
              <a:rPr lang="en-US" dirty="0"/>
              <a:t>at 8:00pm there is the </a:t>
            </a:r>
            <a:r>
              <a:rPr lang="en-US" dirty="0" smtClean="0"/>
              <a:t>AGM – This will be in Beech class at the Juniors. </a:t>
            </a:r>
            <a:endParaRPr lang="en-US" dirty="0"/>
          </a:p>
          <a:p>
            <a:pPr fontAlgn="base"/>
            <a:r>
              <a:rPr lang="en-US" dirty="0" smtClean="0"/>
              <a:t>This </a:t>
            </a:r>
            <a:r>
              <a:rPr lang="en-US" dirty="0"/>
              <a:t>meeting roles will be agreed – please do get involved.</a:t>
            </a:r>
          </a:p>
          <a:p>
            <a:pPr fontAlgn="base"/>
            <a:r>
              <a:rPr lang="en-US" sz="2800" b="1" u="sng" dirty="0" smtClean="0">
                <a:solidFill>
                  <a:schemeClr val="bg2">
                    <a:lumMod val="25000"/>
                  </a:schemeClr>
                </a:solidFill>
              </a:rPr>
              <a:t>johnrankinptfa@gmail.com </a:t>
            </a:r>
          </a:p>
          <a:p>
            <a:pPr marL="0" indent="0">
              <a:buNone/>
            </a:pPr>
            <a:endParaRPr lang="en-GB" sz="1900" u="sng" dirty="0"/>
          </a:p>
        </p:txBody>
      </p:sp>
      <p:sp>
        <p:nvSpPr>
          <p:cNvPr id="3" name="Title 2"/>
          <p:cNvSpPr>
            <a:spLocks noGrp="1"/>
          </p:cNvSpPr>
          <p:nvPr>
            <p:ph type="title"/>
          </p:nvPr>
        </p:nvSpPr>
        <p:spPr/>
        <p:txBody>
          <a:bodyPr/>
          <a:lstStyle/>
          <a:p>
            <a:r>
              <a:rPr lang="en-GB" dirty="0" smtClean="0"/>
              <a:t>PTFA 	</a:t>
            </a:r>
            <a:endParaRPr lang="en-GB" dirty="0"/>
          </a:p>
        </p:txBody>
      </p:sp>
    </p:spTree>
    <p:extLst>
      <p:ext uri="{BB962C8B-B14F-4D97-AF65-F5344CB8AC3E}">
        <p14:creationId xmlns:p14="http://schemas.microsoft.com/office/powerpoint/2010/main" val="67103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04864"/>
            <a:ext cx="8496944" cy="3231654"/>
          </a:xfrm>
          <a:prstGeom prst="rect">
            <a:avLst/>
          </a:prstGeom>
        </p:spPr>
        <p:txBody>
          <a:bodyPr wrap="square">
            <a:spAutoFit/>
          </a:bodyPr>
          <a:lstStyle/>
          <a:p>
            <a:pPr algn="ctr"/>
            <a:r>
              <a:rPr lang="en-GB" sz="3600" b="1" dirty="0" smtClean="0">
                <a:solidFill>
                  <a:srgbClr val="002060"/>
                </a:solidFill>
                <a:latin typeface="+mj-lt"/>
              </a:rPr>
              <a:t>Thank you for attending this evening.</a:t>
            </a:r>
          </a:p>
          <a:p>
            <a:pPr algn="ctr"/>
            <a:r>
              <a:rPr lang="en-US" sz="2400" dirty="0">
                <a:solidFill>
                  <a:srgbClr val="002060"/>
                </a:solidFill>
              </a:rPr>
              <a:t>Parents evenings will be coming up later this term for more specific conversations about your child’s learning. </a:t>
            </a:r>
            <a:endParaRPr lang="en-GB" sz="2400" dirty="0">
              <a:solidFill>
                <a:srgbClr val="002060"/>
              </a:solidFill>
            </a:endParaRPr>
          </a:p>
          <a:p>
            <a:pPr algn="ctr"/>
            <a:endParaRPr lang="en-GB" sz="2400" dirty="0">
              <a:solidFill>
                <a:srgbClr val="002060"/>
              </a:solidFill>
            </a:endParaRPr>
          </a:p>
          <a:p>
            <a:pPr algn="ctr"/>
            <a:r>
              <a:rPr lang="en-GB" sz="2400" dirty="0">
                <a:solidFill>
                  <a:srgbClr val="002060"/>
                </a:solidFill>
              </a:rPr>
              <a:t>In the meantime, if you have any questions please don’t hesitate to contact the school office and these will be forwarded to us.</a:t>
            </a:r>
          </a:p>
          <a:p>
            <a:pPr algn="ctr"/>
            <a:r>
              <a:rPr lang="en-GB" sz="2400" dirty="0">
                <a:solidFill>
                  <a:srgbClr val="002060"/>
                </a:solidFill>
              </a:rPr>
              <a:t>We look forward to working in partnership with you and your children this year.</a:t>
            </a:r>
          </a:p>
        </p:txBody>
      </p:sp>
    </p:spTree>
    <p:extLst>
      <p:ext uri="{BB962C8B-B14F-4D97-AF65-F5344CB8AC3E}">
        <p14:creationId xmlns:p14="http://schemas.microsoft.com/office/powerpoint/2010/main" val="299753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59" cy="5184576"/>
          </a:xfrm>
        </p:spPr>
        <p:txBody>
          <a:bodyPr>
            <a:normAutofit/>
          </a:bodyPr>
          <a:lstStyle/>
          <a:p>
            <a:r>
              <a:rPr lang="en-GB" sz="3200" dirty="0" smtClean="0"/>
              <a:t> </a:t>
            </a:r>
          </a:p>
          <a:p>
            <a:r>
              <a:rPr lang="en-GB" sz="3500" dirty="0" smtClean="0"/>
              <a:t>Year 1 teachers – Miss Lancaster (Hazel), Mrs Conway (Holly), Mrs </a:t>
            </a:r>
            <a:r>
              <a:rPr lang="en-GB" sz="3500" dirty="0" err="1" smtClean="0"/>
              <a:t>Rance</a:t>
            </a:r>
            <a:r>
              <a:rPr lang="en-GB" sz="3500" dirty="0" smtClean="0"/>
              <a:t> and Mrs Malone (Laurel)</a:t>
            </a:r>
          </a:p>
          <a:p>
            <a:r>
              <a:rPr lang="en-GB" sz="3500" dirty="0" smtClean="0"/>
              <a:t>Year 2 teachers – Miss Spooner (Magnolia), Mrs Morse (Maple), Miss White (Mulberry)   </a:t>
            </a:r>
            <a:endParaRPr lang="en-GB" sz="3500" dirty="0"/>
          </a:p>
        </p:txBody>
      </p:sp>
      <p:sp>
        <p:nvSpPr>
          <p:cNvPr id="3" name="Title 2"/>
          <p:cNvSpPr>
            <a:spLocks noGrp="1"/>
          </p:cNvSpPr>
          <p:nvPr>
            <p:ph type="title"/>
          </p:nvPr>
        </p:nvSpPr>
        <p:spPr/>
        <p:txBody>
          <a:bodyPr/>
          <a:lstStyle/>
          <a:p>
            <a:r>
              <a:rPr lang="en-GB" dirty="0" smtClean="0"/>
              <a:t>Who’s Who?</a:t>
            </a:r>
            <a:endParaRPr lang="en-GB" dirty="0"/>
          </a:p>
        </p:txBody>
      </p:sp>
    </p:spTree>
    <p:extLst>
      <p:ext uri="{BB962C8B-B14F-4D97-AF65-F5344CB8AC3E}">
        <p14:creationId xmlns:p14="http://schemas.microsoft.com/office/powerpoint/2010/main" val="161392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204864"/>
            <a:ext cx="7408333" cy="3810736"/>
          </a:xfrm>
        </p:spPr>
        <p:txBody>
          <a:bodyPr>
            <a:normAutofit fontScale="92500" lnSpcReduction="20000"/>
          </a:bodyPr>
          <a:lstStyle/>
          <a:p>
            <a:r>
              <a:rPr lang="en-GB" dirty="0" smtClean="0"/>
              <a:t>Miss </a:t>
            </a:r>
            <a:r>
              <a:rPr lang="en-GB" dirty="0" err="1" smtClean="0"/>
              <a:t>Demeza</a:t>
            </a:r>
            <a:r>
              <a:rPr lang="en-GB" dirty="0" smtClean="0"/>
              <a:t> – </a:t>
            </a:r>
            <a:r>
              <a:rPr lang="en-GB" dirty="0" err="1" smtClean="0"/>
              <a:t>SENDCo</a:t>
            </a:r>
            <a:r>
              <a:rPr lang="en-GB" dirty="0" smtClean="0"/>
              <a:t> and Inclusion Lead</a:t>
            </a:r>
          </a:p>
          <a:p>
            <a:r>
              <a:rPr lang="en-GB" dirty="0" smtClean="0"/>
              <a:t>Mrs Kirk – Family, Pastoral and Mental Health Lead</a:t>
            </a:r>
          </a:p>
          <a:p>
            <a:r>
              <a:rPr lang="en-GB" dirty="0" smtClean="0"/>
              <a:t>Miss Challis – </a:t>
            </a:r>
            <a:r>
              <a:rPr lang="en-GB" dirty="0" err="1" smtClean="0"/>
              <a:t>SENDCo</a:t>
            </a:r>
            <a:r>
              <a:rPr lang="en-GB" dirty="0" smtClean="0"/>
              <a:t> assistant and Speech and Language Specialist</a:t>
            </a:r>
          </a:p>
          <a:p>
            <a:r>
              <a:rPr lang="en-GB" dirty="0" smtClean="0"/>
              <a:t>Mrs Hawkins – Senior Mental Health Lead</a:t>
            </a:r>
          </a:p>
          <a:p>
            <a:r>
              <a:rPr lang="en-GB" dirty="0" smtClean="0"/>
              <a:t>Mrs </a:t>
            </a:r>
            <a:r>
              <a:rPr lang="en-GB" dirty="0" err="1" smtClean="0"/>
              <a:t>Jezzard</a:t>
            </a:r>
            <a:r>
              <a:rPr lang="en-GB" dirty="0" smtClean="0"/>
              <a:t> - ELSA</a:t>
            </a:r>
          </a:p>
          <a:p>
            <a:r>
              <a:rPr lang="en-GB" dirty="0" smtClean="0"/>
              <a:t>Miss Jutte - ELSA</a:t>
            </a:r>
          </a:p>
          <a:p>
            <a:r>
              <a:rPr lang="en-GB" dirty="0" smtClean="0"/>
              <a:t>Mrs Brown – ELSA</a:t>
            </a:r>
          </a:p>
          <a:p>
            <a:pPr marL="0" indent="0">
              <a:buNone/>
            </a:pPr>
            <a:endParaRPr lang="en-GB" dirty="0" smtClean="0"/>
          </a:p>
          <a:p>
            <a:pPr marL="0" indent="0">
              <a:buNone/>
            </a:pPr>
            <a:r>
              <a:rPr lang="en-GB" dirty="0" smtClean="0"/>
              <a:t>If you need any support please contact Miss </a:t>
            </a:r>
            <a:r>
              <a:rPr lang="en-GB" dirty="0" err="1" smtClean="0"/>
              <a:t>Demeza</a:t>
            </a:r>
            <a:r>
              <a:rPr lang="en-GB" dirty="0" smtClean="0"/>
              <a:t> or Mrs Kirk. This can be done via the office. </a:t>
            </a:r>
            <a:endParaRPr lang="en-GB" dirty="0"/>
          </a:p>
        </p:txBody>
      </p:sp>
      <p:sp>
        <p:nvSpPr>
          <p:cNvPr id="3" name="Title 2"/>
          <p:cNvSpPr>
            <a:spLocks noGrp="1"/>
          </p:cNvSpPr>
          <p:nvPr>
            <p:ph type="title"/>
          </p:nvPr>
        </p:nvSpPr>
        <p:spPr/>
        <p:txBody>
          <a:bodyPr/>
          <a:lstStyle/>
          <a:p>
            <a:r>
              <a:rPr lang="en-GB" dirty="0" smtClean="0"/>
              <a:t>Inclusion and Pastoral Team </a:t>
            </a:r>
            <a:endParaRPr lang="en-GB" dirty="0"/>
          </a:p>
        </p:txBody>
      </p:sp>
    </p:spTree>
    <p:extLst>
      <p:ext uri="{BB962C8B-B14F-4D97-AF65-F5344CB8AC3E}">
        <p14:creationId xmlns:p14="http://schemas.microsoft.com/office/powerpoint/2010/main" val="399657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364" y="1591056"/>
            <a:ext cx="8363272" cy="4934288"/>
          </a:xfrm>
        </p:spPr>
        <p:txBody>
          <a:bodyPr>
            <a:normAutofit fontScale="92500" lnSpcReduction="10000"/>
          </a:bodyPr>
          <a:lstStyle/>
          <a:p>
            <a:r>
              <a:rPr lang="en-GB" sz="2600" dirty="0" smtClean="0"/>
              <a:t>We have one office site for our Federation, based at JRI. </a:t>
            </a:r>
          </a:p>
          <a:p>
            <a:r>
              <a:rPr lang="en-GB" sz="2600" dirty="0" smtClean="0"/>
              <a:t>Please contact the office with queries. Emails can be sent to the office to be forwarded to class teachers.</a:t>
            </a:r>
          </a:p>
          <a:p>
            <a:r>
              <a:rPr lang="en-GB" sz="2600" dirty="0" smtClean="0"/>
              <a:t>There are members of classroom staff on the Year 1 and Year 2 doors in the morning and at the end of the day if you have a question or message. </a:t>
            </a:r>
          </a:p>
          <a:p>
            <a:r>
              <a:rPr lang="en-GB" sz="2600" dirty="0" smtClean="0"/>
              <a:t>All children who are ill during the day and need to be sent home should be picked up from the infant site. </a:t>
            </a:r>
          </a:p>
          <a:p>
            <a:r>
              <a:rPr lang="en-GB" sz="2600" dirty="0" smtClean="0"/>
              <a:t>There is only one phone number for both schools and one email address should you need to contact us. </a:t>
            </a:r>
            <a:r>
              <a:rPr lang="en-US" sz="2600" dirty="0"/>
              <a:t>01635 </a:t>
            </a:r>
            <a:r>
              <a:rPr lang="en-US" sz="2600" dirty="0" smtClean="0"/>
              <a:t>42376</a:t>
            </a:r>
          </a:p>
          <a:p>
            <a:r>
              <a:rPr lang="en-US" sz="2600" u="sng" dirty="0" smtClean="0">
                <a:hlinkClick r:id="rId3"/>
              </a:rPr>
              <a:t>office@jrs.w-berks.sch.uk</a:t>
            </a:r>
            <a:endParaRPr lang="en-US" sz="2600" u="sng" dirty="0" smtClean="0"/>
          </a:p>
          <a:p>
            <a:r>
              <a:rPr lang="en-US" sz="2600" dirty="0" smtClean="0"/>
              <a:t>If you are on Facebook, add our John Rankin page for updates.</a:t>
            </a:r>
            <a:endParaRPr lang="en-GB" sz="2600" dirty="0"/>
          </a:p>
        </p:txBody>
      </p:sp>
      <p:sp>
        <p:nvSpPr>
          <p:cNvPr id="3" name="Title 2"/>
          <p:cNvSpPr>
            <a:spLocks noGrp="1"/>
          </p:cNvSpPr>
          <p:nvPr>
            <p:ph type="title"/>
          </p:nvPr>
        </p:nvSpPr>
        <p:spPr/>
        <p:txBody>
          <a:bodyPr/>
          <a:lstStyle/>
          <a:p>
            <a:r>
              <a:rPr lang="en-GB" dirty="0" smtClean="0"/>
              <a:t>Our Office</a:t>
            </a:r>
            <a:endParaRPr lang="en-GB" dirty="0"/>
          </a:p>
        </p:txBody>
      </p:sp>
    </p:spTree>
    <p:extLst>
      <p:ext uri="{BB962C8B-B14F-4D97-AF65-F5344CB8AC3E}">
        <p14:creationId xmlns:p14="http://schemas.microsoft.com/office/powerpoint/2010/main" val="79509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539978"/>
            <a:ext cx="8640959" cy="5318022"/>
          </a:xfrm>
        </p:spPr>
        <p:txBody>
          <a:bodyPr>
            <a:normAutofit fontScale="85000" lnSpcReduction="20000"/>
          </a:bodyPr>
          <a:lstStyle/>
          <a:p>
            <a:pPr marL="109728" indent="0">
              <a:lnSpc>
                <a:spcPct val="90000"/>
              </a:lnSpc>
              <a:buNone/>
              <a:defRPr/>
            </a:pPr>
            <a:r>
              <a:rPr lang="en-GB" sz="2200" dirty="0" smtClean="0"/>
              <a:t>We ask that children wear their PE kit to school on two days each week: </a:t>
            </a:r>
          </a:p>
          <a:p>
            <a:pPr marL="667703" lvl="1" indent="-256032">
              <a:lnSpc>
                <a:spcPct val="90000"/>
              </a:lnSpc>
              <a:buFont typeface="Wingdings 3"/>
              <a:buChar char=""/>
              <a:defRPr/>
            </a:pPr>
            <a:r>
              <a:rPr lang="en-GB" dirty="0" smtClean="0"/>
              <a:t>Tuesday and Thursday are Year 1 PE kit days</a:t>
            </a:r>
          </a:p>
          <a:p>
            <a:pPr marL="411671" lvl="1" indent="0">
              <a:lnSpc>
                <a:spcPct val="90000"/>
              </a:lnSpc>
              <a:buNone/>
              <a:defRPr/>
            </a:pPr>
            <a:endParaRPr lang="en-GB" dirty="0" smtClean="0"/>
          </a:p>
          <a:p>
            <a:pPr marL="365760" indent="-256032" fontAlgn="auto">
              <a:lnSpc>
                <a:spcPct val="90000"/>
              </a:lnSpc>
              <a:spcAft>
                <a:spcPts val="0"/>
              </a:spcAft>
              <a:buFont typeface="Wingdings 3"/>
              <a:buChar char=""/>
              <a:defRPr/>
            </a:pPr>
            <a:r>
              <a:rPr lang="en-GB" sz="2200" dirty="0" smtClean="0"/>
              <a:t>If children are doing a </a:t>
            </a:r>
            <a:r>
              <a:rPr lang="en-GB" sz="2200" dirty="0" err="1" smtClean="0"/>
              <a:t>Procision</a:t>
            </a:r>
            <a:r>
              <a:rPr lang="en-GB" sz="2200" dirty="0" smtClean="0"/>
              <a:t> club after school they should come to school in school uniform and bring their kit to change into at the end of the school day.</a:t>
            </a:r>
          </a:p>
          <a:p>
            <a:pPr marL="365760" indent="-256032" fontAlgn="auto">
              <a:lnSpc>
                <a:spcPct val="90000"/>
              </a:lnSpc>
              <a:spcAft>
                <a:spcPts val="0"/>
              </a:spcAft>
              <a:buFont typeface="Wingdings 3"/>
              <a:buChar char=""/>
              <a:defRPr/>
            </a:pPr>
            <a:endParaRPr lang="en-GB" sz="2200" dirty="0"/>
          </a:p>
          <a:p>
            <a:pPr marL="365760" indent="-256032" fontAlgn="auto">
              <a:lnSpc>
                <a:spcPct val="90000"/>
              </a:lnSpc>
              <a:spcAft>
                <a:spcPts val="0"/>
              </a:spcAft>
              <a:buFont typeface="Wingdings 3"/>
              <a:buChar char=""/>
              <a:defRPr/>
            </a:pPr>
            <a:r>
              <a:rPr lang="en-GB" sz="2200" dirty="0" smtClean="0"/>
              <a:t>Water bottles – please come to school with these filled and named</a:t>
            </a:r>
            <a:r>
              <a:rPr lang="en-GB" sz="2200" dirty="0"/>
              <a:t>. Water bottles should also be named and in school daily (not inside their </a:t>
            </a:r>
            <a:r>
              <a:rPr lang="en-GB" sz="2200" dirty="0" smtClean="0"/>
              <a:t>book bag</a:t>
            </a:r>
            <a:r>
              <a:rPr lang="en-GB" sz="2200" dirty="0"/>
              <a:t>).  The bottles will be refilled at school if needed. Water bottles must be spill proof and actual water bottles. They must only contain water please. </a:t>
            </a:r>
            <a:endParaRPr lang="en-GB" sz="2200" dirty="0" smtClean="0"/>
          </a:p>
          <a:p>
            <a:pPr marL="109728" indent="0" fontAlgn="auto">
              <a:lnSpc>
                <a:spcPct val="90000"/>
              </a:lnSpc>
              <a:spcAft>
                <a:spcPts val="0"/>
              </a:spcAft>
              <a:buNone/>
              <a:defRPr/>
            </a:pPr>
            <a:endParaRPr lang="en-GB" sz="2200" dirty="0" smtClean="0"/>
          </a:p>
          <a:p>
            <a:pPr marL="365760" indent="-256032">
              <a:lnSpc>
                <a:spcPct val="90000"/>
              </a:lnSpc>
              <a:buFont typeface="Wingdings 3"/>
              <a:buChar char=""/>
              <a:defRPr/>
            </a:pPr>
            <a:r>
              <a:rPr lang="en-GB" sz="2200" dirty="0" smtClean="0"/>
              <a:t>Lunches – please order these in advance electronically</a:t>
            </a:r>
            <a:r>
              <a:rPr lang="en-GB" sz="2200" dirty="0"/>
              <a:t>. We will check every morning and can order if forgotten.</a:t>
            </a:r>
          </a:p>
          <a:p>
            <a:pPr marL="365760" indent="-256032" fontAlgn="auto">
              <a:lnSpc>
                <a:spcPct val="90000"/>
              </a:lnSpc>
              <a:spcAft>
                <a:spcPts val="0"/>
              </a:spcAft>
              <a:buFont typeface="Wingdings 3"/>
              <a:buChar char=""/>
              <a:defRPr/>
            </a:pPr>
            <a:endParaRPr lang="en-GB" sz="2200" dirty="0" smtClean="0"/>
          </a:p>
          <a:p>
            <a:pPr marL="365760" indent="-256032" fontAlgn="auto">
              <a:lnSpc>
                <a:spcPct val="90000"/>
              </a:lnSpc>
              <a:spcAft>
                <a:spcPts val="0"/>
              </a:spcAft>
              <a:buFont typeface="Wingdings 3"/>
              <a:buChar char=""/>
              <a:defRPr/>
            </a:pPr>
            <a:endParaRPr lang="en-GB" sz="2200" dirty="0" smtClean="0"/>
          </a:p>
          <a:p>
            <a:pPr marL="365760" indent="-256032" fontAlgn="auto">
              <a:lnSpc>
                <a:spcPct val="90000"/>
              </a:lnSpc>
              <a:spcAft>
                <a:spcPts val="0"/>
              </a:spcAft>
              <a:buFont typeface="Wingdings 3"/>
              <a:buChar char=""/>
              <a:defRPr/>
            </a:pPr>
            <a:r>
              <a:rPr lang="en-GB" sz="2200" dirty="0" smtClean="0"/>
              <a:t>Children in Years 1 and 2 will be provided with equipment needed in school. We ask that they do not bring a pencil case to school, please.</a:t>
            </a:r>
          </a:p>
          <a:p>
            <a:pPr marL="109728" indent="0" fontAlgn="auto">
              <a:lnSpc>
                <a:spcPct val="90000"/>
              </a:lnSpc>
              <a:spcAft>
                <a:spcPts val="0"/>
              </a:spcAft>
              <a:buNone/>
              <a:defRPr/>
            </a:pPr>
            <a:r>
              <a:rPr lang="en-GB" sz="2800" dirty="0" smtClean="0"/>
              <a:t>	</a:t>
            </a:r>
          </a:p>
          <a:p>
            <a:pPr marL="365760" lvl="0" indent="-256032">
              <a:lnSpc>
                <a:spcPct val="90000"/>
              </a:lnSpc>
              <a:buClr>
                <a:srgbClr val="31B6FD"/>
              </a:buClr>
              <a:buFont typeface="Wingdings 3"/>
              <a:buChar char=""/>
              <a:defRPr/>
            </a:pPr>
            <a:r>
              <a:rPr lang="en-GB" sz="2000" dirty="0">
                <a:solidFill>
                  <a:srgbClr val="073E87"/>
                </a:solidFill>
                <a:latin typeface="SassoonPrimaryInfant" pitchFamily="2" charset="0"/>
              </a:rPr>
              <a:t>Concentration aid – If your child requires a concentration aid, please communicate this with the inclusion and pastoral team. Please don’t supply these from home as they could get lost or broken. </a:t>
            </a:r>
          </a:p>
          <a:p>
            <a:pPr marL="365760" indent="-256032" fontAlgn="auto">
              <a:lnSpc>
                <a:spcPct val="90000"/>
              </a:lnSpc>
              <a:spcAft>
                <a:spcPts val="0"/>
              </a:spcAft>
              <a:buFont typeface="Wingdings 3"/>
              <a:buChar char=""/>
              <a:defRPr/>
            </a:pPr>
            <a:endParaRPr lang="en-GB" sz="2800" dirty="0" smtClean="0"/>
          </a:p>
        </p:txBody>
      </p:sp>
      <p:sp>
        <p:nvSpPr>
          <p:cNvPr id="3" name="Title 2"/>
          <p:cNvSpPr>
            <a:spLocks noGrp="1"/>
          </p:cNvSpPr>
          <p:nvPr>
            <p:ph type="title"/>
          </p:nvPr>
        </p:nvSpPr>
        <p:spPr>
          <a:xfrm>
            <a:off x="467543" y="287250"/>
            <a:ext cx="8229600" cy="1252728"/>
          </a:xfrm>
        </p:spPr>
        <p:txBody>
          <a:bodyPr/>
          <a:lstStyle/>
          <a:p>
            <a:r>
              <a:rPr lang="en-GB" u="sng" dirty="0" smtClean="0"/>
              <a:t>General Organisation </a:t>
            </a:r>
            <a:endParaRPr lang="en-GB" u="sng" dirty="0"/>
          </a:p>
        </p:txBody>
      </p:sp>
    </p:spTree>
    <p:extLst>
      <p:ext uri="{BB962C8B-B14F-4D97-AF65-F5344CB8AC3E}">
        <p14:creationId xmlns:p14="http://schemas.microsoft.com/office/powerpoint/2010/main" val="135246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869654"/>
            <a:ext cx="8640959" cy="4752528"/>
          </a:xfrm>
        </p:spPr>
        <p:txBody>
          <a:bodyPr>
            <a:normAutofit/>
          </a:bodyPr>
          <a:lstStyle/>
          <a:p>
            <a:pPr marL="109728" indent="0" fontAlgn="auto">
              <a:lnSpc>
                <a:spcPct val="90000"/>
              </a:lnSpc>
              <a:spcAft>
                <a:spcPts val="0"/>
              </a:spcAft>
              <a:buNone/>
              <a:defRPr/>
            </a:pPr>
            <a:r>
              <a:rPr lang="en-GB" sz="3200" dirty="0" smtClean="0"/>
              <a:t>Drop off and pick up </a:t>
            </a:r>
          </a:p>
          <a:p>
            <a:pPr marL="109728" indent="0" fontAlgn="auto">
              <a:lnSpc>
                <a:spcPct val="90000"/>
              </a:lnSpc>
              <a:spcAft>
                <a:spcPts val="0"/>
              </a:spcAft>
              <a:buNone/>
              <a:defRPr/>
            </a:pPr>
            <a:endParaRPr lang="en-GB" sz="3200" dirty="0" smtClean="0"/>
          </a:p>
        </p:txBody>
      </p:sp>
      <p:sp>
        <p:nvSpPr>
          <p:cNvPr id="3" name="Title 2"/>
          <p:cNvSpPr>
            <a:spLocks noGrp="1"/>
          </p:cNvSpPr>
          <p:nvPr>
            <p:ph type="title"/>
          </p:nvPr>
        </p:nvSpPr>
        <p:spPr>
          <a:xfrm>
            <a:off x="467544" y="476672"/>
            <a:ext cx="8229600" cy="1252728"/>
          </a:xfrm>
        </p:spPr>
        <p:txBody>
          <a:bodyPr/>
          <a:lstStyle/>
          <a:p>
            <a:r>
              <a:rPr lang="en-GB" u="sng" dirty="0" smtClean="0"/>
              <a:t>General Organisation </a:t>
            </a:r>
            <a:endParaRPr lang="en-GB" u="sng" dirty="0"/>
          </a:p>
        </p:txBody>
      </p:sp>
      <p:sp>
        <p:nvSpPr>
          <p:cNvPr id="5" name="Rectangle 4"/>
          <p:cNvSpPr/>
          <p:nvPr/>
        </p:nvSpPr>
        <p:spPr>
          <a:xfrm>
            <a:off x="248722" y="2636913"/>
            <a:ext cx="8448422" cy="3693319"/>
          </a:xfrm>
          <a:prstGeom prst="rect">
            <a:avLst/>
          </a:prstGeom>
        </p:spPr>
        <p:txBody>
          <a:bodyPr wrap="square">
            <a:spAutoFit/>
          </a:bodyPr>
          <a:lstStyle/>
          <a:p>
            <a:pPr marL="210503" indent="-256032">
              <a:lnSpc>
                <a:spcPct val="90000"/>
              </a:lnSpc>
              <a:buFont typeface="Wingdings 3"/>
              <a:buChar char=""/>
              <a:defRPr/>
            </a:pPr>
            <a:r>
              <a:rPr lang="en-GB" sz="2400" dirty="0">
                <a:solidFill>
                  <a:schemeClr val="accent2">
                    <a:lumMod val="50000"/>
                  </a:schemeClr>
                </a:solidFill>
              </a:rPr>
              <a:t>G</a:t>
            </a:r>
            <a:r>
              <a:rPr lang="en-GB" sz="2400" dirty="0" smtClean="0">
                <a:solidFill>
                  <a:schemeClr val="accent2">
                    <a:lumMod val="50000"/>
                  </a:schemeClr>
                </a:solidFill>
              </a:rPr>
              <a:t>ates </a:t>
            </a:r>
            <a:r>
              <a:rPr lang="en-GB" sz="2400" dirty="0">
                <a:solidFill>
                  <a:schemeClr val="accent2">
                    <a:lumMod val="50000"/>
                  </a:schemeClr>
                </a:solidFill>
              </a:rPr>
              <a:t>open at 8:30 am</a:t>
            </a:r>
          </a:p>
          <a:p>
            <a:pPr marL="210503" indent="-256032">
              <a:lnSpc>
                <a:spcPct val="90000"/>
              </a:lnSpc>
              <a:buFont typeface="Wingdings 3"/>
              <a:buChar char=""/>
              <a:defRPr/>
            </a:pPr>
            <a:r>
              <a:rPr lang="en-GB" sz="2400" dirty="0">
                <a:solidFill>
                  <a:schemeClr val="accent2">
                    <a:lumMod val="50000"/>
                  </a:schemeClr>
                </a:solidFill>
              </a:rPr>
              <a:t>Year 1 and Year 2 doors open at 8:35 am – </a:t>
            </a:r>
            <a:r>
              <a:rPr lang="en-GB" sz="2400" dirty="0" smtClean="0">
                <a:solidFill>
                  <a:schemeClr val="accent2">
                    <a:lumMod val="50000"/>
                  </a:schemeClr>
                </a:solidFill>
              </a:rPr>
              <a:t>8:50am</a:t>
            </a:r>
          </a:p>
          <a:p>
            <a:pPr marL="210503" indent="-256032">
              <a:lnSpc>
                <a:spcPct val="90000"/>
              </a:lnSpc>
              <a:buFont typeface="Wingdings 3"/>
              <a:buChar char=""/>
              <a:defRPr/>
            </a:pPr>
            <a:r>
              <a:rPr lang="en-GB" sz="2400" dirty="0" smtClean="0">
                <a:solidFill>
                  <a:schemeClr val="accent2">
                    <a:lumMod val="50000"/>
                  </a:schemeClr>
                </a:solidFill>
              </a:rPr>
              <a:t>Please exit the playground via the one-way system</a:t>
            </a:r>
            <a:endParaRPr lang="en-GB" sz="2400" dirty="0">
              <a:solidFill>
                <a:schemeClr val="accent2">
                  <a:lumMod val="50000"/>
                </a:schemeClr>
              </a:solidFill>
            </a:endParaRPr>
          </a:p>
          <a:p>
            <a:pPr marL="210503" indent="-256032">
              <a:lnSpc>
                <a:spcPct val="90000"/>
              </a:lnSpc>
              <a:buFont typeface="Wingdings 3"/>
              <a:buChar char=""/>
              <a:defRPr/>
            </a:pPr>
            <a:r>
              <a:rPr lang="en-GB" sz="2400" dirty="0" smtClean="0">
                <a:solidFill>
                  <a:schemeClr val="accent2">
                    <a:lumMod val="50000"/>
                  </a:schemeClr>
                </a:solidFill>
              </a:rPr>
              <a:t>Children </a:t>
            </a:r>
            <a:r>
              <a:rPr lang="en-GB" sz="2400" dirty="0">
                <a:solidFill>
                  <a:schemeClr val="accent2">
                    <a:lumMod val="50000"/>
                  </a:schemeClr>
                </a:solidFill>
              </a:rPr>
              <a:t>arriving after 8:50 am should enter school via the infant </a:t>
            </a:r>
            <a:r>
              <a:rPr lang="en-GB" sz="2400" dirty="0" smtClean="0">
                <a:solidFill>
                  <a:schemeClr val="accent2">
                    <a:lumMod val="50000"/>
                  </a:schemeClr>
                </a:solidFill>
              </a:rPr>
              <a:t>office</a:t>
            </a:r>
          </a:p>
          <a:p>
            <a:pPr marL="210503" indent="-256032">
              <a:lnSpc>
                <a:spcPct val="90000"/>
              </a:lnSpc>
              <a:buFont typeface="Wingdings 3"/>
              <a:buChar char=""/>
              <a:defRPr/>
            </a:pPr>
            <a:r>
              <a:rPr lang="en-US" sz="2400" dirty="0" smtClean="0">
                <a:solidFill>
                  <a:schemeClr val="accent2">
                    <a:lumMod val="50000"/>
                  </a:schemeClr>
                </a:solidFill>
              </a:rPr>
              <a:t>Any </a:t>
            </a:r>
            <a:r>
              <a:rPr lang="en-US" sz="2400" dirty="0">
                <a:solidFill>
                  <a:schemeClr val="accent2">
                    <a:lumMod val="50000"/>
                  </a:schemeClr>
                </a:solidFill>
              </a:rPr>
              <a:t>children arriving at 9am or after will be marked as </a:t>
            </a:r>
            <a:r>
              <a:rPr lang="en-US" sz="2400" dirty="0" smtClean="0">
                <a:solidFill>
                  <a:schemeClr val="accent2">
                    <a:lumMod val="50000"/>
                  </a:schemeClr>
                </a:solidFill>
              </a:rPr>
              <a:t>late</a:t>
            </a:r>
          </a:p>
          <a:p>
            <a:pPr marL="210503" indent="-256032">
              <a:lnSpc>
                <a:spcPct val="90000"/>
              </a:lnSpc>
              <a:buFont typeface="Wingdings 3"/>
              <a:buChar char=""/>
              <a:defRPr/>
            </a:pPr>
            <a:endParaRPr lang="en-US" sz="2400" dirty="0">
              <a:solidFill>
                <a:schemeClr val="accent2">
                  <a:lumMod val="50000"/>
                </a:schemeClr>
              </a:solidFill>
            </a:endParaRPr>
          </a:p>
          <a:p>
            <a:pPr marL="210503" indent="-256032">
              <a:lnSpc>
                <a:spcPct val="90000"/>
              </a:lnSpc>
              <a:buFont typeface="Wingdings 3"/>
              <a:buChar char=""/>
              <a:defRPr/>
            </a:pPr>
            <a:r>
              <a:rPr lang="en-GB" sz="2400" dirty="0">
                <a:solidFill>
                  <a:schemeClr val="accent2">
                    <a:lumMod val="50000"/>
                  </a:schemeClr>
                </a:solidFill>
              </a:rPr>
              <a:t>H</a:t>
            </a:r>
            <a:r>
              <a:rPr lang="en-GB" sz="2400" dirty="0" smtClean="0">
                <a:solidFill>
                  <a:schemeClr val="accent2">
                    <a:lumMod val="50000"/>
                  </a:schemeClr>
                </a:solidFill>
              </a:rPr>
              <a:t>ome </a:t>
            </a:r>
            <a:r>
              <a:rPr lang="en-GB" sz="2400" dirty="0">
                <a:solidFill>
                  <a:schemeClr val="accent2">
                    <a:lumMod val="50000"/>
                  </a:schemeClr>
                </a:solidFill>
              </a:rPr>
              <a:t>time is at </a:t>
            </a:r>
            <a:r>
              <a:rPr lang="en-GB" sz="2400" dirty="0" smtClean="0">
                <a:solidFill>
                  <a:schemeClr val="accent2">
                    <a:lumMod val="50000"/>
                  </a:schemeClr>
                </a:solidFill>
              </a:rPr>
              <a:t>3:10</a:t>
            </a:r>
          </a:p>
          <a:p>
            <a:pPr marL="210503" indent="-256032">
              <a:lnSpc>
                <a:spcPct val="90000"/>
              </a:lnSpc>
              <a:buFont typeface="Wingdings 3"/>
              <a:buChar char=""/>
              <a:defRPr/>
            </a:pPr>
            <a:r>
              <a:rPr lang="en-US" sz="2400" dirty="0" smtClean="0">
                <a:solidFill>
                  <a:schemeClr val="accent2">
                    <a:lumMod val="50000"/>
                  </a:schemeClr>
                </a:solidFill>
              </a:rPr>
              <a:t>Gates will be open from 3:10. Children will be dismissed onto the playground.</a:t>
            </a:r>
          </a:p>
          <a:p>
            <a:endParaRPr lang="en-GB" dirty="0">
              <a:solidFill>
                <a:schemeClr val="tx2"/>
              </a:solidFill>
            </a:endParaRPr>
          </a:p>
        </p:txBody>
      </p:sp>
    </p:spTree>
    <p:extLst>
      <p:ext uri="{BB962C8B-B14F-4D97-AF65-F5344CB8AC3E}">
        <p14:creationId xmlns:p14="http://schemas.microsoft.com/office/powerpoint/2010/main" val="237407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132856"/>
            <a:ext cx="8208911" cy="4281339"/>
          </a:xfrm>
        </p:spPr>
        <p:txBody>
          <a:bodyPr>
            <a:normAutofit/>
          </a:bodyPr>
          <a:lstStyle/>
          <a:p>
            <a:r>
              <a:rPr lang="en-GB" sz="3600" dirty="0" smtClean="0"/>
              <a:t>Please walk or cycle to school where at all possible. </a:t>
            </a:r>
          </a:p>
          <a:p>
            <a:r>
              <a:rPr lang="en-GB" sz="3600" dirty="0" smtClean="0"/>
              <a:t>Parking further out and walking in also helps.</a:t>
            </a:r>
          </a:p>
          <a:p>
            <a:pPr marL="0" indent="0">
              <a:buNone/>
            </a:pPr>
            <a:endParaRPr lang="en-GB" dirty="0"/>
          </a:p>
          <a:p>
            <a:endParaRPr lang="en-GB" dirty="0"/>
          </a:p>
        </p:txBody>
      </p:sp>
      <p:sp>
        <p:nvSpPr>
          <p:cNvPr id="3" name="Title 2"/>
          <p:cNvSpPr>
            <a:spLocks noGrp="1"/>
          </p:cNvSpPr>
          <p:nvPr>
            <p:ph type="title"/>
          </p:nvPr>
        </p:nvSpPr>
        <p:spPr/>
        <p:txBody>
          <a:bodyPr/>
          <a:lstStyle/>
          <a:p>
            <a:r>
              <a:rPr lang="en-GB" dirty="0" smtClean="0"/>
              <a:t>Walking to School </a:t>
            </a:r>
            <a:endParaRPr lang="en-GB" dirty="0"/>
          </a:p>
        </p:txBody>
      </p:sp>
      <p:pic>
        <p:nvPicPr>
          <p:cNvPr id="2050" name="Picture 2" descr="C:\Users\HNewman\AppData\Local\Microsoft\Windows\Temporary Internet Files\Content.IE5\0FB6EVY1\ryanlerch-pedestrian-crossing-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9120"/>
            <a:ext cx="1656184" cy="146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5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4808" y="1561239"/>
            <a:ext cx="4514383" cy="3403391"/>
          </a:xfrm>
          <a:prstGeom prst="rect">
            <a:avLst/>
          </a:prstGeom>
        </p:spPr>
      </p:pic>
      <p:sp>
        <p:nvSpPr>
          <p:cNvPr id="3" name="Title 2"/>
          <p:cNvSpPr>
            <a:spLocks noGrp="1"/>
          </p:cNvSpPr>
          <p:nvPr>
            <p:ph type="title"/>
          </p:nvPr>
        </p:nvSpPr>
        <p:spPr/>
        <p:txBody>
          <a:bodyPr/>
          <a:lstStyle/>
          <a:p>
            <a:r>
              <a:rPr lang="en-GB" dirty="0" smtClean="0"/>
              <a:t>Purple Learners </a:t>
            </a:r>
            <a:endParaRPr lang="en-GB" dirty="0"/>
          </a:p>
        </p:txBody>
      </p:sp>
      <p:pic>
        <p:nvPicPr>
          <p:cNvPr id="5" name="Picture 4"/>
          <p:cNvPicPr>
            <a:picLocks noChangeAspect="1"/>
          </p:cNvPicPr>
          <p:nvPr/>
        </p:nvPicPr>
        <p:blipFill>
          <a:blip r:embed="rId3"/>
          <a:stretch>
            <a:fillRect/>
          </a:stretch>
        </p:blipFill>
        <p:spPr>
          <a:xfrm>
            <a:off x="457200" y="5085184"/>
            <a:ext cx="8138826" cy="1433331"/>
          </a:xfrm>
          <a:prstGeom prst="rect">
            <a:avLst/>
          </a:prstGeom>
        </p:spPr>
      </p:pic>
    </p:spTree>
    <p:extLst>
      <p:ext uri="{BB962C8B-B14F-4D97-AF65-F5344CB8AC3E}">
        <p14:creationId xmlns:p14="http://schemas.microsoft.com/office/powerpoint/2010/main" val="947840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6621</TotalTime>
  <Words>1500</Words>
  <Application>Microsoft Office PowerPoint</Application>
  <PresentationFormat>On-screen Show (4:3)</PresentationFormat>
  <Paragraphs>135</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Candara</vt:lpstr>
      <vt:lpstr>Comic Sans MS</vt:lpstr>
      <vt:lpstr>SassoonPrimaryInfant</vt:lpstr>
      <vt:lpstr>Symbol</vt:lpstr>
      <vt:lpstr>Wingdings 2</vt:lpstr>
      <vt:lpstr>Wingdings 3</vt:lpstr>
      <vt:lpstr>Waveform</vt:lpstr>
      <vt:lpstr>Key Stage 1 Welcome Session</vt:lpstr>
      <vt:lpstr>Who’s Who!</vt:lpstr>
      <vt:lpstr>Who’s Who?</vt:lpstr>
      <vt:lpstr>Inclusion and Pastoral Team </vt:lpstr>
      <vt:lpstr>Our Office</vt:lpstr>
      <vt:lpstr>General Organisation </vt:lpstr>
      <vt:lpstr>General Organisation </vt:lpstr>
      <vt:lpstr>Walking to School </vt:lpstr>
      <vt:lpstr>Purple Learners </vt:lpstr>
      <vt:lpstr>JRS Curriculum</vt:lpstr>
      <vt:lpstr>Big Ideas!</vt:lpstr>
      <vt:lpstr>Brave New World </vt:lpstr>
      <vt:lpstr>Learning in Year 1 </vt:lpstr>
      <vt:lpstr>Continuous Provision</vt:lpstr>
      <vt:lpstr>READING</vt:lpstr>
      <vt:lpstr>Our focus on reading…</vt:lpstr>
      <vt:lpstr>READING</vt:lpstr>
      <vt:lpstr>Homework </vt:lpstr>
      <vt:lpstr>Behaviour</vt:lpstr>
      <vt:lpstr>PTFA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Teacher</dc:creator>
  <cp:lastModifiedBy>Nicky Conway</cp:lastModifiedBy>
  <cp:revision>143</cp:revision>
  <cp:lastPrinted>2022-09-14T11:15:45Z</cp:lastPrinted>
  <dcterms:created xsi:type="dcterms:W3CDTF">2014-08-13T14:09:51Z</dcterms:created>
  <dcterms:modified xsi:type="dcterms:W3CDTF">2023-09-21T13:45:14Z</dcterms:modified>
</cp:coreProperties>
</file>