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303" r:id="rId3"/>
    <p:sldId id="278" r:id="rId4"/>
    <p:sldId id="310" r:id="rId5"/>
    <p:sldId id="305" r:id="rId6"/>
    <p:sldId id="293" r:id="rId7"/>
    <p:sldId id="294" r:id="rId8"/>
    <p:sldId id="313" r:id="rId9"/>
    <p:sldId id="311" r:id="rId10"/>
    <p:sldId id="312" r:id="rId11"/>
    <p:sldId id="301" r:id="rId12"/>
    <p:sldId id="314" r:id="rId13"/>
    <p:sldId id="295" r:id="rId14"/>
    <p:sldId id="307" r:id="rId15"/>
    <p:sldId id="308" r:id="rId16"/>
    <p:sldId id="309" r:id="rId17"/>
    <p:sldId id="315" r:id="rId18"/>
    <p:sldId id="296" r:id="rId19"/>
    <p:sldId id="265" r:id="rId20"/>
    <p:sldId id="299" r:id="rId21"/>
    <p:sldId id="297"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686" autoAdjust="0"/>
  </p:normalViewPr>
  <p:slideViewPr>
    <p:cSldViewPr>
      <p:cViewPr varScale="1">
        <p:scale>
          <a:sx n="65" d="100"/>
          <a:sy n="65" d="100"/>
        </p:scale>
        <p:origin x="152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38" tIns="45719" rIns="91438" bIns="45719"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38" tIns="45719" rIns="91438" bIns="45719" rtlCol="0"/>
          <a:lstStyle>
            <a:lvl1pPr algn="r">
              <a:defRPr sz="1200"/>
            </a:lvl1pPr>
          </a:lstStyle>
          <a:p>
            <a:fld id="{23D6723F-17F8-4EE4-AEDB-801DAD2096EB}" type="datetimeFigureOut">
              <a:rPr lang="en-GB" smtClean="0"/>
              <a:pPr/>
              <a:t>20/09/2023</a:t>
            </a:fld>
            <a:endParaRPr lang="en-GB"/>
          </a:p>
        </p:txBody>
      </p:sp>
      <p:sp>
        <p:nvSpPr>
          <p:cNvPr id="4" name="Footer Placeholder 3"/>
          <p:cNvSpPr>
            <a:spLocks noGrp="1"/>
          </p:cNvSpPr>
          <p:nvPr>
            <p:ph type="ftr" sz="quarter" idx="2"/>
          </p:nvPr>
        </p:nvSpPr>
        <p:spPr>
          <a:xfrm>
            <a:off x="1" y="9428584"/>
            <a:ext cx="2945659" cy="496332"/>
          </a:xfrm>
          <a:prstGeom prst="rect">
            <a:avLst/>
          </a:prstGeom>
        </p:spPr>
        <p:txBody>
          <a:bodyPr vert="horz" lIns="91438" tIns="45719" rIns="91438" bIns="45719"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1438" tIns="45719" rIns="91438" bIns="45719" rtlCol="0" anchor="b"/>
          <a:lstStyle>
            <a:lvl1pPr algn="r">
              <a:defRPr sz="1200"/>
            </a:lvl1pPr>
          </a:lstStyle>
          <a:p>
            <a:fld id="{48FF2B65-B6E9-409F-A6FF-CC789A9F5C80}" type="slidenum">
              <a:rPr lang="en-GB" smtClean="0"/>
              <a:pPr/>
              <a:t>‹#›</a:t>
            </a:fld>
            <a:endParaRPr lang="en-GB"/>
          </a:p>
        </p:txBody>
      </p:sp>
    </p:spTree>
    <p:extLst>
      <p:ext uri="{BB962C8B-B14F-4D97-AF65-F5344CB8AC3E}">
        <p14:creationId xmlns:p14="http://schemas.microsoft.com/office/powerpoint/2010/main" val="6451478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38" tIns="45719" rIns="91438" bIns="45719"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38" tIns="45719" rIns="91438" bIns="45719" rtlCol="0"/>
          <a:lstStyle>
            <a:lvl1pPr algn="r">
              <a:defRPr sz="1200"/>
            </a:lvl1pPr>
          </a:lstStyle>
          <a:p>
            <a:fld id="{8B490295-E85C-4A43-AB99-1B1022C4BED5}" type="datetimeFigureOut">
              <a:rPr lang="en-GB" smtClean="0"/>
              <a:pPr/>
              <a:t>20/09/2023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8" tIns="45719" rIns="91438" bIns="45719"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38" tIns="45719" rIns="91438" bIns="457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4"/>
            <a:ext cx="2945659" cy="496332"/>
          </a:xfrm>
          <a:prstGeom prst="rect">
            <a:avLst/>
          </a:prstGeom>
        </p:spPr>
        <p:txBody>
          <a:bodyPr vert="horz" lIns="91438" tIns="45719" rIns="91438" bIns="45719"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1438" tIns="45719" rIns="91438" bIns="45719" rtlCol="0" anchor="b"/>
          <a:lstStyle>
            <a:lvl1pPr algn="r">
              <a:defRPr sz="1200"/>
            </a:lvl1pPr>
          </a:lstStyle>
          <a:p>
            <a:fld id="{B5E4D492-84A7-4BD1-A2C1-D4554081DF88}" type="slidenum">
              <a:rPr lang="en-GB" smtClean="0"/>
              <a:pPr/>
              <a:t>‹#›</a:t>
            </a:fld>
            <a:endParaRPr lang="en-GB"/>
          </a:p>
        </p:txBody>
      </p:sp>
    </p:spTree>
    <p:extLst>
      <p:ext uri="{BB962C8B-B14F-4D97-AF65-F5344CB8AC3E}">
        <p14:creationId xmlns:p14="http://schemas.microsoft.com/office/powerpoint/2010/main" val="26720848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5E4D492-84A7-4BD1-A2C1-D4554081DF88}" type="slidenum">
              <a:rPr lang="en-GB" smtClean="0"/>
              <a:pPr/>
              <a:t>1</a:t>
            </a:fld>
            <a:endParaRPr lang="en-GB"/>
          </a:p>
        </p:txBody>
      </p:sp>
    </p:spTree>
    <p:extLst>
      <p:ext uri="{BB962C8B-B14F-4D97-AF65-F5344CB8AC3E}">
        <p14:creationId xmlns:p14="http://schemas.microsoft.com/office/powerpoint/2010/main" val="58329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1773" indent="-253241">
              <a:lnSpc>
                <a:spcPct val="90000"/>
              </a:lnSpc>
              <a:buFont typeface="Wingdings 3"/>
              <a:buChar char=""/>
              <a:defRPr/>
            </a:pPr>
            <a:endParaRPr lang="en-GB" dirty="0" smtClean="0">
              <a:latin typeface="SassoonPrimaryInfant" pitchFamily="2" charset="0"/>
            </a:endParaRPr>
          </a:p>
        </p:txBody>
      </p:sp>
      <p:sp>
        <p:nvSpPr>
          <p:cNvPr id="4" name="Slide Number Placeholder 3"/>
          <p:cNvSpPr>
            <a:spLocks noGrp="1"/>
          </p:cNvSpPr>
          <p:nvPr>
            <p:ph type="sldNum" sz="quarter" idx="10"/>
          </p:nvPr>
        </p:nvSpPr>
        <p:spPr/>
        <p:txBody>
          <a:bodyPr/>
          <a:lstStyle/>
          <a:p>
            <a:fld id="{B5E4D492-84A7-4BD1-A2C1-D4554081DF88}" type="slidenum">
              <a:rPr lang="en-GB" smtClean="0"/>
              <a:pPr/>
              <a:t>12</a:t>
            </a:fld>
            <a:endParaRPr lang="en-GB"/>
          </a:p>
        </p:txBody>
      </p:sp>
    </p:spTree>
    <p:extLst>
      <p:ext uri="{BB962C8B-B14F-4D97-AF65-F5344CB8AC3E}">
        <p14:creationId xmlns:p14="http://schemas.microsoft.com/office/powerpoint/2010/main" val="4041823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13</a:t>
            </a:fld>
            <a:endParaRPr lang="en-GB"/>
          </a:p>
        </p:txBody>
      </p:sp>
    </p:spTree>
    <p:extLst>
      <p:ext uri="{BB962C8B-B14F-4D97-AF65-F5344CB8AC3E}">
        <p14:creationId xmlns:p14="http://schemas.microsoft.com/office/powerpoint/2010/main" val="4185164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15</a:t>
            </a:fld>
            <a:endParaRPr lang="en-GB"/>
          </a:p>
        </p:txBody>
      </p:sp>
    </p:spTree>
    <p:extLst>
      <p:ext uri="{BB962C8B-B14F-4D97-AF65-F5344CB8AC3E}">
        <p14:creationId xmlns:p14="http://schemas.microsoft.com/office/powerpoint/2010/main" val="443495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detail here for your year group</a:t>
            </a:r>
            <a:r>
              <a:rPr lang="en-US" baseline="0" dirty="0" smtClean="0"/>
              <a:t> curriculum info for this term</a:t>
            </a:r>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16</a:t>
            </a:fld>
            <a:endParaRPr lang="en-GB"/>
          </a:p>
        </p:txBody>
      </p:sp>
    </p:spTree>
    <p:extLst>
      <p:ext uri="{BB962C8B-B14F-4D97-AF65-F5344CB8AC3E}">
        <p14:creationId xmlns:p14="http://schemas.microsoft.com/office/powerpoint/2010/main" val="3413773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detail here for your year group</a:t>
            </a:r>
            <a:r>
              <a:rPr lang="en-US" baseline="0" dirty="0" smtClean="0"/>
              <a:t> curriculum info for this term</a:t>
            </a:r>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17</a:t>
            </a:fld>
            <a:endParaRPr lang="en-GB"/>
          </a:p>
        </p:txBody>
      </p:sp>
    </p:spTree>
    <p:extLst>
      <p:ext uri="{BB962C8B-B14F-4D97-AF65-F5344CB8AC3E}">
        <p14:creationId xmlns:p14="http://schemas.microsoft.com/office/powerpoint/2010/main" val="2209205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5E4D492-84A7-4BD1-A2C1-D4554081DF88}" type="slidenum">
              <a:rPr lang="en-GB" smtClean="0"/>
              <a:pPr/>
              <a:t>18</a:t>
            </a:fld>
            <a:endParaRPr lang="en-GB"/>
          </a:p>
        </p:txBody>
      </p:sp>
    </p:spTree>
    <p:extLst>
      <p:ext uri="{BB962C8B-B14F-4D97-AF65-F5344CB8AC3E}">
        <p14:creationId xmlns:p14="http://schemas.microsoft.com/office/powerpoint/2010/main" val="3175234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19</a:t>
            </a:fld>
            <a:endParaRPr lang="en-GB"/>
          </a:p>
        </p:txBody>
      </p:sp>
    </p:spTree>
    <p:extLst>
      <p:ext uri="{BB962C8B-B14F-4D97-AF65-F5344CB8AC3E}">
        <p14:creationId xmlns:p14="http://schemas.microsoft.com/office/powerpoint/2010/main" val="2286985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20</a:t>
            </a:fld>
            <a:endParaRPr lang="en-GB"/>
          </a:p>
        </p:txBody>
      </p:sp>
    </p:spTree>
    <p:extLst>
      <p:ext uri="{BB962C8B-B14F-4D97-AF65-F5344CB8AC3E}">
        <p14:creationId xmlns:p14="http://schemas.microsoft.com/office/powerpoint/2010/main" val="35623976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5E4D492-84A7-4BD1-A2C1-D4554081DF88}" type="slidenum">
              <a:rPr lang="en-GB" smtClean="0"/>
              <a:pPr/>
              <a:t>21</a:t>
            </a:fld>
            <a:endParaRPr lang="en-GB"/>
          </a:p>
        </p:txBody>
      </p:sp>
    </p:spTree>
    <p:extLst>
      <p:ext uri="{BB962C8B-B14F-4D97-AF65-F5344CB8AC3E}">
        <p14:creationId xmlns:p14="http://schemas.microsoft.com/office/powerpoint/2010/main" val="1707179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Clr>
                <a:srgbClr val="0BD0D9"/>
              </a:buClr>
              <a:buSzPct val="95000"/>
              <a:buFont typeface="Wingdings 2"/>
              <a:buNone/>
            </a:pPr>
            <a:endParaRPr lang="en-GB" sz="1400" dirty="0">
              <a:latin typeface="Comic Sans MS" panose="030F0702030302020204" pitchFamily="66" charset="0"/>
            </a:endParaRPr>
          </a:p>
        </p:txBody>
      </p:sp>
      <p:sp>
        <p:nvSpPr>
          <p:cNvPr id="4" name="Slide Number Placeholder 3"/>
          <p:cNvSpPr>
            <a:spLocks noGrp="1"/>
          </p:cNvSpPr>
          <p:nvPr>
            <p:ph type="sldNum" sz="quarter" idx="10"/>
          </p:nvPr>
        </p:nvSpPr>
        <p:spPr/>
        <p:txBody>
          <a:bodyPr/>
          <a:lstStyle/>
          <a:p>
            <a:fld id="{B5E4D492-84A7-4BD1-A2C1-D4554081DF88}" type="slidenum">
              <a:rPr lang="en-GB" smtClean="0"/>
              <a:pPr/>
              <a:t>3</a:t>
            </a:fld>
            <a:endParaRPr lang="en-GB"/>
          </a:p>
        </p:txBody>
      </p:sp>
    </p:spTree>
    <p:extLst>
      <p:ext uri="{BB962C8B-B14F-4D97-AF65-F5344CB8AC3E}">
        <p14:creationId xmlns:p14="http://schemas.microsoft.com/office/powerpoint/2010/main" val="2129619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Clr>
                <a:srgbClr val="0BD0D9"/>
              </a:buClr>
              <a:buSzPct val="95000"/>
              <a:buFont typeface="Wingdings 2"/>
              <a:buNone/>
            </a:pPr>
            <a:endParaRPr lang="en-GB" sz="1400" dirty="0">
              <a:latin typeface="Comic Sans MS" panose="030F0702030302020204" pitchFamily="66" charset="0"/>
            </a:endParaRPr>
          </a:p>
        </p:txBody>
      </p:sp>
      <p:sp>
        <p:nvSpPr>
          <p:cNvPr id="4" name="Slide Number Placeholder 3"/>
          <p:cNvSpPr>
            <a:spLocks noGrp="1"/>
          </p:cNvSpPr>
          <p:nvPr>
            <p:ph type="sldNum" sz="quarter" idx="10"/>
          </p:nvPr>
        </p:nvSpPr>
        <p:spPr/>
        <p:txBody>
          <a:bodyPr/>
          <a:lstStyle/>
          <a:p>
            <a:fld id="{B5E4D492-84A7-4BD1-A2C1-D4554081DF88}" type="slidenum">
              <a:rPr lang="en-GB" smtClean="0"/>
              <a:pPr/>
              <a:t>4</a:t>
            </a:fld>
            <a:endParaRPr lang="en-GB"/>
          </a:p>
        </p:txBody>
      </p:sp>
    </p:spTree>
    <p:extLst>
      <p:ext uri="{BB962C8B-B14F-4D97-AF65-F5344CB8AC3E}">
        <p14:creationId xmlns:p14="http://schemas.microsoft.com/office/powerpoint/2010/main" val="1085203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E4D492-84A7-4BD1-A2C1-D4554081DF88}" type="slidenum">
              <a:rPr lang="en-GB" smtClean="0"/>
              <a:pPr/>
              <a:t>6</a:t>
            </a:fld>
            <a:endParaRPr lang="en-GB"/>
          </a:p>
        </p:txBody>
      </p:sp>
    </p:spTree>
    <p:extLst>
      <p:ext uri="{BB962C8B-B14F-4D97-AF65-F5344CB8AC3E}">
        <p14:creationId xmlns:p14="http://schemas.microsoft.com/office/powerpoint/2010/main" val="2382893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9725" indent="0">
              <a:lnSpc>
                <a:spcPct val="90000"/>
              </a:lnSpc>
              <a:buFont typeface="Wingdings 3"/>
              <a:buNone/>
              <a:defRPr/>
            </a:pPr>
            <a:endParaRPr lang="en-GB" dirty="0" smtClean="0">
              <a:latin typeface="SassoonPrimaryInfant" pitchFamily="2" charset="0"/>
            </a:endParaRPr>
          </a:p>
        </p:txBody>
      </p:sp>
      <p:sp>
        <p:nvSpPr>
          <p:cNvPr id="4" name="Slide Number Placeholder 3"/>
          <p:cNvSpPr>
            <a:spLocks noGrp="1"/>
          </p:cNvSpPr>
          <p:nvPr>
            <p:ph type="sldNum" sz="quarter" idx="10"/>
          </p:nvPr>
        </p:nvSpPr>
        <p:spPr/>
        <p:txBody>
          <a:bodyPr/>
          <a:lstStyle/>
          <a:p>
            <a:fld id="{B5E4D492-84A7-4BD1-A2C1-D4554081DF88}" type="slidenum">
              <a:rPr lang="en-GB" smtClean="0"/>
              <a:pPr/>
              <a:t>7</a:t>
            </a:fld>
            <a:endParaRPr lang="en-GB"/>
          </a:p>
        </p:txBody>
      </p:sp>
    </p:spTree>
    <p:extLst>
      <p:ext uri="{BB962C8B-B14F-4D97-AF65-F5344CB8AC3E}">
        <p14:creationId xmlns:p14="http://schemas.microsoft.com/office/powerpoint/2010/main" val="1379884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9725" indent="0">
              <a:lnSpc>
                <a:spcPct val="90000"/>
              </a:lnSpc>
              <a:buFont typeface="Wingdings 3"/>
              <a:buNone/>
              <a:defRPr/>
            </a:pPr>
            <a:endParaRPr lang="en-GB" dirty="0" smtClean="0">
              <a:latin typeface="SassoonPrimaryInfant" pitchFamily="2" charset="0"/>
            </a:endParaRPr>
          </a:p>
        </p:txBody>
      </p:sp>
      <p:sp>
        <p:nvSpPr>
          <p:cNvPr id="4" name="Slide Number Placeholder 3"/>
          <p:cNvSpPr>
            <a:spLocks noGrp="1"/>
          </p:cNvSpPr>
          <p:nvPr>
            <p:ph type="sldNum" sz="quarter" idx="10"/>
          </p:nvPr>
        </p:nvSpPr>
        <p:spPr/>
        <p:txBody>
          <a:bodyPr/>
          <a:lstStyle/>
          <a:p>
            <a:fld id="{B5E4D492-84A7-4BD1-A2C1-D4554081DF88}" type="slidenum">
              <a:rPr lang="en-GB" smtClean="0"/>
              <a:pPr/>
              <a:t>8</a:t>
            </a:fld>
            <a:endParaRPr lang="en-GB"/>
          </a:p>
        </p:txBody>
      </p:sp>
    </p:spTree>
    <p:extLst>
      <p:ext uri="{BB962C8B-B14F-4D97-AF65-F5344CB8AC3E}">
        <p14:creationId xmlns:p14="http://schemas.microsoft.com/office/powerpoint/2010/main" val="2678931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5760" indent="-256032" fontAlgn="auto">
              <a:lnSpc>
                <a:spcPct val="90000"/>
              </a:lnSpc>
              <a:spcAft>
                <a:spcPts val="0"/>
              </a:spcAft>
              <a:buFont typeface="Wingdings 3"/>
              <a:buChar char=""/>
              <a:defRPr/>
            </a:pPr>
            <a:r>
              <a:rPr lang="en-US" sz="1200" dirty="0" smtClean="0"/>
              <a:t>When they receive their </a:t>
            </a:r>
            <a:r>
              <a:rPr lang="en-US" sz="1200" dirty="0" err="1" smtClean="0"/>
              <a:t>licence</a:t>
            </a:r>
            <a:r>
              <a:rPr lang="en-US" sz="1200" dirty="0" smtClean="0"/>
              <a:t>, please provide your child with their own pen, preferably in black ink. Any style of pen that the child feels comfortable writing with is acceptable as long as appropriate for school use. </a:t>
            </a:r>
          </a:p>
          <a:p>
            <a:pPr marL="365760" indent="-256032" fontAlgn="auto">
              <a:lnSpc>
                <a:spcPct val="90000"/>
              </a:lnSpc>
              <a:spcAft>
                <a:spcPts val="0"/>
              </a:spcAft>
              <a:buFont typeface="Wingdings 3"/>
              <a:buChar char=""/>
              <a:defRPr/>
            </a:pPr>
            <a:r>
              <a:rPr lang="en-US" sz="1200" dirty="0" smtClean="0"/>
              <a:t>If desired, students may also provide purple pens for editing and feedback purposes. </a:t>
            </a:r>
          </a:p>
          <a:p>
            <a:pPr marL="365760" indent="-256032" fontAlgn="auto">
              <a:lnSpc>
                <a:spcPct val="90000"/>
              </a:lnSpc>
              <a:spcAft>
                <a:spcPts val="0"/>
              </a:spcAft>
              <a:buFont typeface="Wingdings 3"/>
              <a:buChar char=""/>
              <a:defRPr/>
            </a:pPr>
            <a:r>
              <a:rPr lang="en-US" sz="1200" dirty="0" smtClean="0"/>
              <a:t>Pens should be stored in a small, clear, and named pencil case. </a:t>
            </a:r>
          </a:p>
          <a:p>
            <a:pPr marL="365760" indent="-256032" fontAlgn="auto">
              <a:lnSpc>
                <a:spcPct val="90000"/>
              </a:lnSpc>
              <a:spcAft>
                <a:spcPts val="0"/>
              </a:spcAft>
              <a:buFont typeface="Wingdings 3"/>
              <a:buChar char=""/>
              <a:defRPr/>
            </a:pPr>
            <a:r>
              <a:rPr lang="en-US" sz="1200" dirty="0" smtClean="0"/>
              <a:t>No other stationary items need to be provided or brought into school. The school will provide pens for those that cannot provide their own.</a:t>
            </a:r>
            <a:r>
              <a:rPr lang="en-GB" sz="1600" dirty="0" smtClean="0"/>
              <a:t>	</a:t>
            </a:r>
          </a:p>
          <a:p>
            <a:pPr marL="109725" indent="0">
              <a:lnSpc>
                <a:spcPct val="90000"/>
              </a:lnSpc>
              <a:buFont typeface="Wingdings 3"/>
              <a:buNone/>
              <a:defRPr/>
            </a:pPr>
            <a:endParaRPr lang="en-GB" dirty="0" smtClean="0">
              <a:latin typeface="SassoonPrimaryInfant" pitchFamily="2" charset="0"/>
            </a:endParaRPr>
          </a:p>
        </p:txBody>
      </p:sp>
      <p:sp>
        <p:nvSpPr>
          <p:cNvPr id="4" name="Slide Number Placeholder 3"/>
          <p:cNvSpPr>
            <a:spLocks noGrp="1"/>
          </p:cNvSpPr>
          <p:nvPr>
            <p:ph type="sldNum" sz="quarter" idx="10"/>
          </p:nvPr>
        </p:nvSpPr>
        <p:spPr/>
        <p:txBody>
          <a:bodyPr/>
          <a:lstStyle/>
          <a:p>
            <a:fld id="{B5E4D492-84A7-4BD1-A2C1-D4554081DF88}" type="slidenum">
              <a:rPr lang="en-GB" smtClean="0"/>
              <a:pPr/>
              <a:t>9</a:t>
            </a:fld>
            <a:endParaRPr lang="en-GB"/>
          </a:p>
        </p:txBody>
      </p:sp>
    </p:spTree>
    <p:extLst>
      <p:ext uri="{BB962C8B-B14F-4D97-AF65-F5344CB8AC3E}">
        <p14:creationId xmlns:p14="http://schemas.microsoft.com/office/powerpoint/2010/main" val="1481202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9725" indent="0">
              <a:lnSpc>
                <a:spcPct val="90000"/>
              </a:lnSpc>
              <a:buFont typeface="Wingdings 3"/>
              <a:buNone/>
              <a:defRPr/>
            </a:pPr>
            <a:endParaRPr lang="en-GB" dirty="0" smtClean="0">
              <a:latin typeface="SassoonPrimaryInfant" pitchFamily="2" charset="0"/>
            </a:endParaRPr>
          </a:p>
        </p:txBody>
      </p:sp>
      <p:sp>
        <p:nvSpPr>
          <p:cNvPr id="4" name="Slide Number Placeholder 3"/>
          <p:cNvSpPr>
            <a:spLocks noGrp="1"/>
          </p:cNvSpPr>
          <p:nvPr>
            <p:ph type="sldNum" sz="quarter" idx="10"/>
          </p:nvPr>
        </p:nvSpPr>
        <p:spPr/>
        <p:txBody>
          <a:bodyPr/>
          <a:lstStyle/>
          <a:p>
            <a:fld id="{B5E4D492-84A7-4BD1-A2C1-D4554081DF88}" type="slidenum">
              <a:rPr lang="en-GB" smtClean="0"/>
              <a:pPr/>
              <a:t>10</a:t>
            </a:fld>
            <a:endParaRPr lang="en-GB"/>
          </a:p>
        </p:txBody>
      </p:sp>
    </p:spTree>
    <p:extLst>
      <p:ext uri="{BB962C8B-B14F-4D97-AF65-F5344CB8AC3E}">
        <p14:creationId xmlns:p14="http://schemas.microsoft.com/office/powerpoint/2010/main" val="2409729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1773" indent="-253241">
              <a:lnSpc>
                <a:spcPct val="90000"/>
              </a:lnSpc>
              <a:buFont typeface="Wingdings 3"/>
              <a:buChar char=""/>
              <a:defRPr/>
            </a:pPr>
            <a:endParaRPr lang="en-GB" dirty="0" smtClean="0">
              <a:latin typeface="SassoonPrimaryInfant" pitchFamily="2" charset="0"/>
            </a:endParaRPr>
          </a:p>
        </p:txBody>
      </p:sp>
      <p:sp>
        <p:nvSpPr>
          <p:cNvPr id="4" name="Slide Number Placeholder 3"/>
          <p:cNvSpPr>
            <a:spLocks noGrp="1"/>
          </p:cNvSpPr>
          <p:nvPr>
            <p:ph type="sldNum" sz="quarter" idx="10"/>
          </p:nvPr>
        </p:nvSpPr>
        <p:spPr/>
        <p:txBody>
          <a:bodyPr/>
          <a:lstStyle/>
          <a:p>
            <a:fld id="{B5E4D492-84A7-4BD1-A2C1-D4554081DF88}" type="slidenum">
              <a:rPr lang="en-GB" smtClean="0"/>
              <a:pPr/>
              <a:t>11</a:t>
            </a:fld>
            <a:endParaRPr lang="en-GB"/>
          </a:p>
        </p:txBody>
      </p:sp>
    </p:spTree>
    <p:extLst>
      <p:ext uri="{BB962C8B-B14F-4D97-AF65-F5344CB8AC3E}">
        <p14:creationId xmlns:p14="http://schemas.microsoft.com/office/powerpoint/2010/main" val="873115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425961-E75C-4347-8963-949ECA5D273B}" type="datetimeFigureOut">
              <a:rPr lang="en-GB" smtClean="0"/>
              <a:pPr/>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25961-E75C-4347-8963-949ECA5D273B}" type="datetimeFigureOut">
              <a:rPr lang="en-GB" smtClean="0"/>
              <a:pPr/>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D425961-E75C-4347-8963-949ECA5D273B}" type="datetimeFigureOut">
              <a:rPr lang="en-GB" smtClean="0"/>
              <a:pPr/>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25961-E75C-4347-8963-949ECA5D273B}" type="datetimeFigureOut">
              <a:rPr lang="en-GB" smtClean="0"/>
              <a:pPr/>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425961-E75C-4347-8963-949ECA5D273B}" type="datetimeFigureOut">
              <a:rPr lang="en-GB" smtClean="0"/>
              <a:pPr/>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D425961-E75C-4347-8963-949ECA5D273B}" type="datetimeFigureOut">
              <a:rPr lang="en-GB" smtClean="0"/>
              <a:pPr/>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53345B-3551-4FC0-AE26-B9940905350E}" type="slidenum">
              <a:rPr lang="en-GB" smtClean="0"/>
              <a:pPr/>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425961-E75C-4347-8963-949ECA5D273B}" type="datetimeFigureOut">
              <a:rPr lang="en-GB" smtClean="0"/>
              <a:pPr/>
              <a:t>20/09/2023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425961-E75C-4347-8963-949ECA5D273B}" type="datetimeFigureOut">
              <a:rPr lang="en-GB" smtClean="0"/>
              <a:pPr/>
              <a:t>20/09/2023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D425961-E75C-4347-8963-949ECA5D273B}" type="datetimeFigureOut">
              <a:rPr lang="en-GB" smtClean="0"/>
              <a:pPr/>
              <a:t>20/09/2023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53345B-3551-4FC0-AE26-B9940905350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D425961-E75C-4347-8963-949ECA5D273B}" type="datetimeFigureOut">
              <a:rPr lang="en-GB" smtClean="0"/>
              <a:pPr/>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53345B-3551-4FC0-AE26-B9940905350E}" type="slidenum">
              <a:rPr lang="en-GB" smtClean="0"/>
              <a:pPr/>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425961-E75C-4347-8963-949ECA5D273B}" type="datetimeFigureOut">
              <a:rPr lang="en-GB" smtClean="0"/>
              <a:pPr/>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53345B-3551-4FC0-AE26-B9940905350E}" type="slidenum">
              <a:rPr lang="en-GB" smtClean="0"/>
              <a:pPr/>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D425961-E75C-4347-8963-949ECA5D273B}" type="datetimeFigureOut">
              <a:rPr lang="en-GB" smtClean="0"/>
              <a:pPr/>
              <a:t>20/09/2023</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953345B-3551-4FC0-AE26-B9940905350E}" type="slidenum">
              <a:rPr lang="en-GB" smtClean="0"/>
              <a:pPr/>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office@jrs.w-berks.sch.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6000" dirty="0" smtClean="0">
                <a:solidFill>
                  <a:srgbClr val="002060"/>
                </a:solidFill>
                <a:effectLst>
                  <a:outerShdw blurRad="38100" dist="38100" dir="2700000" algn="tl">
                    <a:srgbClr val="000000">
                      <a:alpha val="43137"/>
                    </a:srgbClr>
                  </a:outerShdw>
                </a:effectLst>
              </a:rPr>
              <a:t>Lower Key Stage 2</a:t>
            </a:r>
            <a:br>
              <a:rPr lang="en-GB" sz="6000" dirty="0" smtClean="0">
                <a:solidFill>
                  <a:srgbClr val="002060"/>
                </a:solidFill>
                <a:effectLst>
                  <a:outerShdw blurRad="38100" dist="38100" dir="2700000" algn="tl">
                    <a:srgbClr val="000000">
                      <a:alpha val="43137"/>
                    </a:srgbClr>
                  </a:outerShdw>
                </a:effectLst>
              </a:rPr>
            </a:br>
            <a:r>
              <a:rPr lang="en-GB" sz="6000" dirty="0" smtClean="0">
                <a:solidFill>
                  <a:srgbClr val="002060"/>
                </a:solidFill>
                <a:effectLst>
                  <a:outerShdw blurRad="38100" dist="38100" dir="2700000" algn="tl">
                    <a:srgbClr val="000000">
                      <a:alpha val="43137"/>
                    </a:srgbClr>
                  </a:outerShdw>
                </a:effectLst>
              </a:rPr>
              <a:t>Welcome Session</a:t>
            </a:r>
            <a:endParaRPr lang="en-GB" sz="6000" dirty="0">
              <a:solidFill>
                <a:srgbClr val="00206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endParaRPr lang="en-GB" sz="3600" dirty="0">
              <a:solidFill>
                <a:schemeClr val="tx1"/>
              </a:solidFill>
              <a:latin typeface="SassoonPrimaryInfant" pitchFamily="2" charset="0"/>
            </a:endParaRPr>
          </a:p>
        </p:txBody>
      </p:sp>
      <p:pic>
        <p:nvPicPr>
          <p:cNvPr id="4" name="Picture 3" descr="U:\Logo\John Rankin - NEW smal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3556001"/>
            <a:ext cx="4392488" cy="2465287"/>
          </a:xfrm>
          <a:prstGeom prst="rect">
            <a:avLst/>
          </a:prstGeom>
          <a:noFill/>
          <a:ln>
            <a:noFill/>
          </a:ln>
        </p:spPr>
      </p:pic>
    </p:spTree>
    <p:extLst>
      <p:ext uri="{BB962C8B-B14F-4D97-AF65-F5344CB8AC3E}">
        <p14:creationId xmlns:p14="http://schemas.microsoft.com/office/powerpoint/2010/main" val="1751670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787740" y="3344468"/>
            <a:ext cx="4235301" cy="3172388"/>
          </a:xfrm>
          <a:prstGeom prst="rect">
            <a:avLst/>
          </a:prstGeom>
        </p:spPr>
      </p:pic>
      <p:pic>
        <p:nvPicPr>
          <p:cNvPr id="8" name="Picture 7"/>
          <p:cNvPicPr>
            <a:picLocks noChangeAspect="1"/>
          </p:cNvPicPr>
          <p:nvPr/>
        </p:nvPicPr>
        <p:blipFill>
          <a:blip r:embed="rId4"/>
          <a:stretch>
            <a:fillRect/>
          </a:stretch>
        </p:blipFill>
        <p:spPr>
          <a:xfrm>
            <a:off x="5023041" y="3181706"/>
            <a:ext cx="3672408" cy="3672408"/>
          </a:xfrm>
          <a:prstGeom prst="rect">
            <a:avLst/>
          </a:prstGeom>
        </p:spPr>
      </p:pic>
      <p:sp>
        <p:nvSpPr>
          <p:cNvPr id="3" name="Title 2"/>
          <p:cNvSpPr>
            <a:spLocks noGrp="1"/>
          </p:cNvSpPr>
          <p:nvPr>
            <p:ph type="title"/>
          </p:nvPr>
        </p:nvSpPr>
        <p:spPr>
          <a:xfrm>
            <a:off x="467543" y="287250"/>
            <a:ext cx="8229600" cy="1252728"/>
          </a:xfrm>
        </p:spPr>
        <p:txBody>
          <a:bodyPr/>
          <a:lstStyle/>
          <a:p>
            <a:r>
              <a:rPr lang="en-GB" u="sng" dirty="0" smtClean="0"/>
              <a:t>Pencil cases</a:t>
            </a:r>
            <a:endParaRPr lang="en-GB" u="sng" dirty="0"/>
          </a:p>
        </p:txBody>
      </p:sp>
      <p:pic>
        <p:nvPicPr>
          <p:cNvPr id="6" name="Content Placeholder 5"/>
          <p:cNvPicPr>
            <a:picLocks noGrp="1" noChangeAspect="1"/>
          </p:cNvPicPr>
          <p:nvPr>
            <p:ph idx="1"/>
          </p:nvPr>
        </p:nvPicPr>
        <p:blipFill>
          <a:blip r:embed="rId5"/>
          <a:stretch>
            <a:fillRect/>
          </a:stretch>
        </p:blipFill>
        <p:spPr>
          <a:xfrm>
            <a:off x="2308031" y="2128899"/>
            <a:ext cx="1581150" cy="1552575"/>
          </a:xfrm>
          <a:prstGeom prst="rect">
            <a:avLst/>
          </a:prstGeom>
        </p:spPr>
      </p:pic>
      <p:pic>
        <p:nvPicPr>
          <p:cNvPr id="5" name="Picture 4"/>
          <p:cNvPicPr>
            <a:picLocks noChangeAspect="1"/>
          </p:cNvPicPr>
          <p:nvPr/>
        </p:nvPicPr>
        <p:blipFill>
          <a:blip r:embed="rId6"/>
          <a:stretch>
            <a:fillRect/>
          </a:stretch>
        </p:blipFill>
        <p:spPr>
          <a:xfrm>
            <a:off x="754182" y="1946156"/>
            <a:ext cx="1333500" cy="1943100"/>
          </a:xfrm>
          <a:prstGeom prst="rect">
            <a:avLst/>
          </a:prstGeom>
        </p:spPr>
      </p:pic>
      <p:pic>
        <p:nvPicPr>
          <p:cNvPr id="7" name="Picture 6"/>
          <p:cNvPicPr>
            <a:picLocks noChangeAspect="1"/>
          </p:cNvPicPr>
          <p:nvPr/>
        </p:nvPicPr>
        <p:blipFill>
          <a:blip r:embed="rId7"/>
          <a:stretch>
            <a:fillRect/>
          </a:stretch>
        </p:blipFill>
        <p:spPr>
          <a:xfrm>
            <a:off x="4582343" y="2465904"/>
            <a:ext cx="1431603" cy="1431603"/>
          </a:xfrm>
          <a:prstGeom prst="rect">
            <a:avLst/>
          </a:prstGeom>
        </p:spPr>
      </p:pic>
    </p:spTree>
    <p:extLst>
      <p:ext uri="{BB962C8B-B14F-4D97-AF65-F5344CB8AC3E}">
        <p14:creationId xmlns:p14="http://schemas.microsoft.com/office/powerpoint/2010/main" val="2260999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1864" y="1869654"/>
            <a:ext cx="8640959" cy="4752528"/>
          </a:xfrm>
        </p:spPr>
        <p:txBody>
          <a:bodyPr>
            <a:normAutofit/>
          </a:bodyPr>
          <a:lstStyle/>
          <a:p>
            <a:pPr marL="109728" indent="0" fontAlgn="auto">
              <a:lnSpc>
                <a:spcPct val="90000"/>
              </a:lnSpc>
              <a:spcAft>
                <a:spcPts val="0"/>
              </a:spcAft>
              <a:buNone/>
              <a:defRPr/>
            </a:pPr>
            <a:r>
              <a:rPr lang="en-GB" sz="3200" dirty="0" smtClean="0"/>
              <a:t>Drop off and pick up </a:t>
            </a:r>
          </a:p>
          <a:p>
            <a:pPr marL="109728" indent="0" fontAlgn="auto">
              <a:lnSpc>
                <a:spcPct val="90000"/>
              </a:lnSpc>
              <a:spcAft>
                <a:spcPts val="0"/>
              </a:spcAft>
              <a:buNone/>
              <a:defRPr/>
            </a:pPr>
            <a:endParaRPr lang="en-GB" sz="3200" dirty="0" smtClean="0"/>
          </a:p>
        </p:txBody>
      </p:sp>
      <p:sp>
        <p:nvSpPr>
          <p:cNvPr id="3" name="Title 2"/>
          <p:cNvSpPr>
            <a:spLocks noGrp="1"/>
          </p:cNvSpPr>
          <p:nvPr>
            <p:ph type="title"/>
          </p:nvPr>
        </p:nvSpPr>
        <p:spPr>
          <a:xfrm>
            <a:off x="467544" y="476672"/>
            <a:ext cx="8229600" cy="1252728"/>
          </a:xfrm>
        </p:spPr>
        <p:txBody>
          <a:bodyPr/>
          <a:lstStyle/>
          <a:p>
            <a:r>
              <a:rPr lang="en-GB" u="sng" dirty="0" smtClean="0"/>
              <a:t>General Organisation </a:t>
            </a:r>
            <a:endParaRPr lang="en-GB" u="sng" dirty="0"/>
          </a:p>
        </p:txBody>
      </p:sp>
      <p:sp>
        <p:nvSpPr>
          <p:cNvPr id="5" name="Rectangle 4"/>
          <p:cNvSpPr/>
          <p:nvPr/>
        </p:nvSpPr>
        <p:spPr>
          <a:xfrm>
            <a:off x="248722" y="2636913"/>
            <a:ext cx="8448422" cy="2419124"/>
          </a:xfrm>
          <a:prstGeom prst="rect">
            <a:avLst/>
          </a:prstGeom>
        </p:spPr>
        <p:txBody>
          <a:bodyPr wrap="square">
            <a:spAutoFit/>
          </a:bodyPr>
          <a:lstStyle/>
          <a:p>
            <a:pPr marL="210503" indent="-256032">
              <a:lnSpc>
                <a:spcPct val="90000"/>
              </a:lnSpc>
              <a:buFont typeface="Wingdings 3"/>
              <a:buChar char=""/>
              <a:defRPr/>
            </a:pPr>
            <a:r>
              <a:rPr lang="en-GB" sz="2400" dirty="0">
                <a:solidFill>
                  <a:schemeClr val="accent2">
                    <a:lumMod val="50000"/>
                  </a:schemeClr>
                </a:solidFill>
              </a:rPr>
              <a:t>G</a:t>
            </a:r>
            <a:r>
              <a:rPr lang="en-GB" sz="2400" dirty="0" smtClean="0">
                <a:solidFill>
                  <a:schemeClr val="accent2">
                    <a:lumMod val="50000"/>
                  </a:schemeClr>
                </a:solidFill>
              </a:rPr>
              <a:t>ates </a:t>
            </a:r>
            <a:r>
              <a:rPr lang="en-GB" sz="2400" dirty="0">
                <a:solidFill>
                  <a:schemeClr val="accent2">
                    <a:lumMod val="50000"/>
                  </a:schemeClr>
                </a:solidFill>
              </a:rPr>
              <a:t>open at 8:30 am</a:t>
            </a:r>
          </a:p>
          <a:p>
            <a:pPr marL="210503" indent="-256032">
              <a:lnSpc>
                <a:spcPct val="90000"/>
              </a:lnSpc>
              <a:buFont typeface="Wingdings 3"/>
              <a:buChar char=""/>
              <a:defRPr/>
            </a:pPr>
            <a:r>
              <a:rPr lang="en-GB" sz="2400" dirty="0" smtClean="0">
                <a:solidFill>
                  <a:schemeClr val="accent2">
                    <a:lumMod val="50000"/>
                  </a:schemeClr>
                </a:solidFill>
              </a:rPr>
              <a:t>Classroom </a:t>
            </a:r>
            <a:r>
              <a:rPr lang="en-GB" sz="2400" dirty="0">
                <a:solidFill>
                  <a:schemeClr val="accent2">
                    <a:lumMod val="50000"/>
                  </a:schemeClr>
                </a:solidFill>
              </a:rPr>
              <a:t>doors open at 8:35 am – </a:t>
            </a:r>
            <a:r>
              <a:rPr lang="en-GB" sz="2400" dirty="0" smtClean="0">
                <a:solidFill>
                  <a:schemeClr val="accent2">
                    <a:lumMod val="50000"/>
                  </a:schemeClr>
                </a:solidFill>
              </a:rPr>
              <a:t>8:50am</a:t>
            </a:r>
          </a:p>
          <a:p>
            <a:pPr marL="210503" indent="-256032">
              <a:lnSpc>
                <a:spcPct val="90000"/>
              </a:lnSpc>
              <a:buFont typeface="Wingdings 3"/>
              <a:buChar char=""/>
              <a:defRPr/>
            </a:pPr>
            <a:r>
              <a:rPr lang="en-GB" sz="2400" dirty="0" smtClean="0">
                <a:solidFill>
                  <a:schemeClr val="accent2">
                    <a:lumMod val="50000"/>
                  </a:schemeClr>
                </a:solidFill>
              </a:rPr>
              <a:t>Please exit the playground via the one-way system</a:t>
            </a:r>
            <a:endParaRPr lang="en-GB" sz="2400" dirty="0">
              <a:solidFill>
                <a:schemeClr val="accent2">
                  <a:lumMod val="50000"/>
                </a:schemeClr>
              </a:solidFill>
            </a:endParaRPr>
          </a:p>
          <a:p>
            <a:pPr marL="210503" indent="-256032">
              <a:lnSpc>
                <a:spcPct val="90000"/>
              </a:lnSpc>
              <a:buFont typeface="Wingdings 3"/>
              <a:buChar char=""/>
              <a:defRPr/>
            </a:pPr>
            <a:r>
              <a:rPr lang="en-GB" sz="2400" dirty="0" smtClean="0">
                <a:solidFill>
                  <a:schemeClr val="accent2">
                    <a:lumMod val="50000"/>
                  </a:schemeClr>
                </a:solidFill>
              </a:rPr>
              <a:t>Children </a:t>
            </a:r>
            <a:r>
              <a:rPr lang="en-GB" sz="2400" dirty="0">
                <a:solidFill>
                  <a:schemeClr val="accent2">
                    <a:lumMod val="50000"/>
                  </a:schemeClr>
                </a:solidFill>
              </a:rPr>
              <a:t>arriving after 8:50 am should enter school via the infant </a:t>
            </a:r>
            <a:r>
              <a:rPr lang="en-GB" sz="2400" dirty="0" smtClean="0">
                <a:solidFill>
                  <a:schemeClr val="accent2">
                    <a:lumMod val="50000"/>
                  </a:schemeClr>
                </a:solidFill>
              </a:rPr>
              <a:t>office</a:t>
            </a:r>
          </a:p>
          <a:p>
            <a:pPr marL="210503" indent="-256032">
              <a:lnSpc>
                <a:spcPct val="90000"/>
              </a:lnSpc>
              <a:buFont typeface="Wingdings 3"/>
              <a:buChar char=""/>
              <a:defRPr/>
            </a:pPr>
            <a:r>
              <a:rPr lang="en-US" sz="2400" dirty="0" smtClean="0">
                <a:solidFill>
                  <a:schemeClr val="accent2">
                    <a:lumMod val="50000"/>
                  </a:schemeClr>
                </a:solidFill>
              </a:rPr>
              <a:t>Any </a:t>
            </a:r>
            <a:r>
              <a:rPr lang="en-US" sz="2400" dirty="0">
                <a:solidFill>
                  <a:schemeClr val="accent2">
                    <a:lumMod val="50000"/>
                  </a:schemeClr>
                </a:solidFill>
              </a:rPr>
              <a:t>children arriving at 9am or after will be marked as </a:t>
            </a:r>
            <a:r>
              <a:rPr lang="en-US" sz="2400" dirty="0" smtClean="0">
                <a:solidFill>
                  <a:schemeClr val="accent2">
                    <a:lumMod val="50000"/>
                  </a:schemeClr>
                </a:solidFill>
              </a:rPr>
              <a:t>late</a:t>
            </a:r>
          </a:p>
          <a:p>
            <a:pPr marL="210503" indent="-256032">
              <a:lnSpc>
                <a:spcPct val="90000"/>
              </a:lnSpc>
              <a:buFont typeface="Wingdings 3"/>
              <a:buChar char=""/>
              <a:defRPr/>
            </a:pPr>
            <a:endParaRPr lang="en-US" sz="2400" dirty="0">
              <a:solidFill>
                <a:schemeClr val="accent2">
                  <a:lumMod val="50000"/>
                </a:schemeClr>
              </a:solidFill>
            </a:endParaRPr>
          </a:p>
        </p:txBody>
      </p:sp>
    </p:spTree>
    <p:extLst>
      <p:ext uri="{BB962C8B-B14F-4D97-AF65-F5344CB8AC3E}">
        <p14:creationId xmlns:p14="http://schemas.microsoft.com/office/powerpoint/2010/main" val="2374070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1864" y="1869654"/>
            <a:ext cx="8640959" cy="4752528"/>
          </a:xfrm>
        </p:spPr>
        <p:txBody>
          <a:bodyPr>
            <a:normAutofit/>
          </a:bodyPr>
          <a:lstStyle/>
          <a:p>
            <a:pPr marL="109728" indent="0" fontAlgn="auto">
              <a:lnSpc>
                <a:spcPct val="90000"/>
              </a:lnSpc>
              <a:spcAft>
                <a:spcPts val="0"/>
              </a:spcAft>
              <a:buNone/>
              <a:defRPr/>
            </a:pPr>
            <a:r>
              <a:rPr lang="en-GB" sz="3200" dirty="0" smtClean="0"/>
              <a:t>Drop off and pick up </a:t>
            </a:r>
          </a:p>
          <a:p>
            <a:pPr marL="109728" indent="0" fontAlgn="auto">
              <a:lnSpc>
                <a:spcPct val="90000"/>
              </a:lnSpc>
              <a:spcAft>
                <a:spcPts val="0"/>
              </a:spcAft>
              <a:buNone/>
              <a:defRPr/>
            </a:pPr>
            <a:endParaRPr lang="en-GB" sz="3200" dirty="0" smtClean="0"/>
          </a:p>
        </p:txBody>
      </p:sp>
      <p:sp>
        <p:nvSpPr>
          <p:cNvPr id="3" name="Title 2"/>
          <p:cNvSpPr>
            <a:spLocks noGrp="1"/>
          </p:cNvSpPr>
          <p:nvPr>
            <p:ph type="title"/>
          </p:nvPr>
        </p:nvSpPr>
        <p:spPr>
          <a:xfrm>
            <a:off x="467544" y="476672"/>
            <a:ext cx="8229600" cy="1252728"/>
          </a:xfrm>
        </p:spPr>
        <p:txBody>
          <a:bodyPr/>
          <a:lstStyle/>
          <a:p>
            <a:r>
              <a:rPr lang="en-GB" u="sng" dirty="0" smtClean="0"/>
              <a:t>General Organisation </a:t>
            </a:r>
            <a:endParaRPr lang="en-GB" u="sng" dirty="0"/>
          </a:p>
        </p:txBody>
      </p:sp>
      <p:sp>
        <p:nvSpPr>
          <p:cNvPr id="5" name="Rectangle 4"/>
          <p:cNvSpPr/>
          <p:nvPr/>
        </p:nvSpPr>
        <p:spPr>
          <a:xfrm>
            <a:off x="248722" y="2636913"/>
            <a:ext cx="8448422" cy="2751522"/>
          </a:xfrm>
          <a:prstGeom prst="rect">
            <a:avLst/>
          </a:prstGeom>
        </p:spPr>
        <p:txBody>
          <a:bodyPr wrap="square">
            <a:spAutoFit/>
          </a:bodyPr>
          <a:lstStyle/>
          <a:p>
            <a:pPr>
              <a:lnSpc>
                <a:spcPct val="90000"/>
              </a:lnSpc>
              <a:defRPr/>
            </a:pPr>
            <a:endParaRPr lang="en-US" sz="2400" dirty="0">
              <a:solidFill>
                <a:schemeClr val="accent2">
                  <a:lumMod val="50000"/>
                </a:schemeClr>
              </a:solidFill>
            </a:endParaRPr>
          </a:p>
          <a:p>
            <a:pPr marL="210503" indent="-256032">
              <a:lnSpc>
                <a:spcPct val="90000"/>
              </a:lnSpc>
              <a:buFont typeface="Wingdings 3"/>
              <a:buChar char=""/>
              <a:defRPr/>
            </a:pPr>
            <a:r>
              <a:rPr lang="en-GB" sz="2400" dirty="0">
                <a:solidFill>
                  <a:schemeClr val="accent2">
                    <a:lumMod val="50000"/>
                  </a:schemeClr>
                </a:solidFill>
              </a:rPr>
              <a:t>H</a:t>
            </a:r>
            <a:r>
              <a:rPr lang="en-GB" sz="2400" dirty="0" smtClean="0">
                <a:solidFill>
                  <a:schemeClr val="accent2">
                    <a:lumMod val="50000"/>
                  </a:schemeClr>
                </a:solidFill>
              </a:rPr>
              <a:t>ome </a:t>
            </a:r>
            <a:r>
              <a:rPr lang="en-GB" sz="2400" dirty="0">
                <a:solidFill>
                  <a:schemeClr val="accent2">
                    <a:lumMod val="50000"/>
                  </a:schemeClr>
                </a:solidFill>
              </a:rPr>
              <a:t>time is at </a:t>
            </a:r>
            <a:r>
              <a:rPr lang="en-GB" sz="2400" dirty="0" smtClean="0">
                <a:solidFill>
                  <a:schemeClr val="accent2">
                    <a:lumMod val="50000"/>
                  </a:schemeClr>
                </a:solidFill>
              </a:rPr>
              <a:t>3:15pm</a:t>
            </a:r>
          </a:p>
          <a:p>
            <a:pPr marL="210503" indent="-256032">
              <a:lnSpc>
                <a:spcPct val="90000"/>
              </a:lnSpc>
              <a:buFont typeface="Wingdings 3"/>
              <a:buChar char=""/>
              <a:defRPr/>
            </a:pPr>
            <a:endParaRPr lang="en-US" sz="2400" dirty="0">
              <a:solidFill>
                <a:schemeClr val="accent2">
                  <a:lumMod val="50000"/>
                </a:schemeClr>
              </a:solidFill>
            </a:endParaRPr>
          </a:p>
          <a:p>
            <a:pPr marL="210503" indent="-256032">
              <a:lnSpc>
                <a:spcPct val="90000"/>
              </a:lnSpc>
              <a:buFont typeface="Wingdings 3"/>
              <a:buChar char=""/>
              <a:defRPr/>
            </a:pPr>
            <a:endParaRPr lang="en-GB" sz="2400" dirty="0" smtClean="0">
              <a:solidFill>
                <a:schemeClr val="accent2">
                  <a:lumMod val="50000"/>
                </a:schemeClr>
              </a:solidFill>
            </a:endParaRPr>
          </a:p>
          <a:p>
            <a:pPr marL="210503" indent="-256032">
              <a:lnSpc>
                <a:spcPct val="90000"/>
              </a:lnSpc>
              <a:buFont typeface="Wingdings 3"/>
              <a:buChar char=""/>
              <a:defRPr/>
            </a:pPr>
            <a:r>
              <a:rPr lang="en-US" sz="2400" dirty="0" smtClean="0">
                <a:solidFill>
                  <a:schemeClr val="accent2">
                    <a:lumMod val="50000"/>
                  </a:schemeClr>
                </a:solidFill>
              </a:rPr>
              <a:t>Gates will be open from 3:10pm</a:t>
            </a:r>
            <a:endParaRPr lang="en-US" sz="2400" dirty="0">
              <a:solidFill>
                <a:schemeClr val="accent2">
                  <a:lumMod val="50000"/>
                </a:schemeClr>
              </a:solidFill>
            </a:endParaRPr>
          </a:p>
          <a:p>
            <a:pPr marL="210503" indent="-256032">
              <a:lnSpc>
                <a:spcPct val="90000"/>
              </a:lnSpc>
              <a:buFont typeface="Wingdings 3"/>
              <a:buChar char=""/>
              <a:defRPr/>
            </a:pPr>
            <a:endParaRPr lang="en-US" sz="2400" dirty="0" smtClean="0">
              <a:solidFill>
                <a:schemeClr val="accent2">
                  <a:lumMod val="50000"/>
                </a:schemeClr>
              </a:solidFill>
            </a:endParaRPr>
          </a:p>
          <a:p>
            <a:pPr marL="210503" indent="-256032">
              <a:lnSpc>
                <a:spcPct val="90000"/>
              </a:lnSpc>
              <a:buFont typeface="Wingdings 3"/>
              <a:buChar char=""/>
              <a:defRPr/>
            </a:pPr>
            <a:endParaRPr lang="en-US" sz="2400" dirty="0">
              <a:solidFill>
                <a:schemeClr val="accent2">
                  <a:lumMod val="50000"/>
                </a:schemeClr>
              </a:solidFill>
            </a:endParaRPr>
          </a:p>
          <a:p>
            <a:pPr marL="210503" indent="-256032">
              <a:lnSpc>
                <a:spcPct val="90000"/>
              </a:lnSpc>
              <a:buFont typeface="Wingdings 3"/>
              <a:buChar char=""/>
              <a:defRPr/>
            </a:pPr>
            <a:r>
              <a:rPr lang="en-US" sz="2400" dirty="0" smtClean="0">
                <a:solidFill>
                  <a:schemeClr val="accent2">
                    <a:lumMod val="50000"/>
                  </a:schemeClr>
                </a:solidFill>
              </a:rPr>
              <a:t>Children will be dismissed from their external doors at 3.15pm</a:t>
            </a:r>
            <a:endParaRPr lang="en-GB" dirty="0">
              <a:solidFill>
                <a:schemeClr val="tx2"/>
              </a:solidFill>
            </a:endParaRPr>
          </a:p>
        </p:txBody>
      </p:sp>
    </p:spTree>
    <p:extLst>
      <p:ext uri="{BB962C8B-B14F-4D97-AF65-F5344CB8AC3E}">
        <p14:creationId xmlns:p14="http://schemas.microsoft.com/office/powerpoint/2010/main" val="7239753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132856"/>
            <a:ext cx="8208911" cy="4281339"/>
          </a:xfrm>
        </p:spPr>
        <p:txBody>
          <a:bodyPr>
            <a:normAutofit/>
          </a:bodyPr>
          <a:lstStyle/>
          <a:p>
            <a:r>
              <a:rPr lang="en-GB" sz="3600" dirty="0" smtClean="0"/>
              <a:t>Please walk or cycle to school where at all possible. </a:t>
            </a:r>
          </a:p>
          <a:p>
            <a:r>
              <a:rPr lang="en-GB" sz="3600" dirty="0" smtClean="0"/>
              <a:t>Parking further out and walking in also helps.</a:t>
            </a:r>
          </a:p>
          <a:p>
            <a:pPr marL="0" indent="0">
              <a:buNone/>
            </a:pPr>
            <a:endParaRPr lang="en-GB" dirty="0"/>
          </a:p>
          <a:p>
            <a:endParaRPr lang="en-GB" dirty="0"/>
          </a:p>
        </p:txBody>
      </p:sp>
      <p:sp>
        <p:nvSpPr>
          <p:cNvPr id="3" name="Title 2"/>
          <p:cNvSpPr>
            <a:spLocks noGrp="1"/>
          </p:cNvSpPr>
          <p:nvPr>
            <p:ph type="title"/>
          </p:nvPr>
        </p:nvSpPr>
        <p:spPr/>
        <p:txBody>
          <a:bodyPr/>
          <a:lstStyle/>
          <a:p>
            <a:r>
              <a:rPr lang="en-GB" dirty="0" smtClean="0"/>
              <a:t>Walking to School </a:t>
            </a:r>
            <a:endParaRPr lang="en-GB" dirty="0"/>
          </a:p>
        </p:txBody>
      </p:sp>
      <p:pic>
        <p:nvPicPr>
          <p:cNvPr id="2050" name="Picture 2" descr="C:\Users\HNewman\AppData\Local\Microsoft\Windows\Temporary Internet Files\Content.IE5\0FB6EVY1\ryanlerch-pedestrian-crossing-sign[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2" y="4509120"/>
            <a:ext cx="1656184" cy="1469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4453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314808" y="1561239"/>
            <a:ext cx="4514383" cy="3403391"/>
          </a:xfrm>
          <a:prstGeom prst="rect">
            <a:avLst/>
          </a:prstGeom>
        </p:spPr>
      </p:pic>
      <p:sp>
        <p:nvSpPr>
          <p:cNvPr id="3" name="Title 2"/>
          <p:cNvSpPr>
            <a:spLocks noGrp="1"/>
          </p:cNvSpPr>
          <p:nvPr>
            <p:ph type="title"/>
          </p:nvPr>
        </p:nvSpPr>
        <p:spPr/>
        <p:txBody>
          <a:bodyPr/>
          <a:lstStyle/>
          <a:p>
            <a:r>
              <a:rPr lang="en-GB" dirty="0" smtClean="0"/>
              <a:t>Purple Learners </a:t>
            </a:r>
            <a:endParaRPr lang="en-GB" dirty="0"/>
          </a:p>
        </p:txBody>
      </p:sp>
      <p:pic>
        <p:nvPicPr>
          <p:cNvPr id="5" name="Picture 4"/>
          <p:cNvPicPr>
            <a:picLocks noChangeAspect="1"/>
          </p:cNvPicPr>
          <p:nvPr/>
        </p:nvPicPr>
        <p:blipFill>
          <a:blip r:embed="rId3"/>
          <a:stretch>
            <a:fillRect/>
          </a:stretch>
        </p:blipFill>
        <p:spPr>
          <a:xfrm>
            <a:off x="457200" y="5085184"/>
            <a:ext cx="8138826" cy="1433331"/>
          </a:xfrm>
          <a:prstGeom prst="rect">
            <a:avLst/>
          </a:prstGeom>
        </p:spPr>
      </p:pic>
    </p:spTree>
    <p:extLst>
      <p:ext uri="{BB962C8B-B14F-4D97-AF65-F5344CB8AC3E}">
        <p14:creationId xmlns:p14="http://schemas.microsoft.com/office/powerpoint/2010/main" val="947840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58753" y="2924944"/>
            <a:ext cx="8847181" cy="2232248"/>
          </a:xfrm>
          <a:prstGeom prst="rect">
            <a:avLst/>
          </a:prstGeom>
        </p:spPr>
      </p:pic>
      <p:sp>
        <p:nvSpPr>
          <p:cNvPr id="3" name="Title 2"/>
          <p:cNvSpPr>
            <a:spLocks noGrp="1"/>
          </p:cNvSpPr>
          <p:nvPr>
            <p:ph type="title"/>
          </p:nvPr>
        </p:nvSpPr>
        <p:spPr>
          <a:xfrm>
            <a:off x="467544" y="548680"/>
            <a:ext cx="8229600" cy="786416"/>
          </a:xfrm>
        </p:spPr>
        <p:txBody>
          <a:bodyPr/>
          <a:lstStyle/>
          <a:p>
            <a:r>
              <a:rPr lang="en-GB" u="sng" dirty="0" smtClean="0">
                <a:latin typeface="SassoonPrimaryInfant" pitchFamily="2" charset="0"/>
              </a:rPr>
              <a:t>Big Ideas!</a:t>
            </a:r>
            <a:endParaRPr lang="en-GB" u="sng" dirty="0">
              <a:latin typeface="SassoonPrimaryInfant" pitchFamily="2" charset="0"/>
            </a:endParaRPr>
          </a:p>
        </p:txBody>
      </p:sp>
    </p:spTree>
    <p:extLst>
      <p:ext uri="{BB962C8B-B14F-4D97-AF65-F5344CB8AC3E}">
        <p14:creationId xmlns:p14="http://schemas.microsoft.com/office/powerpoint/2010/main" val="3363074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0" indent="0">
              <a:buNone/>
            </a:pPr>
            <a:r>
              <a:rPr lang="en-US" b="1" dirty="0" smtClean="0"/>
              <a:t>YEAR </a:t>
            </a:r>
            <a:r>
              <a:rPr lang="en-US" b="1" dirty="0" smtClean="0"/>
              <a:t>4 </a:t>
            </a:r>
            <a:br>
              <a:rPr lang="en-US" b="1" dirty="0" smtClean="0"/>
            </a:br>
            <a:r>
              <a:rPr lang="en-US" b="1" dirty="0" smtClean="0"/>
              <a:t>“Imagine if… we could travel to other worlds”</a:t>
            </a:r>
            <a:endParaRPr lang="en-US" b="1" dirty="0" smtClean="0"/>
          </a:p>
          <a:p>
            <a:r>
              <a:rPr lang="en-US" dirty="0" smtClean="0"/>
              <a:t>Ancient Greece – gods &amp; goddesses</a:t>
            </a:r>
          </a:p>
          <a:p>
            <a:r>
              <a:rPr lang="en-US" dirty="0" smtClean="0"/>
              <a:t>Judaism – the foundations of the religion</a:t>
            </a:r>
          </a:p>
          <a:p>
            <a:r>
              <a:rPr lang="en-US" dirty="0" smtClean="0"/>
              <a:t>Future power sources &amp; </a:t>
            </a:r>
            <a:r>
              <a:rPr lang="en-US" dirty="0" smtClean="0"/>
              <a:t>electricity</a:t>
            </a:r>
          </a:p>
          <a:p>
            <a:r>
              <a:rPr lang="en-US" dirty="0" smtClean="0"/>
              <a:t>Creating </a:t>
            </a:r>
            <a:r>
              <a:rPr lang="en-US" dirty="0"/>
              <a:t>a new world (art)</a:t>
            </a:r>
          </a:p>
          <a:p>
            <a:pPr marL="0" indent="0">
              <a:buNone/>
            </a:pPr>
            <a:r>
              <a:rPr lang="en-US" b="1" dirty="0" smtClean="0"/>
              <a:t>“Imagine if… we could protect our planet”</a:t>
            </a:r>
            <a:r>
              <a:rPr lang="en-US" dirty="0" smtClean="0"/>
              <a:t> </a:t>
            </a:r>
            <a:endParaRPr lang="en-US" dirty="0" smtClean="0"/>
          </a:p>
          <a:p>
            <a:r>
              <a:rPr lang="en-US" dirty="0" smtClean="0"/>
              <a:t>Countryside learning (Farleigh Wallop)</a:t>
            </a:r>
          </a:p>
          <a:p>
            <a:r>
              <a:rPr lang="en-US" dirty="0" smtClean="0"/>
              <a:t>Living </a:t>
            </a:r>
            <a:r>
              <a:rPr lang="en-US" dirty="0" smtClean="0"/>
              <a:t>things &amp; habitats</a:t>
            </a:r>
          </a:p>
          <a:p>
            <a:r>
              <a:rPr lang="en-US" dirty="0" smtClean="0"/>
              <a:t>Environmental conservation &amp; the </a:t>
            </a:r>
            <a:r>
              <a:rPr lang="en-US" dirty="0" err="1" smtClean="0"/>
              <a:t>Greenham</a:t>
            </a:r>
            <a:r>
              <a:rPr lang="en-US" dirty="0" smtClean="0"/>
              <a:t> </a:t>
            </a:r>
            <a:r>
              <a:rPr lang="en-US" dirty="0"/>
              <a:t>C</a:t>
            </a:r>
            <a:r>
              <a:rPr lang="en-US" dirty="0" smtClean="0"/>
              <a:t>ommon protests</a:t>
            </a:r>
          </a:p>
          <a:p>
            <a:pPr marL="0" indent="0">
              <a:buNone/>
            </a:pPr>
            <a:endParaRPr lang="en-GB" dirty="0"/>
          </a:p>
        </p:txBody>
      </p:sp>
      <p:sp>
        <p:nvSpPr>
          <p:cNvPr id="3" name="Title 2"/>
          <p:cNvSpPr>
            <a:spLocks noGrp="1"/>
          </p:cNvSpPr>
          <p:nvPr>
            <p:ph type="title"/>
          </p:nvPr>
        </p:nvSpPr>
        <p:spPr/>
        <p:txBody>
          <a:bodyPr/>
          <a:lstStyle/>
          <a:p>
            <a:r>
              <a:rPr lang="en-GB" dirty="0" smtClean="0"/>
              <a:t>Brave New World </a:t>
            </a:r>
            <a:endParaRPr lang="en-GB" dirty="0"/>
          </a:p>
        </p:txBody>
      </p:sp>
    </p:spTree>
    <p:extLst>
      <p:ext uri="{BB962C8B-B14F-4D97-AF65-F5344CB8AC3E}">
        <p14:creationId xmlns:p14="http://schemas.microsoft.com/office/powerpoint/2010/main" val="2613666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YEAR 3</a:t>
            </a:r>
          </a:p>
          <a:p>
            <a:r>
              <a:rPr lang="en-GB" b="1" dirty="0" smtClean="0"/>
              <a:t>Imagine </a:t>
            </a:r>
            <a:r>
              <a:rPr lang="en-GB" b="1" dirty="0"/>
              <a:t>if...</a:t>
            </a:r>
            <a:r>
              <a:rPr lang="en-GB" dirty="0"/>
              <a:t> we travelled back to the Stone </a:t>
            </a:r>
            <a:r>
              <a:rPr lang="en-GB" dirty="0" smtClean="0"/>
              <a:t>Age</a:t>
            </a:r>
          </a:p>
          <a:p>
            <a:endParaRPr lang="en-GB" dirty="0" smtClean="0"/>
          </a:p>
          <a:p>
            <a:r>
              <a:rPr lang="en-US" dirty="0" smtClean="0"/>
              <a:t>Science – rocks, fossils and how soil is formed</a:t>
            </a:r>
          </a:p>
          <a:p>
            <a:r>
              <a:rPr lang="en-US" dirty="0" smtClean="0"/>
              <a:t>Art – cave paintings</a:t>
            </a:r>
          </a:p>
          <a:p>
            <a:r>
              <a:rPr lang="en-US" dirty="0" smtClean="0"/>
              <a:t>History – How people lived in the Stone Age, hunter/gatherers</a:t>
            </a:r>
          </a:p>
          <a:p>
            <a:r>
              <a:rPr lang="en-US" dirty="0" smtClean="0"/>
              <a:t>DT – creating Stone Age </a:t>
            </a:r>
            <a:r>
              <a:rPr lang="en-US" smtClean="0"/>
              <a:t>tools </a:t>
            </a:r>
            <a:endParaRPr lang="en-US" dirty="0" smtClean="0"/>
          </a:p>
          <a:p>
            <a:endParaRPr lang="en-GB" dirty="0" smtClean="0"/>
          </a:p>
          <a:p>
            <a:endParaRPr lang="en-GB" dirty="0"/>
          </a:p>
          <a:p>
            <a:endParaRPr lang="en-GB" dirty="0"/>
          </a:p>
        </p:txBody>
      </p:sp>
      <p:sp>
        <p:nvSpPr>
          <p:cNvPr id="3" name="Title 2"/>
          <p:cNvSpPr>
            <a:spLocks noGrp="1"/>
          </p:cNvSpPr>
          <p:nvPr>
            <p:ph type="title"/>
          </p:nvPr>
        </p:nvSpPr>
        <p:spPr/>
        <p:txBody>
          <a:bodyPr/>
          <a:lstStyle/>
          <a:p>
            <a:r>
              <a:rPr lang="en-GB" dirty="0" smtClean="0"/>
              <a:t>Brave New World </a:t>
            </a:r>
            <a:endParaRPr lang="en-GB" dirty="0"/>
          </a:p>
        </p:txBody>
      </p:sp>
    </p:spTree>
    <p:extLst>
      <p:ext uri="{BB962C8B-B14F-4D97-AF65-F5344CB8AC3E}">
        <p14:creationId xmlns:p14="http://schemas.microsoft.com/office/powerpoint/2010/main" val="2185720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930432"/>
          </a:xfrm>
        </p:spPr>
        <p:txBody>
          <a:bodyPr>
            <a:normAutofit/>
          </a:bodyPr>
          <a:lstStyle/>
          <a:p>
            <a:r>
              <a:rPr lang="en-GB" sz="4800" u="sng" dirty="0" smtClean="0"/>
              <a:t>READING</a:t>
            </a:r>
            <a:endParaRPr lang="en-GB" sz="4800" u="sng" dirty="0"/>
          </a:p>
        </p:txBody>
      </p:sp>
      <p:sp>
        <p:nvSpPr>
          <p:cNvPr id="6" name="TextBox 5"/>
          <p:cNvSpPr txBox="1"/>
          <p:nvPr/>
        </p:nvSpPr>
        <p:spPr>
          <a:xfrm>
            <a:off x="254112" y="2564904"/>
            <a:ext cx="8208912" cy="830997"/>
          </a:xfrm>
          <a:prstGeom prst="rect">
            <a:avLst/>
          </a:prstGeom>
          <a:noFill/>
        </p:spPr>
        <p:txBody>
          <a:bodyPr wrap="square" rtlCol="0">
            <a:spAutoFit/>
          </a:bodyPr>
          <a:lstStyle/>
          <a:p>
            <a:r>
              <a:rPr lang="en-GB" sz="2400" dirty="0">
                <a:solidFill>
                  <a:srgbClr val="FF0000"/>
                </a:solidFill>
              </a:rPr>
              <a:t>W</a:t>
            </a:r>
            <a:r>
              <a:rPr lang="en-GB" sz="2400" dirty="0" smtClean="0">
                <a:solidFill>
                  <a:srgbClr val="FF0000"/>
                </a:solidFill>
              </a:rPr>
              <a:t>e request that all children are encouraged to read at home for at least 10 minutes daily. </a:t>
            </a:r>
            <a:endParaRPr lang="en-GB" sz="2400" dirty="0">
              <a:solidFill>
                <a:srgbClr val="FF0000"/>
              </a:solidFill>
            </a:endParaRPr>
          </a:p>
        </p:txBody>
      </p:sp>
      <p:sp>
        <p:nvSpPr>
          <p:cNvPr id="2" name="Content Placeholder 1"/>
          <p:cNvSpPr>
            <a:spLocks noGrp="1"/>
          </p:cNvSpPr>
          <p:nvPr>
            <p:ph idx="1"/>
          </p:nvPr>
        </p:nvSpPr>
        <p:spPr>
          <a:xfrm>
            <a:off x="251521" y="3683401"/>
            <a:ext cx="8568951" cy="3222616"/>
          </a:xfrm>
        </p:spPr>
        <p:txBody>
          <a:bodyPr>
            <a:normAutofit fontScale="62500" lnSpcReduction="20000"/>
          </a:bodyPr>
          <a:lstStyle/>
          <a:p>
            <a:pPr marL="0" indent="0">
              <a:buNone/>
            </a:pPr>
            <a:r>
              <a:rPr lang="en-GB" dirty="0"/>
              <a:t> </a:t>
            </a:r>
            <a:r>
              <a:rPr lang="en-GB" sz="3700" dirty="0" smtClean="0"/>
              <a:t>Please </a:t>
            </a:r>
            <a:r>
              <a:rPr lang="en-GB" sz="3700" dirty="0"/>
              <a:t>can we ask that when reading at home with your child you:</a:t>
            </a:r>
          </a:p>
          <a:p>
            <a:pPr lvl="0"/>
            <a:r>
              <a:rPr lang="en-GB" sz="3700" dirty="0"/>
              <a:t>talk to your child </a:t>
            </a:r>
            <a:r>
              <a:rPr lang="en-GB" sz="3700" dirty="0" smtClean="0"/>
              <a:t>about reading, their preferences and interests;</a:t>
            </a:r>
            <a:endParaRPr lang="en-GB" sz="3700" dirty="0"/>
          </a:p>
          <a:p>
            <a:pPr lvl="0"/>
            <a:r>
              <a:rPr lang="en-US" sz="3700" dirty="0"/>
              <a:t>d</a:t>
            </a:r>
            <a:r>
              <a:rPr lang="en-US" sz="3700" dirty="0" smtClean="0"/>
              <a:t>iscuss ideas and opinions about books they are reading, ask them to </a:t>
            </a:r>
            <a:r>
              <a:rPr lang="en-US" sz="3700" dirty="0" err="1" smtClean="0"/>
              <a:t>summarise</a:t>
            </a:r>
            <a:r>
              <a:rPr lang="en-US" sz="3700" dirty="0" smtClean="0"/>
              <a:t> stories, predict, explain characters, </a:t>
            </a:r>
            <a:r>
              <a:rPr lang="en-US" sz="3700" dirty="0" err="1" smtClean="0"/>
              <a:t>etc</a:t>
            </a:r>
            <a:r>
              <a:rPr lang="en-US" sz="3700" dirty="0" smtClean="0"/>
              <a:t>;</a:t>
            </a:r>
            <a:endParaRPr lang="en-GB" sz="3700" dirty="0"/>
          </a:p>
          <a:p>
            <a:pPr lvl="0"/>
            <a:r>
              <a:rPr lang="en-GB" sz="3700" dirty="0" smtClean="0"/>
              <a:t>record what they have read in their Reading </a:t>
            </a:r>
            <a:r>
              <a:rPr lang="en-GB" sz="3700" dirty="0"/>
              <a:t>R</a:t>
            </a:r>
            <a:r>
              <a:rPr lang="en-GB" sz="3700" dirty="0" smtClean="0"/>
              <a:t>ecord on a daily basis.</a:t>
            </a:r>
          </a:p>
          <a:p>
            <a:pPr lvl="0"/>
            <a:r>
              <a:rPr lang="en-GB" sz="3700" dirty="0" smtClean="0"/>
              <a:t>Please ensure your child has their reading diary at school every day. Books are changed at class teachers’ discretion.</a:t>
            </a:r>
            <a:endParaRPr lang="en-GB" sz="3700" dirty="0"/>
          </a:p>
        </p:txBody>
      </p:sp>
      <p:pic>
        <p:nvPicPr>
          <p:cNvPr id="4098" name="Picture 2" descr="C:\Users\HNewman\AppData\Local\Microsoft\Windows\Temporary Internet Files\Content.IE5\119JSAWR\readin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1" y="404664"/>
            <a:ext cx="1152128" cy="1098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836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564904"/>
            <a:ext cx="8640960" cy="4032448"/>
          </a:xfrm>
        </p:spPr>
        <p:txBody>
          <a:bodyPr>
            <a:normAutofit/>
          </a:bodyPr>
          <a:lstStyle/>
          <a:p>
            <a:pPr marL="0" indent="0">
              <a:buNone/>
            </a:pPr>
            <a:r>
              <a:rPr lang="en-GB" dirty="0" smtClean="0"/>
              <a:t>Homework will be set on Google Classroom on a Friday.</a:t>
            </a:r>
          </a:p>
          <a:p>
            <a:pPr marL="0" indent="0">
              <a:buNone/>
            </a:pPr>
            <a:r>
              <a:rPr lang="en-GB" dirty="0" smtClean="0"/>
              <a:t>Homework </a:t>
            </a:r>
            <a:r>
              <a:rPr lang="en-GB" dirty="0"/>
              <a:t>will be focused only on reading this year. There will be other optional learning available for all pupils, but the key focus will be on specific texts that are sent home weekly – for some pupils, this will only be to explore the vocabulary, with specific teaching in school that will be related to the learning in class. We want our children to experience a broad range of rich and diverse texts and this will be one way to encourage this love of words and reading. </a:t>
            </a:r>
            <a:endParaRPr lang="en-GB" dirty="0" smtClean="0"/>
          </a:p>
        </p:txBody>
      </p:sp>
      <p:sp>
        <p:nvSpPr>
          <p:cNvPr id="3" name="Title 2"/>
          <p:cNvSpPr>
            <a:spLocks noGrp="1"/>
          </p:cNvSpPr>
          <p:nvPr>
            <p:ph type="title"/>
          </p:nvPr>
        </p:nvSpPr>
        <p:spPr>
          <a:xfrm>
            <a:off x="467544" y="620688"/>
            <a:ext cx="8229600" cy="930432"/>
          </a:xfrm>
        </p:spPr>
        <p:txBody>
          <a:bodyPr/>
          <a:lstStyle/>
          <a:p>
            <a:r>
              <a:rPr lang="en-GB" u="sng" dirty="0" smtClean="0"/>
              <a:t>Homework </a:t>
            </a:r>
            <a:endParaRPr lang="en-GB" u="sng" dirty="0"/>
          </a:p>
        </p:txBody>
      </p:sp>
    </p:spTree>
    <p:extLst>
      <p:ext uri="{BB962C8B-B14F-4D97-AF65-F5344CB8AC3E}">
        <p14:creationId xmlns:p14="http://schemas.microsoft.com/office/powerpoint/2010/main" val="2784847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12776"/>
            <a:ext cx="8640959" cy="5184576"/>
          </a:xfrm>
        </p:spPr>
        <p:txBody>
          <a:bodyPr>
            <a:normAutofit/>
          </a:bodyPr>
          <a:lstStyle/>
          <a:p>
            <a:r>
              <a:rPr lang="en-GB" sz="3200" dirty="0" smtClean="0"/>
              <a:t>Ms Cooper </a:t>
            </a:r>
            <a:r>
              <a:rPr lang="en-GB" sz="3200" dirty="0"/>
              <a:t>– Executive Headteacher</a:t>
            </a:r>
          </a:p>
          <a:p>
            <a:r>
              <a:rPr lang="en-GB" sz="3200" dirty="0" smtClean="0"/>
              <a:t>Miss </a:t>
            </a:r>
            <a:r>
              <a:rPr lang="en-GB" sz="3200" dirty="0"/>
              <a:t>Stephenson and </a:t>
            </a:r>
            <a:r>
              <a:rPr lang="en-GB" sz="3200" dirty="0" smtClean="0"/>
              <a:t>Miss Amin </a:t>
            </a:r>
            <a:r>
              <a:rPr lang="en-GB" sz="3200" dirty="0"/>
              <a:t>– Deputy Headteachers </a:t>
            </a:r>
          </a:p>
          <a:p>
            <a:r>
              <a:rPr lang="en-GB" sz="3200" dirty="0" smtClean="0"/>
              <a:t>Miss </a:t>
            </a:r>
            <a:r>
              <a:rPr lang="en-GB" sz="3200" dirty="0" err="1" smtClean="0"/>
              <a:t>Demeza</a:t>
            </a:r>
            <a:r>
              <a:rPr lang="en-GB" sz="3200" dirty="0" smtClean="0"/>
              <a:t> – </a:t>
            </a:r>
            <a:r>
              <a:rPr lang="en-GB" sz="3200" dirty="0" err="1" smtClean="0"/>
              <a:t>SENDCo</a:t>
            </a:r>
            <a:endParaRPr lang="en-GB" sz="3200" dirty="0"/>
          </a:p>
          <a:p>
            <a:r>
              <a:rPr lang="en-GB" sz="3200" dirty="0" smtClean="0"/>
              <a:t>Mrs </a:t>
            </a:r>
            <a:r>
              <a:rPr lang="en-GB" sz="3200" dirty="0" err="1" smtClean="0"/>
              <a:t>Tohux</a:t>
            </a:r>
            <a:r>
              <a:rPr lang="en-GB" sz="3200" dirty="0" smtClean="0"/>
              <a:t> </a:t>
            </a:r>
            <a:r>
              <a:rPr lang="en-GB" sz="3200" dirty="0"/>
              <a:t>– Upper Junior Phase Leader</a:t>
            </a:r>
          </a:p>
          <a:p>
            <a:r>
              <a:rPr lang="en-GB" sz="3200" dirty="0" smtClean="0"/>
              <a:t>Mrs </a:t>
            </a:r>
            <a:r>
              <a:rPr lang="en-GB" sz="3200" dirty="0" err="1" smtClean="0"/>
              <a:t>McGall</a:t>
            </a:r>
            <a:r>
              <a:rPr lang="en-GB" sz="3200" dirty="0" smtClean="0"/>
              <a:t> </a:t>
            </a:r>
            <a:r>
              <a:rPr lang="en-GB" sz="3200" dirty="0"/>
              <a:t>– Lower Junior Phase </a:t>
            </a:r>
            <a:r>
              <a:rPr lang="en-GB" sz="3200" dirty="0" smtClean="0"/>
              <a:t>Leader</a:t>
            </a:r>
          </a:p>
          <a:p>
            <a:r>
              <a:rPr lang="en-US" sz="3200" dirty="0" smtClean="0"/>
              <a:t>Miss Walley – Fs2 and KS1 Phase Leader</a:t>
            </a:r>
          </a:p>
        </p:txBody>
      </p:sp>
      <p:sp>
        <p:nvSpPr>
          <p:cNvPr id="3" name="Title 2"/>
          <p:cNvSpPr>
            <a:spLocks noGrp="1"/>
          </p:cNvSpPr>
          <p:nvPr>
            <p:ph type="title"/>
          </p:nvPr>
        </p:nvSpPr>
        <p:spPr/>
        <p:txBody>
          <a:bodyPr/>
          <a:lstStyle/>
          <a:p>
            <a:r>
              <a:rPr lang="en-GB" dirty="0" smtClean="0">
                <a:latin typeface="SassoonPrimaryInfant" pitchFamily="2" charset="0"/>
              </a:rPr>
              <a:t>Who’s Who!</a:t>
            </a:r>
            <a:endParaRPr lang="en-GB" dirty="0">
              <a:latin typeface="SassoonPrimaryInfant" pitchFamily="2" charset="0"/>
            </a:endParaRPr>
          </a:p>
        </p:txBody>
      </p:sp>
    </p:spTree>
    <p:extLst>
      <p:ext uri="{BB962C8B-B14F-4D97-AF65-F5344CB8AC3E}">
        <p14:creationId xmlns:p14="http://schemas.microsoft.com/office/powerpoint/2010/main" val="40777891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939632"/>
            <a:ext cx="8784976" cy="4513704"/>
          </a:xfrm>
        </p:spPr>
        <p:style>
          <a:lnRef idx="1">
            <a:schemeClr val="accent1"/>
          </a:lnRef>
          <a:fillRef idx="2">
            <a:schemeClr val="accent1"/>
          </a:fillRef>
          <a:effectRef idx="1">
            <a:schemeClr val="accent1"/>
          </a:effectRef>
          <a:fontRef idx="minor">
            <a:schemeClr val="dk1"/>
          </a:fontRef>
        </p:style>
        <p:txBody>
          <a:bodyPr>
            <a:normAutofit/>
          </a:bodyPr>
          <a:lstStyle/>
          <a:p>
            <a:pPr fontAlgn="base"/>
            <a:r>
              <a:rPr lang="en-US" dirty="0"/>
              <a:t>*We have a wonderful, active PTFA who have raised a considerable amount of money for our school- most notably funding our Make it Bake it room, FS1 outdoor learning area and soon to come, an </a:t>
            </a:r>
            <a:r>
              <a:rPr lang="en-US" dirty="0" smtClean="0"/>
              <a:t>amazing </a:t>
            </a:r>
            <a:r>
              <a:rPr lang="en-US" dirty="0"/>
              <a:t>KS2 adventure climbing area.</a:t>
            </a:r>
          </a:p>
          <a:p>
            <a:pPr fontAlgn="base"/>
            <a:r>
              <a:rPr lang="en-US" dirty="0"/>
              <a:t>*They are always looking for willing volunteers to support them or run events.</a:t>
            </a:r>
          </a:p>
          <a:p>
            <a:pPr fontAlgn="base"/>
            <a:r>
              <a:rPr lang="en-US" dirty="0"/>
              <a:t>*On 3rd October at 8:00pm there is the AGM- at this meeting roles will be agreed – please do get involved.</a:t>
            </a:r>
          </a:p>
          <a:p>
            <a:pPr fontAlgn="base"/>
            <a:r>
              <a:rPr lang="en-US" sz="2800" b="1" u="sng" dirty="0" smtClean="0">
                <a:solidFill>
                  <a:schemeClr val="bg2">
                    <a:lumMod val="25000"/>
                  </a:schemeClr>
                </a:solidFill>
              </a:rPr>
              <a:t>johnrankinptfa@gmail.com </a:t>
            </a:r>
          </a:p>
          <a:p>
            <a:pPr marL="0" indent="0">
              <a:buNone/>
            </a:pPr>
            <a:endParaRPr lang="en-GB" sz="1900" u="sng" dirty="0"/>
          </a:p>
        </p:txBody>
      </p:sp>
      <p:sp>
        <p:nvSpPr>
          <p:cNvPr id="3" name="Title 2"/>
          <p:cNvSpPr>
            <a:spLocks noGrp="1"/>
          </p:cNvSpPr>
          <p:nvPr>
            <p:ph type="title"/>
          </p:nvPr>
        </p:nvSpPr>
        <p:spPr/>
        <p:txBody>
          <a:bodyPr/>
          <a:lstStyle/>
          <a:p>
            <a:r>
              <a:rPr lang="en-GB" dirty="0" smtClean="0"/>
              <a:t>PTFA 	</a:t>
            </a:r>
            <a:endParaRPr lang="en-GB" dirty="0"/>
          </a:p>
        </p:txBody>
      </p:sp>
    </p:spTree>
    <p:extLst>
      <p:ext uri="{BB962C8B-B14F-4D97-AF65-F5344CB8AC3E}">
        <p14:creationId xmlns:p14="http://schemas.microsoft.com/office/powerpoint/2010/main" val="464244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204864"/>
            <a:ext cx="8496944" cy="3970318"/>
          </a:xfrm>
          <a:prstGeom prst="rect">
            <a:avLst/>
          </a:prstGeom>
        </p:spPr>
        <p:txBody>
          <a:bodyPr wrap="square">
            <a:spAutoFit/>
          </a:bodyPr>
          <a:lstStyle/>
          <a:p>
            <a:pPr algn="ctr"/>
            <a:r>
              <a:rPr lang="en-GB" sz="3600" b="1" dirty="0" smtClean="0">
                <a:solidFill>
                  <a:srgbClr val="002060"/>
                </a:solidFill>
                <a:latin typeface="+mj-lt"/>
              </a:rPr>
              <a:t>Thank you for attending this evening.</a:t>
            </a:r>
          </a:p>
          <a:p>
            <a:pPr algn="ctr"/>
            <a:r>
              <a:rPr lang="en-US" sz="2400" dirty="0" smtClean="0">
                <a:solidFill>
                  <a:srgbClr val="002060"/>
                </a:solidFill>
                <a:latin typeface="+mj-lt"/>
              </a:rPr>
              <a:t>You will now have the chance to visit your child’s classroom for a general look and chat with the teacher. Parents evenings will be coming up later this term for more specific conversations about your child’s learning. </a:t>
            </a:r>
            <a:endParaRPr lang="en-GB" sz="2400" dirty="0" smtClean="0">
              <a:solidFill>
                <a:srgbClr val="002060"/>
              </a:solidFill>
              <a:latin typeface="+mj-lt"/>
            </a:endParaRPr>
          </a:p>
          <a:p>
            <a:pPr algn="ctr"/>
            <a:endParaRPr lang="en-GB" sz="2400" dirty="0">
              <a:solidFill>
                <a:srgbClr val="002060"/>
              </a:solidFill>
              <a:latin typeface="+mj-lt"/>
            </a:endParaRPr>
          </a:p>
          <a:p>
            <a:pPr algn="ctr"/>
            <a:r>
              <a:rPr lang="en-GB" sz="2400" dirty="0" smtClean="0">
                <a:solidFill>
                  <a:srgbClr val="002060"/>
                </a:solidFill>
                <a:latin typeface="+mj-lt"/>
              </a:rPr>
              <a:t>In the meantime, if you have any questions please don’t hesitate to contact the school office and these will be forwarded to us.</a:t>
            </a:r>
          </a:p>
          <a:p>
            <a:pPr algn="ctr"/>
            <a:r>
              <a:rPr lang="en-GB" sz="2400" dirty="0" smtClean="0">
                <a:solidFill>
                  <a:srgbClr val="002060"/>
                </a:solidFill>
                <a:latin typeface="+mj-lt"/>
              </a:rPr>
              <a:t>We look forward to working in partnership with you and your children this year.</a:t>
            </a:r>
          </a:p>
        </p:txBody>
      </p:sp>
    </p:spTree>
    <p:extLst>
      <p:ext uri="{BB962C8B-B14F-4D97-AF65-F5344CB8AC3E}">
        <p14:creationId xmlns:p14="http://schemas.microsoft.com/office/powerpoint/2010/main" val="2997534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268760"/>
            <a:ext cx="8640959" cy="5328592"/>
          </a:xfrm>
        </p:spPr>
        <p:txBody>
          <a:bodyPr>
            <a:normAutofit/>
          </a:bodyPr>
          <a:lstStyle/>
          <a:p>
            <a:r>
              <a:rPr lang="en-GB" sz="3200" dirty="0" smtClean="0"/>
              <a:t> </a:t>
            </a:r>
            <a:r>
              <a:rPr lang="en-GB" sz="3500" dirty="0" smtClean="0"/>
              <a:t>Year 3 teachers –</a:t>
            </a:r>
          </a:p>
          <a:p>
            <a:r>
              <a:rPr lang="en-US" sz="3500" dirty="0" smtClean="0"/>
              <a:t>Beech:</a:t>
            </a:r>
          </a:p>
          <a:p>
            <a:pPr lvl="4"/>
            <a:r>
              <a:rPr lang="en-US" sz="2400" dirty="0" smtClean="0"/>
              <a:t>Miss Bradley (Mon – Weds)</a:t>
            </a:r>
          </a:p>
          <a:p>
            <a:pPr lvl="4"/>
            <a:r>
              <a:rPr lang="en-US" sz="2400" dirty="0" err="1" smtClean="0"/>
              <a:t>Mrs</a:t>
            </a:r>
            <a:r>
              <a:rPr lang="en-US" sz="2400" dirty="0" smtClean="0"/>
              <a:t> </a:t>
            </a:r>
            <a:r>
              <a:rPr lang="en-US" sz="2400" dirty="0" err="1" smtClean="0"/>
              <a:t>Kronk</a:t>
            </a:r>
            <a:r>
              <a:rPr lang="en-US" sz="2400" dirty="0" smtClean="0"/>
              <a:t> (Thurs – Fri)</a:t>
            </a:r>
          </a:p>
          <a:p>
            <a:r>
              <a:rPr lang="en-US" sz="3500" dirty="0" smtClean="0"/>
              <a:t>Oak: </a:t>
            </a:r>
          </a:p>
          <a:p>
            <a:pPr lvl="4"/>
            <a:r>
              <a:rPr lang="en-US" sz="2400" dirty="0" err="1" smtClean="0"/>
              <a:t>Mrs</a:t>
            </a:r>
            <a:r>
              <a:rPr lang="en-US" sz="2400" dirty="0" smtClean="0"/>
              <a:t> Blake </a:t>
            </a:r>
            <a:r>
              <a:rPr lang="en-US" sz="2400" dirty="0"/>
              <a:t>(Mon – Weds</a:t>
            </a:r>
            <a:r>
              <a:rPr lang="en-US" sz="2400" dirty="0" smtClean="0"/>
              <a:t>)</a:t>
            </a:r>
          </a:p>
          <a:p>
            <a:pPr lvl="4"/>
            <a:r>
              <a:rPr lang="en-US" sz="2400" dirty="0" err="1" smtClean="0"/>
              <a:t>Mrs</a:t>
            </a:r>
            <a:r>
              <a:rPr lang="en-US" sz="2400" dirty="0" smtClean="0"/>
              <a:t> </a:t>
            </a:r>
            <a:r>
              <a:rPr lang="en-US" sz="2400" dirty="0"/>
              <a:t>Doran (Weds – </a:t>
            </a:r>
            <a:r>
              <a:rPr lang="en-US" sz="2400" dirty="0" smtClean="0"/>
              <a:t>Fri)</a:t>
            </a:r>
            <a:endParaRPr lang="en-US" sz="3500" dirty="0" smtClean="0"/>
          </a:p>
          <a:p>
            <a:r>
              <a:rPr lang="en-US" sz="3500" dirty="0" smtClean="0"/>
              <a:t>Willow: </a:t>
            </a:r>
          </a:p>
          <a:p>
            <a:pPr lvl="3"/>
            <a:r>
              <a:rPr lang="en-US" sz="2400" dirty="0" err="1" smtClean="0"/>
              <a:t>Mrs</a:t>
            </a:r>
            <a:r>
              <a:rPr lang="en-US" sz="2400" dirty="0" smtClean="0"/>
              <a:t> McGall (Mon-Thurs)</a:t>
            </a:r>
          </a:p>
          <a:p>
            <a:pPr lvl="3"/>
            <a:r>
              <a:rPr lang="en-US" sz="2400" dirty="0" err="1" smtClean="0"/>
              <a:t>Mrs</a:t>
            </a:r>
            <a:r>
              <a:rPr lang="en-US" sz="2400" dirty="0" smtClean="0"/>
              <a:t> Atkins (Fri)</a:t>
            </a:r>
          </a:p>
          <a:p>
            <a:pPr lvl="1"/>
            <a:endParaRPr lang="en-US" sz="3300" dirty="0" smtClean="0"/>
          </a:p>
        </p:txBody>
      </p:sp>
      <p:sp>
        <p:nvSpPr>
          <p:cNvPr id="3" name="Title 2"/>
          <p:cNvSpPr>
            <a:spLocks noGrp="1"/>
          </p:cNvSpPr>
          <p:nvPr>
            <p:ph type="title"/>
          </p:nvPr>
        </p:nvSpPr>
        <p:spPr/>
        <p:txBody>
          <a:bodyPr/>
          <a:lstStyle/>
          <a:p>
            <a:r>
              <a:rPr lang="en-GB" dirty="0" smtClean="0"/>
              <a:t>Who’s Who?</a:t>
            </a:r>
            <a:endParaRPr lang="en-GB" dirty="0"/>
          </a:p>
        </p:txBody>
      </p:sp>
    </p:spTree>
    <p:extLst>
      <p:ext uri="{BB962C8B-B14F-4D97-AF65-F5344CB8AC3E}">
        <p14:creationId xmlns:p14="http://schemas.microsoft.com/office/powerpoint/2010/main" val="1613927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12776"/>
            <a:ext cx="8640959" cy="5184576"/>
          </a:xfrm>
        </p:spPr>
        <p:txBody>
          <a:bodyPr>
            <a:normAutofit/>
          </a:bodyPr>
          <a:lstStyle/>
          <a:p>
            <a:r>
              <a:rPr lang="en-GB" sz="3200" dirty="0" smtClean="0"/>
              <a:t> </a:t>
            </a:r>
          </a:p>
          <a:p>
            <a:r>
              <a:rPr lang="en-GB" sz="3500" dirty="0" smtClean="0"/>
              <a:t>Year 4 teachers </a:t>
            </a:r>
            <a:r>
              <a:rPr lang="en-GB" sz="3500" dirty="0"/>
              <a:t>– </a:t>
            </a:r>
            <a:endParaRPr lang="en-GB" sz="3500" dirty="0" smtClean="0"/>
          </a:p>
          <a:p>
            <a:r>
              <a:rPr lang="en-GB" sz="3500" dirty="0" smtClean="0"/>
              <a:t>Ash</a:t>
            </a:r>
          </a:p>
          <a:p>
            <a:pPr lvl="3"/>
            <a:r>
              <a:rPr lang="en-GB" sz="2900" dirty="0" smtClean="0"/>
              <a:t>Miss </a:t>
            </a:r>
            <a:r>
              <a:rPr lang="en-GB" sz="2900" dirty="0" err="1" smtClean="0"/>
              <a:t>Astbury</a:t>
            </a:r>
            <a:endParaRPr lang="en-GB" sz="2900" dirty="0" smtClean="0"/>
          </a:p>
          <a:p>
            <a:r>
              <a:rPr lang="en-GB" sz="3500" dirty="0" smtClean="0"/>
              <a:t>Chestnut</a:t>
            </a:r>
          </a:p>
          <a:p>
            <a:pPr lvl="3"/>
            <a:r>
              <a:rPr lang="en-GB" sz="2900" dirty="0" smtClean="0"/>
              <a:t>Mrs Evans</a:t>
            </a:r>
          </a:p>
          <a:p>
            <a:r>
              <a:rPr lang="en-GB" sz="3500" dirty="0" smtClean="0"/>
              <a:t>Sycamore</a:t>
            </a:r>
          </a:p>
          <a:p>
            <a:pPr lvl="3"/>
            <a:r>
              <a:rPr lang="en-GB" sz="2900" dirty="0" smtClean="0"/>
              <a:t>Mrs MacDonald</a:t>
            </a:r>
            <a:endParaRPr lang="en-GB" sz="3500" dirty="0"/>
          </a:p>
        </p:txBody>
      </p:sp>
      <p:sp>
        <p:nvSpPr>
          <p:cNvPr id="3" name="Title 2"/>
          <p:cNvSpPr>
            <a:spLocks noGrp="1"/>
          </p:cNvSpPr>
          <p:nvPr>
            <p:ph type="title"/>
          </p:nvPr>
        </p:nvSpPr>
        <p:spPr/>
        <p:txBody>
          <a:bodyPr/>
          <a:lstStyle/>
          <a:p>
            <a:r>
              <a:rPr lang="en-GB" dirty="0" smtClean="0"/>
              <a:t>Who’s Who?</a:t>
            </a:r>
            <a:endParaRPr lang="en-GB" dirty="0"/>
          </a:p>
        </p:txBody>
      </p:sp>
    </p:spTree>
    <p:extLst>
      <p:ext uri="{BB962C8B-B14F-4D97-AF65-F5344CB8AC3E}">
        <p14:creationId xmlns:p14="http://schemas.microsoft.com/office/powerpoint/2010/main" val="3295493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2204864"/>
            <a:ext cx="7408333" cy="3810736"/>
          </a:xfrm>
        </p:spPr>
        <p:txBody>
          <a:bodyPr>
            <a:normAutofit fontScale="92500" lnSpcReduction="20000"/>
          </a:bodyPr>
          <a:lstStyle/>
          <a:p>
            <a:r>
              <a:rPr lang="en-GB" dirty="0" smtClean="0"/>
              <a:t>Miss </a:t>
            </a:r>
            <a:r>
              <a:rPr lang="en-GB" dirty="0" err="1" smtClean="0"/>
              <a:t>Demeza</a:t>
            </a:r>
            <a:r>
              <a:rPr lang="en-GB" dirty="0" smtClean="0"/>
              <a:t> – </a:t>
            </a:r>
            <a:r>
              <a:rPr lang="en-GB" dirty="0" err="1" smtClean="0"/>
              <a:t>SENDCo</a:t>
            </a:r>
            <a:r>
              <a:rPr lang="en-GB" dirty="0" smtClean="0"/>
              <a:t> and Inclusion Lead</a:t>
            </a:r>
          </a:p>
          <a:p>
            <a:r>
              <a:rPr lang="en-GB" dirty="0" smtClean="0"/>
              <a:t>Mrs Kirk – Family, Pastoral and Mental Health Lead</a:t>
            </a:r>
          </a:p>
          <a:p>
            <a:r>
              <a:rPr lang="en-GB" dirty="0" smtClean="0"/>
              <a:t>Miss Challis – </a:t>
            </a:r>
            <a:r>
              <a:rPr lang="en-GB" dirty="0" err="1" smtClean="0"/>
              <a:t>SENDCo</a:t>
            </a:r>
            <a:r>
              <a:rPr lang="en-GB" dirty="0" smtClean="0"/>
              <a:t> assistant and Speech and Language Specialist</a:t>
            </a:r>
          </a:p>
          <a:p>
            <a:r>
              <a:rPr lang="en-GB" dirty="0" smtClean="0"/>
              <a:t>Mrs Hawkins – Senior Mental Health Lead</a:t>
            </a:r>
          </a:p>
          <a:p>
            <a:r>
              <a:rPr lang="en-GB" dirty="0" smtClean="0"/>
              <a:t>Mrs </a:t>
            </a:r>
            <a:r>
              <a:rPr lang="en-GB" dirty="0" err="1" smtClean="0"/>
              <a:t>Jezzard</a:t>
            </a:r>
            <a:r>
              <a:rPr lang="en-GB" dirty="0" smtClean="0"/>
              <a:t> - ELSA</a:t>
            </a:r>
          </a:p>
          <a:p>
            <a:r>
              <a:rPr lang="en-GB" dirty="0" smtClean="0"/>
              <a:t>Miss Jutte - ELSA</a:t>
            </a:r>
          </a:p>
          <a:p>
            <a:r>
              <a:rPr lang="en-GB" dirty="0" smtClean="0"/>
              <a:t>Mrs Brown – ELSA</a:t>
            </a:r>
          </a:p>
          <a:p>
            <a:pPr marL="0" indent="0">
              <a:buNone/>
            </a:pPr>
            <a:endParaRPr lang="en-GB" dirty="0" smtClean="0"/>
          </a:p>
          <a:p>
            <a:pPr marL="0" indent="0">
              <a:buNone/>
            </a:pPr>
            <a:r>
              <a:rPr lang="en-GB" dirty="0" smtClean="0"/>
              <a:t>If you need any support please contact Miss </a:t>
            </a:r>
            <a:r>
              <a:rPr lang="en-GB" dirty="0" err="1" smtClean="0"/>
              <a:t>Demeza</a:t>
            </a:r>
            <a:r>
              <a:rPr lang="en-GB" dirty="0" smtClean="0"/>
              <a:t> or Mrs Kirk. This can be done via the office. </a:t>
            </a:r>
            <a:endParaRPr lang="en-GB" dirty="0"/>
          </a:p>
        </p:txBody>
      </p:sp>
      <p:sp>
        <p:nvSpPr>
          <p:cNvPr id="3" name="Title 2"/>
          <p:cNvSpPr>
            <a:spLocks noGrp="1"/>
          </p:cNvSpPr>
          <p:nvPr>
            <p:ph type="title"/>
          </p:nvPr>
        </p:nvSpPr>
        <p:spPr/>
        <p:txBody>
          <a:bodyPr/>
          <a:lstStyle/>
          <a:p>
            <a:r>
              <a:rPr lang="en-GB" dirty="0" smtClean="0"/>
              <a:t>Inclusion and Pastoral Team </a:t>
            </a:r>
            <a:endParaRPr lang="en-GB" dirty="0"/>
          </a:p>
        </p:txBody>
      </p:sp>
    </p:spTree>
    <p:extLst>
      <p:ext uri="{BB962C8B-B14F-4D97-AF65-F5344CB8AC3E}">
        <p14:creationId xmlns:p14="http://schemas.microsoft.com/office/powerpoint/2010/main" val="3996579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0364" y="1591056"/>
            <a:ext cx="8363272" cy="4934288"/>
          </a:xfrm>
        </p:spPr>
        <p:txBody>
          <a:bodyPr>
            <a:normAutofit fontScale="92500" lnSpcReduction="10000"/>
          </a:bodyPr>
          <a:lstStyle/>
          <a:p>
            <a:r>
              <a:rPr lang="en-GB" sz="2600" dirty="0" smtClean="0"/>
              <a:t>We have one office site for our Federation, based at JRI. </a:t>
            </a:r>
          </a:p>
          <a:p>
            <a:r>
              <a:rPr lang="en-GB" sz="2600" dirty="0" smtClean="0"/>
              <a:t>Please contact the office with queries. Emails can be sent to the office to be forwarded to class teachers.</a:t>
            </a:r>
          </a:p>
          <a:p>
            <a:r>
              <a:rPr lang="en-GB" sz="2600" dirty="0" smtClean="0"/>
              <a:t>There are members of classroom staff on the Year 3 and Year 4 doors in the morning and at the end of the day if you have a question or message. </a:t>
            </a:r>
          </a:p>
          <a:p>
            <a:r>
              <a:rPr lang="en-GB" sz="2600" dirty="0" smtClean="0"/>
              <a:t>All children who are ill during the day and need to be sent home should be picked up from the infant site. </a:t>
            </a:r>
          </a:p>
          <a:p>
            <a:r>
              <a:rPr lang="en-GB" sz="2600" dirty="0" smtClean="0"/>
              <a:t>There is only one phone number for both schools and one email address should you need to contact us. </a:t>
            </a:r>
            <a:r>
              <a:rPr lang="en-US" sz="2600" dirty="0"/>
              <a:t>01635 </a:t>
            </a:r>
            <a:r>
              <a:rPr lang="en-US" sz="2600" dirty="0" smtClean="0"/>
              <a:t>42376</a:t>
            </a:r>
          </a:p>
          <a:p>
            <a:r>
              <a:rPr lang="en-US" sz="2600" u="sng" dirty="0" smtClean="0">
                <a:hlinkClick r:id="rId3"/>
              </a:rPr>
              <a:t>office@jrs.w-berks.sch.uk</a:t>
            </a:r>
            <a:endParaRPr lang="en-US" sz="2600" u="sng" dirty="0" smtClean="0"/>
          </a:p>
          <a:p>
            <a:r>
              <a:rPr lang="en-US" sz="2600" dirty="0" smtClean="0"/>
              <a:t>If you are on Facebook, add our John Rankin page for updates.</a:t>
            </a:r>
            <a:endParaRPr lang="en-GB" sz="2600" dirty="0"/>
          </a:p>
        </p:txBody>
      </p:sp>
      <p:sp>
        <p:nvSpPr>
          <p:cNvPr id="3" name="Title 2"/>
          <p:cNvSpPr>
            <a:spLocks noGrp="1"/>
          </p:cNvSpPr>
          <p:nvPr>
            <p:ph type="title"/>
          </p:nvPr>
        </p:nvSpPr>
        <p:spPr/>
        <p:txBody>
          <a:bodyPr/>
          <a:lstStyle/>
          <a:p>
            <a:r>
              <a:rPr lang="en-GB" dirty="0" smtClean="0"/>
              <a:t>Our Office</a:t>
            </a:r>
            <a:endParaRPr lang="en-GB" dirty="0"/>
          </a:p>
        </p:txBody>
      </p:sp>
    </p:spTree>
    <p:extLst>
      <p:ext uri="{BB962C8B-B14F-4D97-AF65-F5344CB8AC3E}">
        <p14:creationId xmlns:p14="http://schemas.microsoft.com/office/powerpoint/2010/main" val="795091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1863" y="1772816"/>
            <a:ext cx="8640959" cy="4437112"/>
          </a:xfrm>
        </p:spPr>
        <p:txBody>
          <a:bodyPr>
            <a:normAutofit/>
          </a:bodyPr>
          <a:lstStyle/>
          <a:p>
            <a:pPr marL="109728" indent="0">
              <a:lnSpc>
                <a:spcPct val="90000"/>
              </a:lnSpc>
              <a:buNone/>
              <a:defRPr/>
            </a:pPr>
            <a:r>
              <a:rPr lang="en-GB" sz="2800" dirty="0" smtClean="0"/>
              <a:t>We ask that children wear their PE kit to school on </a:t>
            </a:r>
            <a:r>
              <a:rPr lang="en-GB" sz="2800" dirty="0" smtClean="0"/>
              <a:t>two days </a:t>
            </a:r>
            <a:r>
              <a:rPr lang="en-GB" sz="2800" dirty="0" smtClean="0"/>
              <a:t>each week: </a:t>
            </a:r>
          </a:p>
          <a:p>
            <a:pPr marL="667703" lvl="1" indent="-256032">
              <a:lnSpc>
                <a:spcPct val="90000"/>
              </a:lnSpc>
              <a:buFont typeface="Wingdings 3"/>
              <a:buChar char=""/>
              <a:defRPr/>
            </a:pPr>
            <a:r>
              <a:rPr lang="en-GB" sz="2800" dirty="0" smtClean="0"/>
              <a:t>Tuesday </a:t>
            </a:r>
            <a:r>
              <a:rPr lang="en-GB" sz="2800" dirty="0" smtClean="0"/>
              <a:t>and Thursday are </a:t>
            </a:r>
            <a:r>
              <a:rPr lang="en-GB" sz="2800" dirty="0" smtClean="0"/>
              <a:t>Year 3 PE kit </a:t>
            </a:r>
            <a:r>
              <a:rPr lang="en-GB" sz="2800" dirty="0" smtClean="0"/>
              <a:t>days</a:t>
            </a:r>
            <a:endParaRPr lang="en-GB" sz="2800" dirty="0" smtClean="0"/>
          </a:p>
          <a:p>
            <a:pPr marL="667703" lvl="1" indent="-256032">
              <a:lnSpc>
                <a:spcPct val="90000"/>
              </a:lnSpc>
              <a:buFont typeface="Wingdings 3"/>
              <a:buChar char=""/>
              <a:defRPr/>
            </a:pPr>
            <a:r>
              <a:rPr lang="en-GB" sz="2800" dirty="0" smtClean="0"/>
              <a:t>Wednesday and Friday </a:t>
            </a:r>
            <a:r>
              <a:rPr lang="en-GB" sz="2800" dirty="0" smtClean="0"/>
              <a:t>are </a:t>
            </a:r>
            <a:r>
              <a:rPr lang="en-GB" sz="2800" dirty="0" smtClean="0"/>
              <a:t>Year </a:t>
            </a:r>
            <a:r>
              <a:rPr lang="en-GB" sz="2800" dirty="0" smtClean="0"/>
              <a:t>4 PE kit </a:t>
            </a:r>
            <a:r>
              <a:rPr lang="en-GB" sz="2800" dirty="0" smtClean="0"/>
              <a:t>days </a:t>
            </a:r>
            <a:endParaRPr lang="en-GB" sz="2800" dirty="0" smtClean="0"/>
          </a:p>
          <a:p>
            <a:pPr marL="667703" lvl="1" indent="-256032">
              <a:lnSpc>
                <a:spcPct val="90000"/>
              </a:lnSpc>
              <a:buFont typeface="Wingdings 3"/>
              <a:buChar char=""/>
              <a:defRPr/>
            </a:pPr>
            <a:endParaRPr lang="en-GB" sz="2800" dirty="0" smtClean="0"/>
          </a:p>
          <a:p>
            <a:pPr marL="365760" indent="-256032" fontAlgn="auto">
              <a:lnSpc>
                <a:spcPct val="90000"/>
              </a:lnSpc>
              <a:spcAft>
                <a:spcPts val="0"/>
              </a:spcAft>
              <a:buFont typeface="Wingdings 3"/>
              <a:buChar char=""/>
              <a:defRPr/>
            </a:pPr>
            <a:r>
              <a:rPr lang="en-GB" sz="2800" dirty="0" smtClean="0"/>
              <a:t>If children are doing a </a:t>
            </a:r>
            <a:r>
              <a:rPr lang="en-GB" sz="2800" dirty="0" err="1" smtClean="0"/>
              <a:t>Procision</a:t>
            </a:r>
            <a:r>
              <a:rPr lang="en-GB" sz="2800" dirty="0" smtClean="0"/>
              <a:t> club after school they should come to school in school uniform and bring their kit to change into at the end of the school day.</a:t>
            </a:r>
          </a:p>
          <a:p>
            <a:pPr marL="365760" indent="-256032" fontAlgn="auto">
              <a:lnSpc>
                <a:spcPct val="90000"/>
              </a:lnSpc>
              <a:spcAft>
                <a:spcPts val="0"/>
              </a:spcAft>
              <a:buFont typeface="Wingdings 3"/>
              <a:buChar char=""/>
              <a:defRPr/>
            </a:pPr>
            <a:endParaRPr lang="en-GB" sz="2200" dirty="0"/>
          </a:p>
          <a:p>
            <a:pPr marL="365760" indent="-256032" fontAlgn="auto">
              <a:lnSpc>
                <a:spcPct val="90000"/>
              </a:lnSpc>
              <a:spcAft>
                <a:spcPts val="0"/>
              </a:spcAft>
              <a:buFont typeface="Wingdings 3"/>
              <a:buChar char=""/>
              <a:defRPr/>
            </a:pPr>
            <a:endParaRPr lang="en-GB" sz="2200" dirty="0" smtClean="0"/>
          </a:p>
          <a:p>
            <a:pPr marL="365760" indent="-256032" fontAlgn="auto">
              <a:lnSpc>
                <a:spcPct val="90000"/>
              </a:lnSpc>
              <a:spcAft>
                <a:spcPts val="0"/>
              </a:spcAft>
              <a:buFont typeface="Wingdings 3"/>
              <a:buChar char=""/>
              <a:defRPr/>
            </a:pPr>
            <a:endParaRPr lang="en-GB" sz="2800" dirty="0" smtClean="0"/>
          </a:p>
        </p:txBody>
      </p:sp>
      <p:sp>
        <p:nvSpPr>
          <p:cNvPr id="3" name="Title 2"/>
          <p:cNvSpPr>
            <a:spLocks noGrp="1"/>
          </p:cNvSpPr>
          <p:nvPr>
            <p:ph type="title"/>
          </p:nvPr>
        </p:nvSpPr>
        <p:spPr>
          <a:xfrm>
            <a:off x="467543" y="287250"/>
            <a:ext cx="8229600" cy="1252728"/>
          </a:xfrm>
        </p:spPr>
        <p:txBody>
          <a:bodyPr/>
          <a:lstStyle/>
          <a:p>
            <a:r>
              <a:rPr lang="en-GB" u="sng" dirty="0" smtClean="0"/>
              <a:t>General Organisation </a:t>
            </a:r>
            <a:endParaRPr lang="en-GB" u="sng" dirty="0"/>
          </a:p>
        </p:txBody>
      </p:sp>
    </p:spTree>
    <p:extLst>
      <p:ext uri="{BB962C8B-B14F-4D97-AF65-F5344CB8AC3E}">
        <p14:creationId xmlns:p14="http://schemas.microsoft.com/office/powerpoint/2010/main" val="1352465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1863" y="1772816"/>
            <a:ext cx="8640959" cy="4437112"/>
          </a:xfrm>
        </p:spPr>
        <p:txBody>
          <a:bodyPr>
            <a:normAutofit/>
          </a:bodyPr>
          <a:lstStyle/>
          <a:p>
            <a:pPr marL="365760" indent="-256032" fontAlgn="auto">
              <a:lnSpc>
                <a:spcPct val="90000"/>
              </a:lnSpc>
              <a:spcAft>
                <a:spcPts val="0"/>
              </a:spcAft>
              <a:buFont typeface="Wingdings 3"/>
              <a:buChar char=""/>
              <a:defRPr/>
            </a:pPr>
            <a:r>
              <a:rPr lang="en-GB" dirty="0" smtClean="0"/>
              <a:t>Water bottles – Water </a:t>
            </a:r>
            <a:r>
              <a:rPr lang="en-GB" dirty="0"/>
              <a:t>bottles should </a:t>
            </a:r>
            <a:r>
              <a:rPr lang="en-GB" dirty="0" smtClean="0"/>
              <a:t>be </a:t>
            </a:r>
            <a:r>
              <a:rPr lang="en-GB" dirty="0"/>
              <a:t>named and in school daily (not inside their </a:t>
            </a:r>
            <a:r>
              <a:rPr lang="en-GB" dirty="0" smtClean="0"/>
              <a:t>book bag</a:t>
            </a:r>
            <a:r>
              <a:rPr lang="en-GB" dirty="0"/>
              <a:t>).  The bottles </a:t>
            </a:r>
            <a:r>
              <a:rPr lang="en-GB" dirty="0" smtClean="0"/>
              <a:t>can </a:t>
            </a:r>
            <a:r>
              <a:rPr lang="en-GB" dirty="0"/>
              <a:t>be refilled at school if needed. Water bottles must be spill proof and actual </a:t>
            </a:r>
            <a:r>
              <a:rPr lang="en-GB" dirty="0" smtClean="0"/>
              <a:t>reusable water </a:t>
            </a:r>
            <a:r>
              <a:rPr lang="en-GB" dirty="0"/>
              <a:t>bottles. They must only contain water please. </a:t>
            </a:r>
            <a:endParaRPr lang="en-GB" dirty="0" smtClean="0"/>
          </a:p>
          <a:p>
            <a:pPr marL="109728" indent="0" fontAlgn="auto">
              <a:lnSpc>
                <a:spcPct val="90000"/>
              </a:lnSpc>
              <a:spcAft>
                <a:spcPts val="0"/>
              </a:spcAft>
              <a:buNone/>
              <a:defRPr/>
            </a:pPr>
            <a:endParaRPr lang="en-GB" dirty="0" smtClean="0"/>
          </a:p>
          <a:p>
            <a:pPr marL="365760" indent="-256032" fontAlgn="auto">
              <a:lnSpc>
                <a:spcPct val="90000"/>
              </a:lnSpc>
              <a:spcAft>
                <a:spcPts val="0"/>
              </a:spcAft>
              <a:buFont typeface="Wingdings 3"/>
              <a:buChar char=""/>
              <a:defRPr/>
            </a:pPr>
            <a:r>
              <a:rPr lang="en-GB" dirty="0" smtClean="0"/>
              <a:t>Lunches – please order these in advance electronically.</a:t>
            </a:r>
          </a:p>
          <a:p>
            <a:pPr marL="365760" indent="-256032" fontAlgn="auto">
              <a:lnSpc>
                <a:spcPct val="90000"/>
              </a:lnSpc>
              <a:spcAft>
                <a:spcPts val="0"/>
              </a:spcAft>
              <a:buFont typeface="Wingdings 3"/>
              <a:buChar char=""/>
              <a:defRPr/>
            </a:pPr>
            <a:endParaRPr lang="en-US" dirty="0"/>
          </a:p>
          <a:p>
            <a:pPr marL="365760" indent="-256032">
              <a:lnSpc>
                <a:spcPct val="90000"/>
              </a:lnSpc>
              <a:buFont typeface="Wingdings 3"/>
              <a:buChar char=""/>
              <a:defRPr/>
            </a:pPr>
            <a:r>
              <a:rPr lang="en-GB" dirty="0">
                <a:solidFill>
                  <a:srgbClr val="073E87"/>
                </a:solidFill>
                <a:latin typeface="SassoonPrimaryInfant" pitchFamily="2" charset="0"/>
              </a:rPr>
              <a:t>Concentration </a:t>
            </a:r>
            <a:r>
              <a:rPr lang="en-GB" dirty="0" smtClean="0">
                <a:solidFill>
                  <a:srgbClr val="073E87"/>
                </a:solidFill>
                <a:latin typeface="SassoonPrimaryInfant" pitchFamily="2" charset="0"/>
              </a:rPr>
              <a:t>aids </a:t>
            </a:r>
            <a:r>
              <a:rPr lang="en-GB" dirty="0">
                <a:solidFill>
                  <a:srgbClr val="073E87"/>
                </a:solidFill>
                <a:latin typeface="SassoonPrimaryInfant" pitchFamily="2" charset="0"/>
              </a:rPr>
              <a:t>– If your child requires a concentration aid, please communicate this with the inclusion and pastoral team. Please don’t supply these from </a:t>
            </a:r>
            <a:r>
              <a:rPr lang="en-GB" dirty="0" smtClean="0">
                <a:solidFill>
                  <a:srgbClr val="073E87"/>
                </a:solidFill>
                <a:latin typeface="SassoonPrimaryInfant" pitchFamily="2" charset="0"/>
              </a:rPr>
              <a:t>home. </a:t>
            </a:r>
            <a:endParaRPr lang="en-GB" dirty="0">
              <a:solidFill>
                <a:srgbClr val="073E87"/>
              </a:solidFill>
              <a:latin typeface="SassoonPrimaryInfant" pitchFamily="2" charset="0"/>
            </a:endParaRPr>
          </a:p>
          <a:p>
            <a:pPr marL="365760" indent="-256032" fontAlgn="auto">
              <a:lnSpc>
                <a:spcPct val="90000"/>
              </a:lnSpc>
              <a:spcAft>
                <a:spcPts val="0"/>
              </a:spcAft>
              <a:buFont typeface="Wingdings 3"/>
              <a:buChar char=""/>
              <a:defRPr/>
            </a:pPr>
            <a:endParaRPr lang="en-GB" sz="2200" dirty="0" smtClean="0"/>
          </a:p>
          <a:p>
            <a:pPr marL="365760" indent="-256032" fontAlgn="auto">
              <a:lnSpc>
                <a:spcPct val="90000"/>
              </a:lnSpc>
              <a:spcAft>
                <a:spcPts val="0"/>
              </a:spcAft>
              <a:buFont typeface="Wingdings 3"/>
              <a:buChar char=""/>
              <a:defRPr/>
            </a:pPr>
            <a:endParaRPr lang="en-GB" sz="2200" dirty="0" smtClean="0"/>
          </a:p>
          <a:p>
            <a:pPr marL="365760" indent="-256032" fontAlgn="auto">
              <a:lnSpc>
                <a:spcPct val="90000"/>
              </a:lnSpc>
              <a:spcAft>
                <a:spcPts val="0"/>
              </a:spcAft>
              <a:buFont typeface="Wingdings 3"/>
              <a:buChar char=""/>
              <a:defRPr/>
            </a:pPr>
            <a:endParaRPr lang="en-GB" sz="2800" dirty="0" smtClean="0"/>
          </a:p>
        </p:txBody>
      </p:sp>
      <p:sp>
        <p:nvSpPr>
          <p:cNvPr id="3" name="Title 2"/>
          <p:cNvSpPr>
            <a:spLocks noGrp="1"/>
          </p:cNvSpPr>
          <p:nvPr>
            <p:ph type="title"/>
          </p:nvPr>
        </p:nvSpPr>
        <p:spPr>
          <a:xfrm>
            <a:off x="467543" y="287250"/>
            <a:ext cx="8229600" cy="1252728"/>
          </a:xfrm>
        </p:spPr>
        <p:txBody>
          <a:bodyPr/>
          <a:lstStyle/>
          <a:p>
            <a:r>
              <a:rPr lang="en-GB" u="sng" dirty="0" smtClean="0"/>
              <a:t>General Organisation </a:t>
            </a:r>
            <a:endParaRPr lang="en-GB" u="sng" dirty="0"/>
          </a:p>
        </p:txBody>
      </p:sp>
    </p:spTree>
    <p:extLst>
      <p:ext uri="{BB962C8B-B14F-4D97-AF65-F5344CB8AC3E}">
        <p14:creationId xmlns:p14="http://schemas.microsoft.com/office/powerpoint/2010/main" val="4199853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1863" y="1772816"/>
            <a:ext cx="8640959" cy="4437112"/>
          </a:xfrm>
        </p:spPr>
        <p:txBody>
          <a:bodyPr>
            <a:normAutofit/>
          </a:bodyPr>
          <a:lstStyle/>
          <a:p>
            <a:pPr marL="365760" indent="-256032" fontAlgn="auto">
              <a:lnSpc>
                <a:spcPct val="90000"/>
              </a:lnSpc>
              <a:spcAft>
                <a:spcPts val="0"/>
              </a:spcAft>
              <a:buFont typeface="Wingdings 3"/>
              <a:buChar char=""/>
              <a:defRPr/>
            </a:pPr>
            <a:r>
              <a:rPr lang="en-US" sz="2800" dirty="0"/>
              <a:t>C</a:t>
            </a:r>
            <a:r>
              <a:rPr lang="en-US" sz="2800" dirty="0" smtClean="0"/>
              <a:t>hildren have the opportunity to earn a pen </a:t>
            </a:r>
            <a:r>
              <a:rPr lang="en-US" sz="2800" dirty="0" err="1" smtClean="0"/>
              <a:t>licence</a:t>
            </a:r>
            <a:r>
              <a:rPr lang="en-US" sz="2800" dirty="0" smtClean="0"/>
              <a:t> by demonstrating great effort in improving their handwriting. </a:t>
            </a:r>
          </a:p>
          <a:p>
            <a:pPr marL="365760" indent="-256032" fontAlgn="auto">
              <a:lnSpc>
                <a:spcPct val="90000"/>
              </a:lnSpc>
              <a:spcAft>
                <a:spcPts val="0"/>
              </a:spcAft>
              <a:buFont typeface="Wingdings 3"/>
              <a:buChar char=""/>
              <a:defRPr/>
            </a:pPr>
            <a:endParaRPr lang="en-US" sz="2800" dirty="0" smtClean="0"/>
          </a:p>
          <a:p>
            <a:pPr marL="365760" indent="-256032" fontAlgn="auto">
              <a:lnSpc>
                <a:spcPct val="90000"/>
              </a:lnSpc>
              <a:spcAft>
                <a:spcPts val="0"/>
              </a:spcAft>
              <a:buFont typeface="Wingdings 3"/>
              <a:buChar char=""/>
              <a:defRPr/>
            </a:pPr>
            <a:r>
              <a:rPr lang="en-US" sz="2800" dirty="0" smtClean="0"/>
              <a:t>This entitles them to write in pen in their exercise books, should they wish to do so.</a:t>
            </a:r>
          </a:p>
          <a:p>
            <a:pPr marL="365760" indent="-256032" fontAlgn="auto">
              <a:lnSpc>
                <a:spcPct val="90000"/>
              </a:lnSpc>
              <a:spcAft>
                <a:spcPts val="0"/>
              </a:spcAft>
              <a:buFont typeface="Wingdings 3"/>
              <a:buChar char=""/>
              <a:defRPr/>
            </a:pPr>
            <a:endParaRPr lang="en-US" sz="2000" dirty="0"/>
          </a:p>
          <a:p>
            <a:pPr marL="365760" indent="-256032" fontAlgn="auto">
              <a:lnSpc>
                <a:spcPct val="90000"/>
              </a:lnSpc>
              <a:spcAft>
                <a:spcPts val="0"/>
              </a:spcAft>
              <a:buFont typeface="Wingdings 3"/>
              <a:buChar char=""/>
              <a:defRPr/>
            </a:pPr>
            <a:endParaRPr lang="en-US" sz="2000" dirty="0" smtClean="0"/>
          </a:p>
          <a:p>
            <a:pPr marL="365760" indent="-256032" fontAlgn="auto">
              <a:lnSpc>
                <a:spcPct val="90000"/>
              </a:lnSpc>
              <a:spcAft>
                <a:spcPts val="0"/>
              </a:spcAft>
              <a:buFont typeface="Wingdings 3"/>
              <a:buChar char=""/>
              <a:defRPr/>
            </a:pPr>
            <a:endParaRPr lang="en-GB" sz="2800" dirty="0" smtClean="0"/>
          </a:p>
        </p:txBody>
      </p:sp>
      <p:sp>
        <p:nvSpPr>
          <p:cNvPr id="3" name="Title 2"/>
          <p:cNvSpPr>
            <a:spLocks noGrp="1"/>
          </p:cNvSpPr>
          <p:nvPr>
            <p:ph type="title"/>
          </p:nvPr>
        </p:nvSpPr>
        <p:spPr>
          <a:xfrm>
            <a:off x="467543" y="287250"/>
            <a:ext cx="8229600" cy="1252728"/>
          </a:xfrm>
        </p:spPr>
        <p:txBody>
          <a:bodyPr/>
          <a:lstStyle/>
          <a:p>
            <a:r>
              <a:rPr lang="en-GB" u="sng" dirty="0" smtClean="0"/>
              <a:t>General Organisation </a:t>
            </a:r>
            <a:endParaRPr lang="en-GB" u="sng" dirty="0"/>
          </a:p>
        </p:txBody>
      </p:sp>
      <p:pic>
        <p:nvPicPr>
          <p:cNvPr id="4" name="Picture 3"/>
          <p:cNvPicPr>
            <a:picLocks noChangeAspect="1"/>
          </p:cNvPicPr>
          <p:nvPr/>
        </p:nvPicPr>
        <p:blipFill>
          <a:blip r:embed="rId3"/>
          <a:stretch>
            <a:fillRect/>
          </a:stretch>
        </p:blipFill>
        <p:spPr>
          <a:xfrm rot="16200000">
            <a:off x="3168515" y="3824374"/>
            <a:ext cx="2365691" cy="3447150"/>
          </a:xfrm>
          <a:prstGeom prst="rect">
            <a:avLst/>
          </a:prstGeom>
        </p:spPr>
      </p:pic>
    </p:spTree>
    <p:extLst>
      <p:ext uri="{BB962C8B-B14F-4D97-AF65-F5344CB8AC3E}">
        <p14:creationId xmlns:p14="http://schemas.microsoft.com/office/powerpoint/2010/main" val="31186432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6650</TotalTime>
  <Words>1081</Words>
  <Application>Microsoft Office PowerPoint</Application>
  <PresentationFormat>On-screen Show (4:3)</PresentationFormat>
  <Paragraphs>151</Paragraphs>
  <Slides>21</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Calibri</vt:lpstr>
      <vt:lpstr>Candara</vt:lpstr>
      <vt:lpstr>Comic Sans MS</vt:lpstr>
      <vt:lpstr>SassoonPrimaryInfant</vt:lpstr>
      <vt:lpstr>Symbol</vt:lpstr>
      <vt:lpstr>Wingdings 2</vt:lpstr>
      <vt:lpstr>Wingdings 3</vt:lpstr>
      <vt:lpstr>Waveform</vt:lpstr>
      <vt:lpstr>Lower Key Stage 2 Welcome Session</vt:lpstr>
      <vt:lpstr>Who’s Who!</vt:lpstr>
      <vt:lpstr>Who’s Who?</vt:lpstr>
      <vt:lpstr>Who’s Who?</vt:lpstr>
      <vt:lpstr>Inclusion and Pastoral Team </vt:lpstr>
      <vt:lpstr>Our Office</vt:lpstr>
      <vt:lpstr>General Organisation </vt:lpstr>
      <vt:lpstr>General Organisation </vt:lpstr>
      <vt:lpstr>General Organisation </vt:lpstr>
      <vt:lpstr>Pencil cases</vt:lpstr>
      <vt:lpstr>General Organisation </vt:lpstr>
      <vt:lpstr>General Organisation </vt:lpstr>
      <vt:lpstr>Walking to School </vt:lpstr>
      <vt:lpstr>Purple Learners </vt:lpstr>
      <vt:lpstr>Big Ideas!</vt:lpstr>
      <vt:lpstr>Brave New World </vt:lpstr>
      <vt:lpstr>Brave New World </vt:lpstr>
      <vt:lpstr>READING</vt:lpstr>
      <vt:lpstr>Homework </vt:lpstr>
      <vt:lpstr>PTFA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3</dc:title>
  <dc:creator>Teacher</dc:creator>
  <cp:lastModifiedBy>Natalie Evans</cp:lastModifiedBy>
  <cp:revision>141</cp:revision>
  <cp:lastPrinted>2022-09-14T11:15:45Z</cp:lastPrinted>
  <dcterms:created xsi:type="dcterms:W3CDTF">2014-08-13T14:09:51Z</dcterms:created>
  <dcterms:modified xsi:type="dcterms:W3CDTF">2023-09-20T12:47:16Z</dcterms:modified>
</cp:coreProperties>
</file>