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78" r:id="rId3"/>
    <p:sldId id="324" r:id="rId4"/>
    <p:sldId id="315" r:id="rId5"/>
    <p:sldId id="263" r:id="rId6"/>
    <p:sldId id="281" r:id="rId7"/>
    <p:sldId id="323" r:id="rId8"/>
    <p:sldId id="258" r:id="rId9"/>
    <p:sldId id="308" r:id="rId10"/>
    <p:sldId id="319" r:id="rId11"/>
    <p:sldId id="320" r:id="rId12"/>
    <p:sldId id="326" r:id="rId13"/>
    <p:sldId id="309" r:id="rId14"/>
    <p:sldId id="317" r:id="rId15"/>
    <p:sldId id="310" r:id="rId16"/>
    <p:sldId id="321" r:id="rId17"/>
    <p:sldId id="325" r:id="rId18"/>
    <p:sldId id="270" r:id="rId19"/>
    <p:sldId id="322" r:id="rId20"/>
    <p:sldId id="314" r:id="rId21"/>
    <p:sldId id="301" r:id="rId22"/>
    <p:sldId id="327" r:id="rId23"/>
    <p:sldId id="313"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66545" autoAdjust="0"/>
  </p:normalViewPr>
  <p:slideViewPr>
    <p:cSldViewPr>
      <p:cViewPr varScale="1">
        <p:scale>
          <a:sx n="72" d="100"/>
          <a:sy n="72" d="100"/>
        </p:scale>
        <p:origin x="134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3D6723F-17F8-4EE4-AEDB-801DAD2096EB}" type="datetimeFigureOut">
              <a:rPr lang="en-GB" smtClean="0"/>
              <a:pPr/>
              <a:t>19/09/2023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8FF2B65-B6E9-409F-A6FF-CC789A9F5C80}" type="slidenum">
              <a:rPr lang="en-GB" smtClean="0"/>
              <a:pPr/>
              <a:t>‹#›</a:t>
            </a:fld>
            <a:endParaRPr lang="en-GB"/>
          </a:p>
        </p:txBody>
      </p:sp>
    </p:spTree>
    <p:extLst>
      <p:ext uri="{BB962C8B-B14F-4D97-AF65-F5344CB8AC3E}">
        <p14:creationId xmlns:p14="http://schemas.microsoft.com/office/powerpoint/2010/main" val="64514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B490295-E85C-4A43-AB99-1B1022C4BED5}" type="datetimeFigureOut">
              <a:rPr lang="en-GB" smtClean="0"/>
              <a:pPr/>
              <a:t>19/09/2023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E4D492-84A7-4BD1-A2C1-D4554081DF88}" type="slidenum">
              <a:rPr lang="en-GB" smtClean="0"/>
              <a:pPr/>
              <a:t>‹#›</a:t>
            </a:fld>
            <a:endParaRPr lang="en-GB"/>
          </a:p>
        </p:txBody>
      </p:sp>
    </p:spTree>
    <p:extLst>
      <p:ext uri="{BB962C8B-B14F-4D97-AF65-F5344CB8AC3E}">
        <p14:creationId xmlns:p14="http://schemas.microsoft.com/office/powerpoint/2010/main" val="267208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r>
              <a:rPr lang="en-GB" dirty="0" smtClean="0"/>
              <a:t>It will really help if you could ensure all messages are given to teachers/the office first thing/end of day and if children come to school with the right equipment. </a:t>
            </a:r>
          </a:p>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4</a:t>
            </a:fld>
            <a:endParaRPr lang="en-GB"/>
          </a:p>
        </p:txBody>
      </p:sp>
    </p:spTree>
    <p:extLst>
      <p:ext uri="{BB962C8B-B14F-4D97-AF65-F5344CB8AC3E}">
        <p14:creationId xmlns:p14="http://schemas.microsoft.com/office/powerpoint/2010/main" val="275756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5E4D492-84A7-4BD1-A2C1-D4554081DF88}" type="slidenum">
              <a:rPr lang="en-GB" smtClean="0"/>
              <a:pPr/>
              <a:t>11</a:t>
            </a:fld>
            <a:endParaRPr lang="en-GB"/>
          </a:p>
        </p:txBody>
      </p:sp>
    </p:spTree>
    <p:extLst>
      <p:ext uri="{BB962C8B-B14F-4D97-AF65-F5344CB8AC3E}">
        <p14:creationId xmlns:p14="http://schemas.microsoft.com/office/powerpoint/2010/main" val="239313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18</a:t>
            </a:fld>
            <a:endParaRPr lang="en-GB"/>
          </a:p>
        </p:txBody>
      </p:sp>
    </p:spTree>
    <p:extLst>
      <p:ext uri="{BB962C8B-B14F-4D97-AF65-F5344CB8AC3E}">
        <p14:creationId xmlns:p14="http://schemas.microsoft.com/office/powerpoint/2010/main" val="166384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SassoonPrimaryInfant" pitchFamily="2" charset="0"/>
              </a:rPr>
              <a:t>Our approach to behaviour management is focused on being positive and having high expectations of children.  </a:t>
            </a:r>
          </a:p>
          <a:p>
            <a:r>
              <a:rPr lang="en-GB" sz="1200" dirty="0" smtClean="0">
                <a:latin typeface="SassoonPrimaryInfant" pitchFamily="2" charset="0"/>
              </a:rPr>
              <a:t>We encourage children to reflect on their behaviours and make good choices.</a:t>
            </a:r>
          </a:p>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21</a:t>
            </a:fld>
            <a:endParaRPr lang="en-GB"/>
          </a:p>
        </p:txBody>
      </p:sp>
    </p:spTree>
    <p:extLst>
      <p:ext uri="{BB962C8B-B14F-4D97-AF65-F5344CB8AC3E}">
        <p14:creationId xmlns:p14="http://schemas.microsoft.com/office/powerpoint/2010/main" val="215751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22</a:t>
            </a:fld>
            <a:endParaRPr lang="en-GB"/>
          </a:p>
        </p:txBody>
      </p:sp>
    </p:spTree>
    <p:extLst>
      <p:ext uri="{BB962C8B-B14F-4D97-AF65-F5344CB8AC3E}">
        <p14:creationId xmlns:p14="http://schemas.microsoft.com/office/powerpoint/2010/main" val="247437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25961-E75C-4347-8963-949ECA5D273B}" type="datetimeFigureOut">
              <a:rPr lang="en-GB" smtClean="0"/>
              <a:pPr/>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D425961-E75C-4347-8963-949ECA5D273B}" type="datetimeFigureOut">
              <a:rPr lang="en-GB" smtClean="0"/>
              <a:pPr/>
              <a:t>19/09/2023</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953345B-3551-4FC0-AE26-B9940905350E}"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office@jrs.w-berks.sch.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74907/EYFS_framework_-_March_2021.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solidFill>
                  <a:srgbClr val="002060"/>
                </a:solidFill>
                <a:effectLst>
                  <a:outerShdw blurRad="38100" dist="38100" dir="2700000" algn="tl">
                    <a:srgbClr val="000000">
                      <a:alpha val="43137"/>
                    </a:srgbClr>
                  </a:outerShdw>
                </a:effectLst>
                <a:latin typeface="SassoonPrimaryInfant" pitchFamily="2" charset="0"/>
              </a:rPr>
              <a:t>Welcome to FS2</a:t>
            </a:r>
            <a:endParaRPr lang="en-GB" sz="6000" dirty="0">
              <a:solidFill>
                <a:srgbClr val="002060"/>
              </a:solidFill>
              <a:effectLst>
                <a:outerShdw blurRad="38100" dist="38100" dir="2700000" algn="tl">
                  <a:srgbClr val="000000">
                    <a:alpha val="43137"/>
                  </a:srgbClr>
                </a:outerShdw>
              </a:effectLst>
              <a:latin typeface="SassoonPrimaryInfant" pitchFamily="2" charset="0"/>
            </a:endParaRPr>
          </a:p>
        </p:txBody>
      </p:sp>
      <p:pic>
        <p:nvPicPr>
          <p:cNvPr id="4" name="Picture 3" descr="U:\Logo\John Rankin - NEW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40" y="548680"/>
            <a:ext cx="2560320" cy="1437005"/>
          </a:xfrm>
          <a:prstGeom prst="rect">
            <a:avLst/>
          </a:prstGeom>
          <a:noFill/>
          <a:ln>
            <a:noFill/>
          </a:ln>
        </p:spPr>
      </p:pic>
      <p:sp>
        <p:nvSpPr>
          <p:cNvPr id="5" name="Subtitle 2"/>
          <p:cNvSpPr>
            <a:spLocks noGrp="1"/>
          </p:cNvSpPr>
          <p:nvPr>
            <p:ph type="subTitle" idx="1"/>
          </p:nvPr>
        </p:nvSpPr>
        <p:spPr>
          <a:xfrm>
            <a:off x="1475656" y="3717032"/>
            <a:ext cx="6400800" cy="1473200"/>
          </a:xfrm>
        </p:spPr>
        <p:txBody>
          <a:bodyPr>
            <a:normAutofit/>
          </a:bodyPr>
          <a:lstStyle/>
          <a:p>
            <a:r>
              <a:rPr lang="en-GB" sz="3600" dirty="0" smtClean="0">
                <a:solidFill>
                  <a:schemeClr val="tx1"/>
                </a:solidFill>
                <a:latin typeface="SassoonPrimaryInfant" pitchFamily="2" charset="0"/>
              </a:rPr>
              <a:t>Miss Walley, Miss </a:t>
            </a:r>
            <a:r>
              <a:rPr lang="en-GB" sz="3600" dirty="0" err="1" smtClean="0">
                <a:solidFill>
                  <a:schemeClr val="tx1"/>
                </a:solidFill>
                <a:latin typeface="SassoonPrimaryInfant" pitchFamily="2" charset="0"/>
              </a:rPr>
              <a:t>Knape</a:t>
            </a:r>
            <a:r>
              <a:rPr lang="en-GB" sz="3600" dirty="0" smtClean="0">
                <a:solidFill>
                  <a:schemeClr val="tx1"/>
                </a:solidFill>
                <a:latin typeface="SassoonPrimaryInfant" pitchFamily="2" charset="0"/>
              </a:rPr>
              <a:t>, </a:t>
            </a:r>
          </a:p>
          <a:p>
            <a:r>
              <a:rPr lang="en-GB" sz="3600" dirty="0" smtClean="0">
                <a:solidFill>
                  <a:schemeClr val="tx1"/>
                </a:solidFill>
                <a:latin typeface="SassoonPrimaryInfant" pitchFamily="2" charset="0"/>
              </a:rPr>
              <a:t>Mrs Hogg</a:t>
            </a:r>
            <a:endParaRPr lang="en-GB" sz="3600" dirty="0">
              <a:solidFill>
                <a:schemeClr val="tx1"/>
              </a:solidFill>
              <a:latin typeface="SassoonPrimaryInfant" pitchFamily="2" charset="0"/>
            </a:endParaRPr>
          </a:p>
        </p:txBody>
      </p:sp>
    </p:spTree>
    <p:extLst>
      <p:ext uri="{BB962C8B-B14F-4D97-AF65-F5344CB8AC3E}">
        <p14:creationId xmlns:p14="http://schemas.microsoft.com/office/powerpoint/2010/main" val="175167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930432"/>
          </a:xfrm>
        </p:spPr>
        <p:txBody>
          <a:bodyPr>
            <a:normAutofit/>
          </a:bodyPr>
          <a:lstStyle/>
          <a:p>
            <a:r>
              <a:rPr lang="en-GB" sz="4800" u="sng" dirty="0" smtClean="0">
                <a:latin typeface="SassoonPrimaryInfant" pitchFamily="2" charset="0"/>
              </a:rPr>
              <a:t>Reading – FS2</a:t>
            </a:r>
            <a:endParaRPr lang="en-GB" sz="4800" u="sng" dirty="0">
              <a:latin typeface="SassoonPrimaryInfant" pitchFamily="2" charset="0"/>
            </a:endParaRPr>
          </a:p>
        </p:txBody>
      </p:sp>
      <p:sp>
        <p:nvSpPr>
          <p:cNvPr id="6" name="TextBox 5"/>
          <p:cNvSpPr txBox="1"/>
          <p:nvPr/>
        </p:nvSpPr>
        <p:spPr>
          <a:xfrm>
            <a:off x="323528" y="1772816"/>
            <a:ext cx="8363272" cy="3539430"/>
          </a:xfrm>
          <a:prstGeom prst="rect">
            <a:avLst/>
          </a:prstGeom>
          <a:noFill/>
        </p:spPr>
        <p:txBody>
          <a:bodyPr wrap="square" rtlCol="0">
            <a:spAutoFit/>
          </a:bodyPr>
          <a:lstStyle/>
          <a:p>
            <a:r>
              <a:rPr lang="en-GB" sz="2800" dirty="0" smtClean="0">
                <a:solidFill>
                  <a:schemeClr val="tx2"/>
                </a:solidFill>
                <a:latin typeface="SassoonPrimaryInfant" pitchFamily="2" charset="0"/>
              </a:rPr>
              <a:t>Children will come home with a reading book. They will be told which colour book they are on. These books will be sent home on a Friday.</a:t>
            </a:r>
          </a:p>
          <a:p>
            <a:r>
              <a:rPr lang="en-GB" sz="2800" dirty="0" smtClean="0">
                <a:solidFill>
                  <a:schemeClr val="tx2"/>
                </a:solidFill>
                <a:latin typeface="SassoonPrimaryInfant" pitchFamily="2" charset="0"/>
              </a:rPr>
              <a:t>  </a:t>
            </a:r>
          </a:p>
          <a:p>
            <a:r>
              <a:rPr lang="en-GB" sz="2800" dirty="0" smtClean="0">
                <a:solidFill>
                  <a:schemeClr val="tx2"/>
                </a:solidFill>
                <a:latin typeface="SassoonPrimaryInfant" pitchFamily="2" charset="0"/>
              </a:rPr>
              <a:t>Please bring them back in on a Wednesday and a new one will be sent out on the following Friday. </a:t>
            </a:r>
          </a:p>
          <a:p>
            <a:endParaRPr lang="en-GB" sz="2800" dirty="0" smtClean="0">
              <a:solidFill>
                <a:schemeClr val="tx2"/>
              </a:solidFill>
              <a:latin typeface="SassoonPrimaryInfant" pitchFamily="2" charset="0"/>
            </a:endParaRPr>
          </a:p>
          <a:p>
            <a:endParaRPr lang="en-GB" sz="2800" dirty="0">
              <a:solidFill>
                <a:schemeClr val="tx2"/>
              </a:solidFill>
              <a:latin typeface="SassoonPrimaryInfant" pitchFamily="2" charset="0"/>
            </a:endParaRPr>
          </a:p>
        </p:txBody>
      </p:sp>
      <p:sp>
        <p:nvSpPr>
          <p:cNvPr id="2" name="TextBox 1"/>
          <p:cNvSpPr txBox="1"/>
          <p:nvPr/>
        </p:nvSpPr>
        <p:spPr>
          <a:xfrm>
            <a:off x="323528" y="4437112"/>
            <a:ext cx="8136904" cy="2246769"/>
          </a:xfrm>
          <a:prstGeom prst="rect">
            <a:avLst/>
          </a:prstGeom>
          <a:noFill/>
        </p:spPr>
        <p:txBody>
          <a:bodyPr wrap="square" rtlCol="0">
            <a:spAutoFit/>
          </a:bodyPr>
          <a:lstStyle/>
          <a:p>
            <a:r>
              <a:rPr lang="en-GB" sz="2800" dirty="0">
                <a:solidFill>
                  <a:schemeClr val="tx2"/>
                </a:solidFill>
                <a:latin typeface="SassoonPrimaryInfant" pitchFamily="2" charset="0"/>
              </a:rPr>
              <a:t>Lilac </a:t>
            </a:r>
            <a:r>
              <a:rPr lang="en-GB" sz="2800" dirty="0" smtClean="0">
                <a:solidFill>
                  <a:schemeClr val="tx2"/>
                </a:solidFill>
                <a:latin typeface="SassoonPrimaryInfant" pitchFamily="2" charset="0"/>
              </a:rPr>
              <a:t>books </a:t>
            </a:r>
            <a:r>
              <a:rPr lang="en-GB" sz="2800" dirty="0">
                <a:solidFill>
                  <a:schemeClr val="tx2"/>
                </a:solidFill>
                <a:latin typeface="SassoonPrimaryInfant" pitchFamily="2" charset="0"/>
              </a:rPr>
              <a:t>have no words – these books are used at the start before children are able to read. The children will tell the story through the pictures – encourage your child to use as much detail as possible. </a:t>
            </a:r>
          </a:p>
        </p:txBody>
      </p:sp>
    </p:spTree>
    <p:extLst>
      <p:ext uri="{BB962C8B-B14F-4D97-AF65-F5344CB8AC3E}">
        <p14:creationId xmlns:p14="http://schemas.microsoft.com/office/powerpoint/2010/main" val="2156731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930432"/>
          </a:xfrm>
        </p:spPr>
        <p:txBody>
          <a:bodyPr>
            <a:normAutofit/>
          </a:bodyPr>
          <a:lstStyle/>
          <a:p>
            <a:r>
              <a:rPr lang="en-GB" sz="4800" u="sng" dirty="0" smtClean="0"/>
              <a:t>READING</a:t>
            </a:r>
            <a:endParaRPr lang="en-GB" sz="4800" u="sng" dirty="0"/>
          </a:p>
        </p:txBody>
      </p:sp>
      <p:sp>
        <p:nvSpPr>
          <p:cNvPr id="6" name="TextBox 5"/>
          <p:cNvSpPr txBox="1"/>
          <p:nvPr/>
        </p:nvSpPr>
        <p:spPr>
          <a:xfrm>
            <a:off x="251521" y="1943190"/>
            <a:ext cx="8208912" cy="830997"/>
          </a:xfrm>
          <a:prstGeom prst="rect">
            <a:avLst/>
          </a:prstGeom>
          <a:noFill/>
        </p:spPr>
        <p:txBody>
          <a:bodyPr wrap="square" rtlCol="0">
            <a:spAutoFit/>
          </a:bodyPr>
          <a:lstStyle/>
          <a:p>
            <a:r>
              <a:rPr lang="en-GB" sz="2400" dirty="0" smtClean="0">
                <a:solidFill>
                  <a:srgbClr val="FF0000"/>
                </a:solidFill>
                <a:latin typeface="SassoonPrimaryInfant"/>
              </a:rPr>
              <a:t>Please can we request that all children are encouraged to read at home for at least 10 minutes daily. </a:t>
            </a:r>
            <a:endParaRPr lang="en-GB" sz="2400" dirty="0">
              <a:solidFill>
                <a:srgbClr val="FF0000"/>
              </a:solidFill>
              <a:latin typeface="SassoonPrimaryInfant"/>
            </a:endParaRPr>
          </a:p>
        </p:txBody>
      </p:sp>
      <p:sp>
        <p:nvSpPr>
          <p:cNvPr id="2" name="Content Placeholder 1"/>
          <p:cNvSpPr>
            <a:spLocks noGrp="1"/>
          </p:cNvSpPr>
          <p:nvPr>
            <p:ph idx="1"/>
          </p:nvPr>
        </p:nvSpPr>
        <p:spPr>
          <a:xfrm>
            <a:off x="287524" y="3356992"/>
            <a:ext cx="8568951" cy="3222616"/>
          </a:xfrm>
        </p:spPr>
        <p:txBody>
          <a:bodyPr>
            <a:normAutofit fontScale="70000" lnSpcReduction="20000"/>
          </a:bodyPr>
          <a:lstStyle/>
          <a:p>
            <a:pPr marL="0" indent="0">
              <a:buNone/>
            </a:pPr>
            <a:r>
              <a:rPr lang="en-GB" dirty="0"/>
              <a:t> </a:t>
            </a:r>
            <a:r>
              <a:rPr lang="en-GB" sz="3700" dirty="0" smtClean="0">
                <a:latin typeface="SassoonPrimaryInfant"/>
              </a:rPr>
              <a:t>Please </a:t>
            </a:r>
            <a:r>
              <a:rPr lang="en-GB" sz="3700" dirty="0">
                <a:latin typeface="SassoonPrimaryInfant"/>
              </a:rPr>
              <a:t>can we ask that when reading at home with your child you:</a:t>
            </a:r>
          </a:p>
          <a:p>
            <a:pPr lvl="0"/>
            <a:r>
              <a:rPr lang="en-GB" sz="3700" dirty="0">
                <a:latin typeface="SassoonPrimaryInfant"/>
              </a:rPr>
              <a:t>talk to your child </a:t>
            </a:r>
            <a:r>
              <a:rPr lang="en-GB" sz="3700" dirty="0" smtClean="0">
                <a:latin typeface="SassoonPrimaryInfant"/>
              </a:rPr>
              <a:t>about reading, their preferences and interests;</a:t>
            </a:r>
            <a:endParaRPr lang="en-GB" sz="3700" dirty="0">
              <a:latin typeface="SassoonPrimaryInfant"/>
            </a:endParaRPr>
          </a:p>
          <a:p>
            <a:pPr lvl="0"/>
            <a:r>
              <a:rPr lang="en-US" sz="3700" dirty="0">
                <a:latin typeface="SassoonPrimaryInfant"/>
              </a:rPr>
              <a:t>d</a:t>
            </a:r>
            <a:r>
              <a:rPr lang="en-US" sz="3700" dirty="0" smtClean="0">
                <a:latin typeface="SassoonPrimaryInfant"/>
              </a:rPr>
              <a:t>iscuss ideas and opinions about books they are reading, ask them to </a:t>
            </a:r>
            <a:r>
              <a:rPr lang="en-US" sz="3700" dirty="0" err="1" smtClean="0">
                <a:latin typeface="SassoonPrimaryInfant"/>
              </a:rPr>
              <a:t>summarise</a:t>
            </a:r>
            <a:r>
              <a:rPr lang="en-US" sz="3700" dirty="0" smtClean="0">
                <a:latin typeface="SassoonPrimaryInfant"/>
              </a:rPr>
              <a:t> stories, predict, explain characters, </a:t>
            </a:r>
            <a:r>
              <a:rPr lang="en-US" sz="3700" dirty="0" err="1" smtClean="0">
                <a:latin typeface="SassoonPrimaryInfant"/>
              </a:rPr>
              <a:t>etc</a:t>
            </a:r>
            <a:r>
              <a:rPr lang="en-US" sz="3700" dirty="0" smtClean="0">
                <a:latin typeface="SassoonPrimaryInfant"/>
              </a:rPr>
              <a:t>;</a:t>
            </a:r>
            <a:endParaRPr lang="en-GB" sz="3700" dirty="0">
              <a:latin typeface="SassoonPrimaryInfant"/>
            </a:endParaRPr>
          </a:p>
          <a:p>
            <a:pPr lvl="0"/>
            <a:r>
              <a:rPr lang="en-GB" sz="3700" dirty="0" smtClean="0">
                <a:latin typeface="SassoonPrimaryInfant"/>
              </a:rPr>
              <a:t>record what they have read in their Reading </a:t>
            </a:r>
            <a:r>
              <a:rPr lang="en-GB" sz="3700" dirty="0">
                <a:latin typeface="SassoonPrimaryInfant"/>
              </a:rPr>
              <a:t>R</a:t>
            </a:r>
            <a:r>
              <a:rPr lang="en-GB" sz="3700" dirty="0" smtClean="0">
                <a:latin typeface="SassoonPrimaryInfant"/>
              </a:rPr>
              <a:t>ecord on a daily basis.</a:t>
            </a:r>
          </a:p>
        </p:txBody>
      </p:sp>
      <p:pic>
        <p:nvPicPr>
          <p:cNvPr id="4098" name="Picture 2" descr="C:\Users\HNewman\AppData\Local\Microsoft\Windows\Temporary Internet Files\Content.IE5\119JSAWR\read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04664"/>
            <a:ext cx="1152128" cy="109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41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92896"/>
            <a:ext cx="7408333" cy="3633267"/>
          </a:xfrm>
        </p:spPr>
        <p:txBody>
          <a:bodyPr/>
          <a:lstStyle/>
          <a:p>
            <a:r>
              <a:rPr lang="en-US" dirty="0"/>
              <a:t>Research shows the effects of reading on later literacy skills, facilitating social interaction between adults and children, and encouraging children to engage with the world around them. It also states how reading can be a </a:t>
            </a:r>
            <a:r>
              <a:rPr lang="en-US" b="1" dirty="0"/>
              <a:t>‘stable source of information’</a:t>
            </a:r>
            <a:r>
              <a:rPr lang="en-US" dirty="0"/>
              <a:t> throughout a child’s life. This stability allows them to access text in a constant fashion and can be especially beneficial for children growing up in challenging circumstances.</a:t>
            </a:r>
            <a:endParaRPr lang="en-GB" dirty="0"/>
          </a:p>
        </p:txBody>
      </p:sp>
      <p:sp>
        <p:nvSpPr>
          <p:cNvPr id="3" name="Title 2"/>
          <p:cNvSpPr>
            <a:spLocks noGrp="1"/>
          </p:cNvSpPr>
          <p:nvPr>
            <p:ph type="title"/>
          </p:nvPr>
        </p:nvSpPr>
        <p:spPr/>
        <p:txBody>
          <a:bodyPr/>
          <a:lstStyle/>
          <a:p>
            <a:r>
              <a:rPr lang="en-GB" dirty="0" smtClean="0"/>
              <a:t>Our focus on reading…</a:t>
            </a:r>
            <a:endParaRPr lang="en-GB" dirty="0"/>
          </a:p>
        </p:txBody>
      </p:sp>
    </p:spTree>
    <p:extLst>
      <p:ext uri="{BB962C8B-B14F-4D97-AF65-F5344CB8AC3E}">
        <p14:creationId xmlns:p14="http://schemas.microsoft.com/office/powerpoint/2010/main" val="348598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SassoonPrimaryInfant" pitchFamily="2" charset="0"/>
              </a:rPr>
              <a:t>Writing</a:t>
            </a:r>
            <a:endParaRPr lang="en-GB" u="sng" dirty="0">
              <a:latin typeface="SassoonPrimaryInfant" pitchFamily="2" charset="0"/>
            </a:endParaRPr>
          </a:p>
        </p:txBody>
      </p:sp>
      <p:pic>
        <p:nvPicPr>
          <p:cNvPr id="5" name="Picture 4"/>
          <p:cNvPicPr>
            <a:picLocks noChangeAspect="1"/>
          </p:cNvPicPr>
          <p:nvPr/>
        </p:nvPicPr>
        <p:blipFill rotWithShape="1">
          <a:blip r:embed="rId2"/>
          <a:srcRect l="30713" t="69644" r="26368" b="8657"/>
          <a:stretch/>
        </p:blipFill>
        <p:spPr>
          <a:xfrm>
            <a:off x="394375" y="1412776"/>
            <a:ext cx="8355250" cy="2376264"/>
          </a:xfrm>
          <a:prstGeom prst="rect">
            <a:avLst/>
          </a:prstGeom>
        </p:spPr>
      </p:pic>
    </p:spTree>
    <p:extLst>
      <p:ext uri="{BB962C8B-B14F-4D97-AF65-F5344CB8AC3E}">
        <p14:creationId xmlns:p14="http://schemas.microsoft.com/office/powerpoint/2010/main" val="3106206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SassoonPrimaryInfant" pitchFamily="2" charset="0"/>
              </a:rPr>
              <a:t>Writing</a:t>
            </a:r>
            <a:endParaRPr lang="en-GB" u="sng" dirty="0">
              <a:latin typeface="SassoonPrimaryInfant" pitchFamily="2" charset="0"/>
            </a:endParaRPr>
          </a:p>
        </p:txBody>
      </p:sp>
      <p:pic>
        <p:nvPicPr>
          <p:cNvPr id="4" name="Picture 3" descr="Horse_Ridi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309" y="3745168"/>
            <a:ext cx="4622971" cy="1328440"/>
          </a:xfrm>
          <a:prstGeom prst="rect">
            <a:avLst/>
          </a:prstGeom>
          <a:solidFill>
            <a:schemeClr val="bg1"/>
          </a:solidFill>
          <a:ln w="25400">
            <a:solidFill>
              <a:schemeClr val="tx1"/>
            </a:solidFill>
            <a:miter lim="800000"/>
            <a:headEnd/>
            <a:tailEnd/>
          </a:ln>
        </p:spPr>
      </p:pic>
      <p:pic>
        <p:nvPicPr>
          <p:cNvPr id="5" name="Picture 6" descr="http://www.fhi.hounslow.sch.uk/_site/data/files/images/news_and_events/AC9FFDEBFDDC953B8FA8ED474C4A45C7.jpg"/>
          <p:cNvPicPr>
            <a:picLocks noChangeAspect="1" noChangeArrowheads="1"/>
          </p:cNvPicPr>
          <p:nvPr/>
        </p:nvPicPr>
        <p:blipFill>
          <a:blip r:embed="rId3">
            <a:extLst>
              <a:ext uri="{28A0092B-C50C-407E-A947-70E740481C1C}">
                <a14:useLocalDpi xmlns:a14="http://schemas.microsoft.com/office/drawing/2010/main" val="0"/>
              </a:ext>
            </a:extLst>
          </a:blip>
          <a:srcRect l="3096" r="6203" b="50000"/>
          <a:stretch>
            <a:fillRect/>
          </a:stretch>
        </p:blipFill>
        <p:spPr bwMode="auto">
          <a:xfrm>
            <a:off x="3491880" y="4810659"/>
            <a:ext cx="5118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abcdoes.com/new-website/photos/6a0134863096e6970c0162ff3ec50a970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4828" y="1769390"/>
            <a:ext cx="3212841" cy="22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www.uplandsinfant.org.uk/wp-content/uploads/2014/11/F1g-Literac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4659" y="1320670"/>
            <a:ext cx="2890169" cy="232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27584" y="5653621"/>
            <a:ext cx="2204450" cy="646331"/>
          </a:xfrm>
          <a:prstGeom prst="rect">
            <a:avLst/>
          </a:prstGeom>
          <a:noFill/>
        </p:spPr>
        <p:txBody>
          <a:bodyPr wrap="none" lIns="91440" tIns="45720" rIns="91440" bIns="45720">
            <a:spAutoFit/>
          </a:bodyPr>
          <a:lstStyle/>
          <a:p>
            <a:pPr algn="ctr"/>
            <a:r>
              <a:rPr lang="en-US"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Minimum!</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18650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latin typeface="SassoonPrimaryInfant" pitchFamily="2" charset="0"/>
              </a:rPr>
              <a:t>Maths</a:t>
            </a:r>
            <a:r>
              <a:rPr lang="en-US" u="sng" dirty="0" smtClean="0">
                <a:latin typeface="SassoonPrimaryInfant" pitchFamily="2" charset="0"/>
              </a:rPr>
              <a:t> - Number</a:t>
            </a:r>
            <a:endParaRPr lang="en-GB" u="sng" dirty="0">
              <a:latin typeface="SassoonPrimaryInfant" pitchFamily="2" charset="0"/>
            </a:endParaRPr>
          </a:p>
        </p:txBody>
      </p:sp>
      <p:pic>
        <p:nvPicPr>
          <p:cNvPr id="3" name="Picture 2"/>
          <p:cNvPicPr>
            <a:picLocks noChangeAspect="1"/>
          </p:cNvPicPr>
          <p:nvPr/>
        </p:nvPicPr>
        <p:blipFill rotWithShape="1">
          <a:blip r:embed="rId2"/>
          <a:srcRect l="28941" t="64400" r="29715" b="12500"/>
          <a:stretch/>
        </p:blipFill>
        <p:spPr>
          <a:xfrm>
            <a:off x="785860" y="4365104"/>
            <a:ext cx="7560840" cy="2376264"/>
          </a:xfrm>
          <a:prstGeom prst="rect">
            <a:avLst/>
          </a:prstGeom>
        </p:spPr>
      </p:pic>
      <p:pic>
        <p:nvPicPr>
          <p:cNvPr id="5" name="Picture 4"/>
          <p:cNvPicPr>
            <a:picLocks noChangeAspect="1"/>
          </p:cNvPicPr>
          <p:nvPr/>
        </p:nvPicPr>
        <p:blipFill rotWithShape="1">
          <a:blip r:embed="rId2"/>
          <a:srcRect l="28941" t="51100" r="29715" b="36300"/>
          <a:stretch/>
        </p:blipFill>
        <p:spPr>
          <a:xfrm>
            <a:off x="683568" y="3068960"/>
            <a:ext cx="7560840" cy="1296144"/>
          </a:xfrm>
          <a:prstGeom prst="rect">
            <a:avLst/>
          </a:prstGeom>
        </p:spPr>
      </p:pic>
      <p:pic>
        <p:nvPicPr>
          <p:cNvPr id="6" name="Picture 5"/>
          <p:cNvPicPr>
            <a:picLocks noChangeAspect="1"/>
          </p:cNvPicPr>
          <p:nvPr/>
        </p:nvPicPr>
        <p:blipFill rotWithShape="1">
          <a:blip r:embed="rId2"/>
          <a:srcRect l="28743" t="18171" r="29913" b="68529"/>
          <a:stretch/>
        </p:blipFill>
        <p:spPr>
          <a:xfrm>
            <a:off x="683568" y="1772816"/>
            <a:ext cx="7560840" cy="1368152"/>
          </a:xfrm>
          <a:prstGeom prst="rect">
            <a:avLst/>
          </a:prstGeom>
        </p:spPr>
      </p:pic>
    </p:spTree>
    <p:extLst>
      <p:ext uri="{BB962C8B-B14F-4D97-AF65-F5344CB8AC3E}">
        <p14:creationId xmlns:p14="http://schemas.microsoft.com/office/powerpoint/2010/main" val="3111683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Forest School / </a:t>
            </a:r>
            <a:br>
              <a:rPr lang="en-GB" dirty="0" smtClean="0"/>
            </a:br>
            <a:r>
              <a:rPr lang="en-GB" dirty="0" smtClean="0"/>
              <a:t>Wonderful Wednesday</a:t>
            </a:r>
            <a:endParaRPr lang="en-GB"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GB" dirty="0" smtClean="0"/>
              <a:t>Wednesdays – Every Week</a:t>
            </a:r>
          </a:p>
          <a:p>
            <a:pPr marL="0" indent="0">
              <a:buNone/>
            </a:pPr>
            <a:endParaRPr lang="en-GB" dirty="0"/>
          </a:p>
          <a:p>
            <a:pPr marL="0" indent="0">
              <a:buNone/>
            </a:pPr>
            <a:r>
              <a:rPr lang="en-GB" dirty="0" smtClean="0"/>
              <a:t>We aim to do a cooking session every half term</a:t>
            </a:r>
          </a:p>
          <a:p>
            <a:pPr marL="0" indent="0">
              <a:buNone/>
            </a:pPr>
            <a:endParaRPr lang="en-GB" dirty="0"/>
          </a:p>
          <a:p>
            <a:pPr marL="0" indent="0">
              <a:buNone/>
            </a:pPr>
            <a:r>
              <a:rPr lang="en-GB" dirty="0" smtClean="0"/>
              <a:t>Please expect MUD!</a:t>
            </a:r>
            <a:r>
              <a:rPr lang="en-GB" dirty="0"/>
              <a:t> </a:t>
            </a:r>
            <a:endParaRPr lang="en-GB" dirty="0" smtClean="0"/>
          </a:p>
          <a:p>
            <a:pPr marL="0" indent="0">
              <a:buNone/>
            </a:pPr>
            <a:endParaRPr lang="en-GB" dirty="0"/>
          </a:p>
          <a:p>
            <a:pPr marL="0" indent="0">
              <a:buNone/>
            </a:pPr>
            <a:r>
              <a:rPr lang="en-GB" dirty="0" smtClean="0"/>
              <a:t>We will send waterproofs home in half terms for washing, unless needed before…</a:t>
            </a:r>
          </a:p>
        </p:txBody>
      </p:sp>
      <p:sp>
        <p:nvSpPr>
          <p:cNvPr id="4" name="Content Placeholder 3"/>
          <p:cNvSpPr>
            <a:spLocks noGrp="1"/>
          </p:cNvSpPr>
          <p:nvPr>
            <p:ph sz="quarter" idx="14"/>
          </p:nvPr>
        </p:nvSpPr>
        <p:spPr>
          <a:xfrm>
            <a:off x="4283968" y="1872108"/>
            <a:ext cx="3822192" cy="3447288"/>
          </a:xfrm>
        </p:spPr>
        <p:txBody>
          <a:bodyPr/>
          <a:lstStyle/>
          <a:p>
            <a:pPr marL="0" indent="0">
              <a:buNone/>
            </a:pPr>
            <a:r>
              <a:rPr lang="en-GB" dirty="0" smtClean="0"/>
              <a:t>Updates and information for Forest School is communicated via Tapestry</a:t>
            </a:r>
          </a:p>
          <a:p>
            <a:pPr marL="0" indent="0">
              <a:buNone/>
            </a:pPr>
            <a:endParaRPr lang="en-GB" dirty="0"/>
          </a:p>
          <a:p>
            <a:pPr marL="0" indent="0">
              <a:buNone/>
            </a:pPr>
            <a:r>
              <a:rPr lang="en-GB" dirty="0" smtClean="0"/>
              <a:t>Children get to know all FS2 Teachers</a:t>
            </a:r>
          </a:p>
          <a:p>
            <a:pPr marL="0" indent="0">
              <a:buNone/>
            </a:pPr>
            <a:endParaRPr lang="en-GB" dirty="0"/>
          </a:p>
          <a:p>
            <a:pPr marL="0" indent="0">
              <a:buNone/>
            </a:pPr>
            <a:endParaRPr lang="en-GB" dirty="0"/>
          </a:p>
        </p:txBody>
      </p:sp>
      <p:pic>
        <p:nvPicPr>
          <p:cNvPr id="5" name="Picture 4"/>
          <p:cNvPicPr>
            <a:picLocks noChangeAspect="1"/>
          </p:cNvPicPr>
          <p:nvPr/>
        </p:nvPicPr>
        <p:blipFill rotWithShape="1">
          <a:blip r:embed="rId2"/>
          <a:srcRect t="13925" b="18192"/>
          <a:stretch/>
        </p:blipFill>
        <p:spPr>
          <a:xfrm>
            <a:off x="5724128" y="3933056"/>
            <a:ext cx="2801809" cy="2535943"/>
          </a:xfrm>
          <a:prstGeom prst="rect">
            <a:avLst/>
          </a:prstGeom>
        </p:spPr>
      </p:pic>
    </p:spTree>
    <p:extLst>
      <p:ext uri="{BB962C8B-B14F-4D97-AF65-F5344CB8AC3E}">
        <p14:creationId xmlns:p14="http://schemas.microsoft.com/office/powerpoint/2010/main" val="1182947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base"/>
            <a:r>
              <a:rPr lang="en-US" dirty="0"/>
              <a:t>Our curriculum is being developed this year to ensure the children across the school receive exciting and engaging learning. National curriculum requirements will be fully covered but we working on a JRS curriculum which does what our vision says: Ignite passion, empower learners and transform futures. </a:t>
            </a:r>
            <a:br>
              <a:rPr lang="en-US" dirty="0"/>
            </a:br>
            <a:endParaRPr lang="en-US" dirty="0"/>
          </a:p>
          <a:p>
            <a:pPr fontAlgn="base"/>
            <a:r>
              <a:rPr lang="en-US" dirty="0"/>
              <a:t>You will find details of what your children are learning each half term via medium term plans on the school website.</a:t>
            </a:r>
          </a:p>
          <a:p>
            <a:endParaRPr lang="en-GB" dirty="0"/>
          </a:p>
        </p:txBody>
      </p:sp>
      <p:sp>
        <p:nvSpPr>
          <p:cNvPr id="3" name="Title 2"/>
          <p:cNvSpPr>
            <a:spLocks noGrp="1"/>
          </p:cNvSpPr>
          <p:nvPr>
            <p:ph type="title"/>
          </p:nvPr>
        </p:nvSpPr>
        <p:spPr/>
        <p:txBody>
          <a:bodyPr/>
          <a:lstStyle/>
          <a:p>
            <a:r>
              <a:rPr lang="en-GB" dirty="0" smtClean="0"/>
              <a:t>JRS Curriculum</a:t>
            </a:r>
            <a:endParaRPr lang="en-GB" dirty="0"/>
          </a:p>
        </p:txBody>
      </p:sp>
    </p:spTree>
    <p:extLst>
      <p:ext uri="{BB962C8B-B14F-4D97-AF65-F5344CB8AC3E}">
        <p14:creationId xmlns:p14="http://schemas.microsoft.com/office/powerpoint/2010/main" val="3914068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83568" y="3284984"/>
            <a:ext cx="8276395" cy="2088232"/>
          </a:xfrm>
          <a:prstGeom prst="rect">
            <a:avLst/>
          </a:prstGeom>
        </p:spPr>
      </p:pic>
      <p:sp>
        <p:nvSpPr>
          <p:cNvPr id="3" name="Title 2"/>
          <p:cNvSpPr>
            <a:spLocks noGrp="1"/>
          </p:cNvSpPr>
          <p:nvPr>
            <p:ph type="title"/>
          </p:nvPr>
        </p:nvSpPr>
        <p:spPr>
          <a:xfrm>
            <a:off x="467544" y="548680"/>
            <a:ext cx="8229600" cy="786416"/>
          </a:xfrm>
        </p:spPr>
        <p:txBody>
          <a:bodyPr/>
          <a:lstStyle/>
          <a:p>
            <a:r>
              <a:rPr lang="en-GB" u="sng" dirty="0" smtClean="0">
                <a:latin typeface="SassoonPrimaryInfant" pitchFamily="2" charset="0"/>
              </a:rPr>
              <a:t>Big Ideas!</a:t>
            </a:r>
            <a:endParaRPr lang="en-GB" u="sng" dirty="0">
              <a:latin typeface="SassoonPrimaryInfant" pitchFamily="2" charset="0"/>
            </a:endParaRPr>
          </a:p>
        </p:txBody>
      </p:sp>
    </p:spTree>
    <p:extLst>
      <p:ext uri="{BB962C8B-B14F-4D97-AF65-F5344CB8AC3E}">
        <p14:creationId xmlns:p14="http://schemas.microsoft.com/office/powerpoint/2010/main" val="853794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604038"/>
            <a:ext cx="7408333" cy="3450696"/>
          </a:xfrm>
        </p:spPr>
        <p:txBody>
          <a:bodyPr/>
          <a:lstStyle/>
          <a:p>
            <a:pPr marL="0" indent="0">
              <a:buNone/>
            </a:pPr>
            <a:r>
              <a:rPr lang="en-GB" dirty="0" smtClean="0"/>
              <a:t>The questions we will be exploring this term are – </a:t>
            </a:r>
          </a:p>
          <a:p>
            <a:pPr marL="0" indent="0">
              <a:buNone/>
            </a:pPr>
            <a:endParaRPr lang="en-GB" dirty="0"/>
          </a:p>
          <a:p>
            <a:pPr marL="0" indent="0">
              <a:buNone/>
            </a:pPr>
            <a:r>
              <a:rPr lang="en-GB" dirty="0" smtClean="0"/>
              <a:t>Imagine if… </a:t>
            </a:r>
          </a:p>
          <a:p>
            <a:pPr>
              <a:buFontTx/>
              <a:buChar char="-"/>
            </a:pPr>
            <a:r>
              <a:rPr lang="en-GB" dirty="0"/>
              <a:t>D</a:t>
            </a:r>
            <a:r>
              <a:rPr lang="en-GB" dirty="0" smtClean="0"/>
              <a:t>inosaurs still exist…</a:t>
            </a:r>
          </a:p>
          <a:p>
            <a:pPr>
              <a:buFontTx/>
              <a:buChar char="-"/>
            </a:pPr>
            <a:r>
              <a:rPr lang="en-GB" dirty="0" smtClean="0"/>
              <a:t>You could design your own world…</a:t>
            </a:r>
            <a:endParaRPr lang="en-GB" dirty="0"/>
          </a:p>
        </p:txBody>
      </p:sp>
      <p:sp>
        <p:nvSpPr>
          <p:cNvPr id="3" name="Title 2"/>
          <p:cNvSpPr>
            <a:spLocks noGrp="1"/>
          </p:cNvSpPr>
          <p:nvPr>
            <p:ph type="title"/>
          </p:nvPr>
        </p:nvSpPr>
        <p:spPr/>
        <p:txBody>
          <a:bodyPr/>
          <a:lstStyle/>
          <a:p>
            <a:r>
              <a:rPr lang="en-GB" dirty="0" smtClean="0"/>
              <a:t>Brave New World </a:t>
            </a:r>
            <a:endParaRPr lang="en-GB" dirty="0"/>
          </a:p>
        </p:txBody>
      </p:sp>
      <p:pic>
        <p:nvPicPr>
          <p:cNvPr id="5" name="Picture 4"/>
          <p:cNvPicPr>
            <a:picLocks noChangeAspect="1"/>
          </p:cNvPicPr>
          <p:nvPr/>
        </p:nvPicPr>
        <p:blipFill>
          <a:blip r:embed="rId2"/>
          <a:stretch>
            <a:fillRect/>
          </a:stretch>
        </p:blipFill>
        <p:spPr>
          <a:xfrm>
            <a:off x="5581780" y="4797152"/>
            <a:ext cx="3105020" cy="1730612"/>
          </a:xfrm>
          <a:prstGeom prst="rect">
            <a:avLst/>
          </a:prstGeom>
        </p:spPr>
      </p:pic>
      <p:pic>
        <p:nvPicPr>
          <p:cNvPr id="7" name="Picture 6"/>
          <p:cNvPicPr>
            <a:picLocks noChangeAspect="1"/>
          </p:cNvPicPr>
          <p:nvPr/>
        </p:nvPicPr>
        <p:blipFill>
          <a:blip r:embed="rId3"/>
          <a:stretch>
            <a:fillRect/>
          </a:stretch>
        </p:blipFill>
        <p:spPr>
          <a:xfrm>
            <a:off x="422582" y="4797152"/>
            <a:ext cx="3041987" cy="1730612"/>
          </a:xfrm>
          <a:prstGeom prst="rect">
            <a:avLst/>
          </a:prstGeom>
        </p:spPr>
      </p:pic>
    </p:spTree>
    <p:extLst>
      <p:ext uri="{BB962C8B-B14F-4D97-AF65-F5344CB8AC3E}">
        <p14:creationId xmlns:p14="http://schemas.microsoft.com/office/powerpoint/2010/main" val="83392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640959" cy="5184576"/>
          </a:xfrm>
        </p:spPr>
        <p:txBody>
          <a:bodyPr>
            <a:normAutofit/>
          </a:bodyPr>
          <a:lstStyle/>
          <a:p>
            <a:r>
              <a:rPr lang="en-GB" sz="3200" dirty="0" smtClean="0"/>
              <a:t>Ms Cooper </a:t>
            </a:r>
            <a:r>
              <a:rPr lang="en-GB" sz="3200" dirty="0"/>
              <a:t>– Executive Headteacher</a:t>
            </a:r>
          </a:p>
          <a:p>
            <a:r>
              <a:rPr lang="en-GB" sz="3200" dirty="0" smtClean="0"/>
              <a:t>Miss </a:t>
            </a:r>
            <a:r>
              <a:rPr lang="en-GB" sz="3200" dirty="0"/>
              <a:t>Stephenson and </a:t>
            </a:r>
            <a:r>
              <a:rPr lang="en-GB" sz="3200" dirty="0" smtClean="0"/>
              <a:t>Miss Amin </a:t>
            </a:r>
            <a:r>
              <a:rPr lang="en-GB" sz="3200" dirty="0"/>
              <a:t>– Deputy Headteachers </a:t>
            </a:r>
          </a:p>
          <a:p>
            <a:r>
              <a:rPr lang="en-GB" sz="3200" dirty="0" smtClean="0"/>
              <a:t>Miss </a:t>
            </a:r>
            <a:r>
              <a:rPr lang="en-GB" sz="3200" dirty="0" err="1" smtClean="0"/>
              <a:t>Demeza</a:t>
            </a:r>
            <a:r>
              <a:rPr lang="en-GB" sz="3200" dirty="0" smtClean="0"/>
              <a:t> – </a:t>
            </a:r>
            <a:r>
              <a:rPr lang="en-GB" sz="3200" dirty="0" err="1" smtClean="0"/>
              <a:t>SENDCo</a:t>
            </a:r>
            <a:endParaRPr lang="en-GB" sz="3200" dirty="0"/>
          </a:p>
          <a:p>
            <a:r>
              <a:rPr lang="en-GB" sz="3200" dirty="0" smtClean="0"/>
              <a:t>Mrs </a:t>
            </a:r>
            <a:r>
              <a:rPr lang="en-GB" sz="3200" dirty="0" err="1" smtClean="0"/>
              <a:t>Tohux</a:t>
            </a:r>
            <a:r>
              <a:rPr lang="en-GB" sz="3200" dirty="0" smtClean="0"/>
              <a:t> </a:t>
            </a:r>
            <a:r>
              <a:rPr lang="en-GB" sz="3200" dirty="0"/>
              <a:t>– Upper Junior Phase Leader</a:t>
            </a:r>
          </a:p>
          <a:p>
            <a:r>
              <a:rPr lang="en-GB" sz="3200" dirty="0" smtClean="0"/>
              <a:t>Mrs </a:t>
            </a:r>
            <a:r>
              <a:rPr lang="en-GB" sz="3200" dirty="0" err="1" smtClean="0"/>
              <a:t>McGall</a:t>
            </a:r>
            <a:r>
              <a:rPr lang="en-GB" sz="3200" dirty="0" smtClean="0"/>
              <a:t> </a:t>
            </a:r>
            <a:r>
              <a:rPr lang="en-GB" sz="3200" dirty="0"/>
              <a:t>– Lower Junior Phase </a:t>
            </a:r>
            <a:r>
              <a:rPr lang="en-GB" sz="3200" dirty="0" smtClean="0"/>
              <a:t>Leader</a:t>
            </a:r>
          </a:p>
          <a:p>
            <a:r>
              <a:rPr lang="en-US" sz="3200" dirty="0" smtClean="0"/>
              <a:t>Miss Walley – Fs2 and KS1 Phase Leader</a:t>
            </a:r>
          </a:p>
        </p:txBody>
      </p:sp>
      <p:sp>
        <p:nvSpPr>
          <p:cNvPr id="3" name="Title 2"/>
          <p:cNvSpPr>
            <a:spLocks noGrp="1"/>
          </p:cNvSpPr>
          <p:nvPr>
            <p:ph type="title"/>
          </p:nvPr>
        </p:nvSpPr>
        <p:spPr/>
        <p:txBody>
          <a:bodyPr/>
          <a:lstStyle/>
          <a:p>
            <a:r>
              <a:rPr lang="en-GB" dirty="0" smtClean="0">
                <a:latin typeface="SassoonPrimaryInfant" pitchFamily="2" charset="0"/>
              </a:rPr>
              <a:t>Who’s Who!</a:t>
            </a:r>
            <a:endParaRPr lang="en-GB" dirty="0">
              <a:latin typeface="SassoonPrimaryInfant" pitchFamily="2" charset="0"/>
            </a:endParaRPr>
          </a:p>
        </p:txBody>
      </p:sp>
    </p:spTree>
    <p:extLst>
      <p:ext uri="{BB962C8B-B14F-4D97-AF65-F5344CB8AC3E}">
        <p14:creationId xmlns:p14="http://schemas.microsoft.com/office/powerpoint/2010/main" val="1613927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US" dirty="0" smtClean="0"/>
              <a:t>Tapestry</a:t>
            </a:r>
            <a:endParaRPr lang="en-GB" dirty="0"/>
          </a:p>
        </p:txBody>
      </p:sp>
      <p:pic>
        <p:nvPicPr>
          <p:cNvPr id="4" name="Picture 3"/>
          <p:cNvPicPr>
            <a:picLocks noChangeAspect="1"/>
          </p:cNvPicPr>
          <p:nvPr/>
        </p:nvPicPr>
        <p:blipFill>
          <a:blip r:embed="rId2"/>
          <a:stretch>
            <a:fillRect/>
          </a:stretch>
        </p:blipFill>
        <p:spPr>
          <a:xfrm>
            <a:off x="251520" y="1591056"/>
            <a:ext cx="8747584" cy="4918115"/>
          </a:xfrm>
          <a:prstGeom prst="rect">
            <a:avLst/>
          </a:prstGeom>
        </p:spPr>
      </p:pic>
    </p:spTree>
    <p:extLst>
      <p:ext uri="{BB962C8B-B14F-4D97-AF65-F5344CB8AC3E}">
        <p14:creationId xmlns:p14="http://schemas.microsoft.com/office/powerpoint/2010/main" val="4239574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65842" cy="5256584"/>
          </a:xfrm>
        </p:spPr>
        <p:txBody>
          <a:bodyPr>
            <a:normAutofit/>
          </a:bodyPr>
          <a:lstStyle/>
          <a:p>
            <a:r>
              <a:rPr lang="en-GB" sz="2800" dirty="0"/>
              <a:t>Last year, we spent time considering our values, rules and expectations.</a:t>
            </a:r>
          </a:p>
          <a:p>
            <a:r>
              <a:rPr lang="en-GB" sz="2800" dirty="0"/>
              <a:t>Following input from staff and children, we now have three new rules for the whole school</a:t>
            </a:r>
            <a:r>
              <a:rPr lang="en-GB" sz="2800" dirty="0" smtClean="0"/>
              <a:t>:</a:t>
            </a:r>
            <a:endParaRPr lang="en-GB" sz="2800" dirty="0"/>
          </a:p>
          <a:p>
            <a:endParaRPr lang="en-GB" sz="2800" dirty="0"/>
          </a:p>
          <a:p>
            <a:endParaRPr lang="en-GB" sz="2800" dirty="0" smtClean="0"/>
          </a:p>
        </p:txBody>
      </p:sp>
      <p:sp>
        <p:nvSpPr>
          <p:cNvPr id="3" name="Title 2"/>
          <p:cNvSpPr>
            <a:spLocks noGrp="1"/>
          </p:cNvSpPr>
          <p:nvPr>
            <p:ph type="title"/>
          </p:nvPr>
        </p:nvSpPr>
        <p:spPr>
          <a:xfrm>
            <a:off x="457200" y="338328"/>
            <a:ext cx="8229600" cy="930432"/>
          </a:xfrm>
        </p:spPr>
        <p:txBody>
          <a:bodyPr/>
          <a:lstStyle/>
          <a:p>
            <a:r>
              <a:rPr lang="en-GB" u="sng" dirty="0" smtClean="0"/>
              <a:t>Behaviour</a:t>
            </a:r>
            <a:endParaRPr lang="en-GB" u="sng" dirty="0"/>
          </a:p>
        </p:txBody>
      </p:sp>
      <p:pic>
        <p:nvPicPr>
          <p:cNvPr id="4" name="Picture 3"/>
          <p:cNvPicPr>
            <a:picLocks noChangeAspect="1"/>
          </p:cNvPicPr>
          <p:nvPr/>
        </p:nvPicPr>
        <p:blipFill>
          <a:blip r:embed="rId3"/>
          <a:stretch>
            <a:fillRect/>
          </a:stretch>
        </p:blipFill>
        <p:spPr>
          <a:xfrm>
            <a:off x="107504" y="3573016"/>
            <a:ext cx="3068082" cy="2563291"/>
          </a:xfrm>
          <a:prstGeom prst="rect">
            <a:avLst/>
          </a:prstGeom>
        </p:spPr>
      </p:pic>
      <p:pic>
        <p:nvPicPr>
          <p:cNvPr id="5" name="Picture 4"/>
          <p:cNvPicPr>
            <a:picLocks noChangeAspect="1"/>
          </p:cNvPicPr>
          <p:nvPr/>
        </p:nvPicPr>
        <p:blipFill>
          <a:blip r:embed="rId4"/>
          <a:stretch>
            <a:fillRect/>
          </a:stretch>
        </p:blipFill>
        <p:spPr>
          <a:xfrm>
            <a:off x="3194113" y="3573016"/>
            <a:ext cx="2880319" cy="2415751"/>
          </a:xfrm>
          <a:prstGeom prst="rect">
            <a:avLst/>
          </a:prstGeom>
        </p:spPr>
      </p:pic>
      <p:pic>
        <p:nvPicPr>
          <p:cNvPr id="7" name="Picture 6"/>
          <p:cNvPicPr>
            <a:picLocks noChangeAspect="1"/>
          </p:cNvPicPr>
          <p:nvPr/>
        </p:nvPicPr>
        <p:blipFill>
          <a:blip r:embed="rId5"/>
          <a:stretch>
            <a:fillRect/>
          </a:stretch>
        </p:blipFill>
        <p:spPr>
          <a:xfrm>
            <a:off x="6084777" y="3573016"/>
            <a:ext cx="2832585" cy="2304256"/>
          </a:xfrm>
          <a:prstGeom prst="rect">
            <a:avLst/>
          </a:prstGeom>
        </p:spPr>
      </p:pic>
    </p:spTree>
    <p:extLst>
      <p:ext uri="{BB962C8B-B14F-4D97-AF65-F5344CB8AC3E}">
        <p14:creationId xmlns:p14="http://schemas.microsoft.com/office/powerpoint/2010/main" val="1083601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939632"/>
            <a:ext cx="8784976" cy="4513704"/>
          </a:xfrm>
        </p:spPr>
        <p:style>
          <a:lnRef idx="1">
            <a:schemeClr val="accent1"/>
          </a:lnRef>
          <a:fillRef idx="2">
            <a:schemeClr val="accent1"/>
          </a:fillRef>
          <a:effectRef idx="1">
            <a:schemeClr val="accent1"/>
          </a:effectRef>
          <a:fontRef idx="minor">
            <a:schemeClr val="dk1"/>
          </a:fontRef>
        </p:style>
        <p:txBody>
          <a:bodyPr>
            <a:normAutofit/>
          </a:bodyPr>
          <a:lstStyle/>
          <a:p>
            <a:pPr fontAlgn="base"/>
            <a:r>
              <a:rPr lang="en-US" dirty="0"/>
              <a:t>*We have a wonderful, active PTFA who have raised a considerable amount of money for our school- most notably funding our Make it Bake it room, FS1 outdoor learning area and </a:t>
            </a:r>
            <a:r>
              <a:rPr lang="en-US" dirty="0" smtClean="0"/>
              <a:t>our</a:t>
            </a:r>
            <a:r>
              <a:rPr lang="en-US" dirty="0" smtClean="0"/>
              <a:t> </a:t>
            </a:r>
            <a:r>
              <a:rPr lang="en-US" dirty="0" smtClean="0"/>
              <a:t>amazing </a:t>
            </a:r>
            <a:r>
              <a:rPr lang="en-US" dirty="0"/>
              <a:t>KS2 adventure climbing area.</a:t>
            </a:r>
          </a:p>
          <a:p>
            <a:pPr fontAlgn="base"/>
            <a:r>
              <a:rPr lang="en-US" dirty="0"/>
              <a:t>*They are always looking for willing volunteers to support them or run events.</a:t>
            </a:r>
          </a:p>
          <a:p>
            <a:pPr fontAlgn="base"/>
            <a:r>
              <a:rPr lang="en-US" dirty="0"/>
              <a:t>*On </a:t>
            </a:r>
            <a:r>
              <a:rPr lang="en-US" dirty="0" smtClean="0"/>
              <a:t>21</a:t>
            </a:r>
            <a:r>
              <a:rPr lang="en-US" baseline="30000" dirty="0" smtClean="0"/>
              <a:t>st</a:t>
            </a:r>
            <a:r>
              <a:rPr lang="en-US" dirty="0" smtClean="0"/>
              <a:t> September</a:t>
            </a:r>
            <a:r>
              <a:rPr lang="en-US" dirty="0" smtClean="0"/>
              <a:t> </a:t>
            </a:r>
            <a:r>
              <a:rPr lang="en-US" dirty="0"/>
              <a:t>at 8:00pm there is the </a:t>
            </a:r>
            <a:r>
              <a:rPr lang="en-US" dirty="0" smtClean="0"/>
              <a:t>AGM – This will be in Beech class at the Juniors. </a:t>
            </a:r>
            <a:endParaRPr lang="en-US" dirty="0"/>
          </a:p>
          <a:p>
            <a:pPr fontAlgn="base"/>
            <a:r>
              <a:rPr lang="en-US" dirty="0" smtClean="0"/>
              <a:t>This </a:t>
            </a:r>
            <a:r>
              <a:rPr lang="en-US" dirty="0"/>
              <a:t>meeting roles will be agreed – please do get involved.</a:t>
            </a:r>
          </a:p>
          <a:p>
            <a:pPr fontAlgn="base"/>
            <a:r>
              <a:rPr lang="en-US" sz="2800" b="1" u="sng" dirty="0" smtClean="0">
                <a:solidFill>
                  <a:schemeClr val="bg2">
                    <a:lumMod val="25000"/>
                  </a:schemeClr>
                </a:solidFill>
              </a:rPr>
              <a:t>johnrankinptfa@gmail.com </a:t>
            </a:r>
          </a:p>
          <a:p>
            <a:pPr marL="0" indent="0">
              <a:buNone/>
            </a:pPr>
            <a:endParaRPr lang="en-GB" sz="1900" u="sng" dirty="0"/>
          </a:p>
        </p:txBody>
      </p:sp>
      <p:sp>
        <p:nvSpPr>
          <p:cNvPr id="3" name="Title 2"/>
          <p:cNvSpPr>
            <a:spLocks noGrp="1"/>
          </p:cNvSpPr>
          <p:nvPr>
            <p:ph type="title"/>
          </p:nvPr>
        </p:nvSpPr>
        <p:spPr/>
        <p:txBody>
          <a:bodyPr/>
          <a:lstStyle/>
          <a:p>
            <a:r>
              <a:rPr lang="en-GB" dirty="0" smtClean="0"/>
              <a:t>PTFA 	</a:t>
            </a:r>
            <a:endParaRPr lang="en-GB" dirty="0"/>
          </a:p>
        </p:txBody>
      </p:sp>
    </p:spTree>
    <p:extLst>
      <p:ext uri="{BB962C8B-B14F-4D97-AF65-F5344CB8AC3E}">
        <p14:creationId xmlns:p14="http://schemas.microsoft.com/office/powerpoint/2010/main" val="3622335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358" y="2204864"/>
            <a:ext cx="8496944" cy="2246769"/>
          </a:xfrm>
          <a:prstGeom prst="rect">
            <a:avLst/>
          </a:prstGeom>
        </p:spPr>
        <p:txBody>
          <a:bodyPr wrap="square">
            <a:spAutoFit/>
          </a:bodyPr>
          <a:lstStyle/>
          <a:p>
            <a:pPr algn="ctr"/>
            <a:r>
              <a:rPr lang="en-GB" sz="4000" dirty="0" smtClean="0">
                <a:solidFill>
                  <a:srgbClr val="002060"/>
                </a:solidFill>
                <a:latin typeface="+mj-lt"/>
              </a:rPr>
              <a:t>Thank you for attending tonight.</a:t>
            </a:r>
          </a:p>
          <a:p>
            <a:pPr algn="ctr"/>
            <a:endParaRPr lang="en-GB" sz="3600" dirty="0">
              <a:solidFill>
                <a:srgbClr val="002060"/>
              </a:solidFill>
              <a:latin typeface="+mj-lt"/>
            </a:endParaRPr>
          </a:p>
          <a:p>
            <a:pPr lvl="0" algn="ctr"/>
            <a:r>
              <a:rPr lang="en-GB" sz="3200" dirty="0" smtClean="0">
                <a:solidFill>
                  <a:srgbClr val="002060"/>
                </a:solidFill>
              </a:rPr>
              <a:t>We </a:t>
            </a:r>
            <a:r>
              <a:rPr lang="en-GB" sz="3200" dirty="0">
                <a:solidFill>
                  <a:srgbClr val="002060"/>
                </a:solidFill>
              </a:rPr>
              <a:t>look forward to working in partnership with you and your children this year.</a:t>
            </a:r>
          </a:p>
        </p:txBody>
      </p:sp>
      <p:pic>
        <p:nvPicPr>
          <p:cNvPr id="2050" name="Picture 2" descr="C:\Users\HNewman\AppData\Local\Microsoft\Windows\Temporary Internet Files\Content.IE5\S50B7TVC\handshak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670" y="285171"/>
            <a:ext cx="2880320" cy="191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05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204864"/>
            <a:ext cx="7408333" cy="3810736"/>
          </a:xfrm>
        </p:spPr>
        <p:txBody>
          <a:bodyPr>
            <a:normAutofit fontScale="92500" lnSpcReduction="20000"/>
          </a:bodyPr>
          <a:lstStyle/>
          <a:p>
            <a:r>
              <a:rPr lang="en-GB" dirty="0" smtClean="0"/>
              <a:t>Miss </a:t>
            </a:r>
            <a:r>
              <a:rPr lang="en-GB" dirty="0" err="1" smtClean="0"/>
              <a:t>Demeza</a:t>
            </a:r>
            <a:r>
              <a:rPr lang="en-GB" dirty="0" smtClean="0"/>
              <a:t> – </a:t>
            </a:r>
            <a:r>
              <a:rPr lang="en-GB" dirty="0" err="1" smtClean="0"/>
              <a:t>SENDCo</a:t>
            </a:r>
            <a:r>
              <a:rPr lang="en-GB" dirty="0" smtClean="0"/>
              <a:t> and Inclusion Lead</a:t>
            </a:r>
          </a:p>
          <a:p>
            <a:r>
              <a:rPr lang="en-GB" dirty="0" smtClean="0"/>
              <a:t>Mrs Kirk – Family, Pastoral and Mental Health Lead</a:t>
            </a:r>
          </a:p>
          <a:p>
            <a:r>
              <a:rPr lang="en-GB" dirty="0" smtClean="0"/>
              <a:t>Miss Challis – </a:t>
            </a:r>
            <a:r>
              <a:rPr lang="en-GB" dirty="0" err="1" smtClean="0"/>
              <a:t>SENDCo</a:t>
            </a:r>
            <a:r>
              <a:rPr lang="en-GB" dirty="0" smtClean="0"/>
              <a:t> assistant and Speech and Language Specialist</a:t>
            </a:r>
          </a:p>
          <a:p>
            <a:r>
              <a:rPr lang="en-GB" dirty="0" smtClean="0"/>
              <a:t>Mrs Hawkins – Senior Mental Health Lead</a:t>
            </a:r>
          </a:p>
          <a:p>
            <a:r>
              <a:rPr lang="en-GB" dirty="0" smtClean="0"/>
              <a:t>Mrs </a:t>
            </a:r>
            <a:r>
              <a:rPr lang="en-GB" dirty="0" err="1" smtClean="0"/>
              <a:t>Jezzard</a:t>
            </a:r>
            <a:r>
              <a:rPr lang="en-GB" dirty="0" smtClean="0"/>
              <a:t> - ELSA</a:t>
            </a:r>
          </a:p>
          <a:p>
            <a:r>
              <a:rPr lang="en-GB" dirty="0" smtClean="0"/>
              <a:t>Miss Jutte - ELSA</a:t>
            </a:r>
          </a:p>
          <a:p>
            <a:r>
              <a:rPr lang="en-GB" dirty="0" smtClean="0"/>
              <a:t>Mrs Brown – ELSA</a:t>
            </a:r>
          </a:p>
          <a:p>
            <a:pPr marL="0" indent="0">
              <a:buNone/>
            </a:pPr>
            <a:endParaRPr lang="en-GB" dirty="0" smtClean="0"/>
          </a:p>
          <a:p>
            <a:pPr marL="0" indent="0">
              <a:buNone/>
            </a:pPr>
            <a:r>
              <a:rPr lang="en-GB" dirty="0" smtClean="0"/>
              <a:t>If you need any support please contact Miss </a:t>
            </a:r>
            <a:r>
              <a:rPr lang="en-GB" dirty="0" err="1" smtClean="0"/>
              <a:t>Demeza</a:t>
            </a:r>
            <a:r>
              <a:rPr lang="en-GB" dirty="0" smtClean="0"/>
              <a:t> or Mrs Kirk. This can be done via the office. </a:t>
            </a:r>
            <a:endParaRPr lang="en-GB" dirty="0"/>
          </a:p>
        </p:txBody>
      </p:sp>
      <p:sp>
        <p:nvSpPr>
          <p:cNvPr id="3" name="Title 2"/>
          <p:cNvSpPr>
            <a:spLocks noGrp="1"/>
          </p:cNvSpPr>
          <p:nvPr>
            <p:ph type="title"/>
          </p:nvPr>
        </p:nvSpPr>
        <p:spPr/>
        <p:txBody>
          <a:bodyPr/>
          <a:lstStyle/>
          <a:p>
            <a:r>
              <a:rPr lang="en-GB" dirty="0" smtClean="0"/>
              <a:t>Inclusion and Pastoral Team </a:t>
            </a:r>
            <a:endParaRPr lang="en-GB" dirty="0"/>
          </a:p>
        </p:txBody>
      </p:sp>
    </p:spTree>
    <p:extLst>
      <p:ext uri="{BB962C8B-B14F-4D97-AF65-F5344CB8AC3E}">
        <p14:creationId xmlns:p14="http://schemas.microsoft.com/office/powerpoint/2010/main" val="126712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364" y="1591056"/>
            <a:ext cx="8363272" cy="4934288"/>
          </a:xfrm>
        </p:spPr>
        <p:txBody>
          <a:bodyPr>
            <a:normAutofit fontScale="92500" lnSpcReduction="10000"/>
          </a:bodyPr>
          <a:lstStyle/>
          <a:p>
            <a:r>
              <a:rPr lang="en-GB" sz="2600" dirty="0" smtClean="0"/>
              <a:t>We have one office site for our Federation, based at JRI. </a:t>
            </a:r>
          </a:p>
          <a:p>
            <a:r>
              <a:rPr lang="en-GB" sz="2600" dirty="0" smtClean="0"/>
              <a:t>Please contact the office with queries. Emails can be sent to the office to be forwarded to class teachers.</a:t>
            </a:r>
          </a:p>
          <a:p>
            <a:r>
              <a:rPr lang="en-GB" sz="2600" dirty="0" smtClean="0"/>
              <a:t>There are members of classroom staff on the door in the morning and at the end of the day if you have a question or message. </a:t>
            </a:r>
          </a:p>
          <a:p>
            <a:r>
              <a:rPr lang="en-GB" sz="2600" dirty="0" smtClean="0"/>
              <a:t>All children who are ill during the day and need to be sent home should be picked up from the infant site. </a:t>
            </a:r>
          </a:p>
          <a:p>
            <a:r>
              <a:rPr lang="en-GB" sz="2600" dirty="0" smtClean="0"/>
              <a:t>There is only one phone number for both schools and one email address should you need to contact us. </a:t>
            </a:r>
            <a:r>
              <a:rPr lang="en-US" sz="2600" dirty="0"/>
              <a:t>01635 </a:t>
            </a:r>
            <a:r>
              <a:rPr lang="en-US" sz="2600" dirty="0" smtClean="0"/>
              <a:t>42376</a:t>
            </a:r>
          </a:p>
          <a:p>
            <a:r>
              <a:rPr lang="en-US" sz="2600" u="sng" dirty="0" smtClean="0">
                <a:hlinkClick r:id="rId3"/>
              </a:rPr>
              <a:t>office@jrs.w-berks.sch.uk</a:t>
            </a:r>
            <a:endParaRPr lang="en-US" sz="2600" u="sng" dirty="0" smtClean="0"/>
          </a:p>
          <a:p>
            <a:r>
              <a:rPr lang="en-US" sz="2600" dirty="0" smtClean="0"/>
              <a:t>If you are on Facebook or Instagram, add our John Rankin page for updates.</a:t>
            </a:r>
            <a:endParaRPr lang="en-GB" sz="2600" dirty="0"/>
          </a:p>
        </p:txBody>
      </p:sp>
      <p:sp>
        <p:nvSpPr>
          <p:cNvPr id="3" name="Title 2"/>
          <p:cNvSpPr>
            <a:spLocks noGrp="1"/>
          </p:cNvSpPr>
          <p:nvPr>
            <p:ph type="title"/>
          </p:nvPr>
        </p:nvSpPr>
        <p:spPr/>
        <p:txBody>
          <a:bodyPr/>
          <a:lstStyle/>
          <a:p>
            <a:r>
              <a:rPr lang="en-GB" dirty="0" smtClean="0"/>
              <a:t>Our Office</a:t>
            </a:r>
            <a:endParaRPr lang="en-GB" dirty="0"/>
          </a:p>
        </p:txBody>
      </p:sp>
    </p:spTree>
    <p:extLst>
      <p:ext uri="{BB962C8B-B14F-4D97-AF65-F5344CB8AC3E}">
        <p14:creationId xmlns:p14="http://schemas.microsoft.com/office/powerpoint/2010/main" val="286233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16832"/>
            <a:ext cx="8640959" cy="4752528"/>
          </a:xfrm>
        </p:spPr>
        <p:txBody>
          <a:bodyPr>
            <a:normAutofit fontScale="70000" lnSpcReduction="20000"/>
          </a:bodyPr>
          <a:lstStyle/>
          <a:p>
            <a:pPr marL="365760" indent="-256032" fontAlgn="auto">
              <a:lnSpc>
                <a:spcPct val="90000"/>
              </a:lnSpc>
              <a:spcAft>
                <a:spcPts val="0"/>
              </a:spcAft>
              <a:buFont typeface="Wingdings 3"/>
              <a:buChar char=""/>
              <a:defRPr/>
            </a:pPr>
            <a:r>
              <a:rPr lang="en-US" dirty="0" smtClean="0">
                <a:latin typeface="SassoonPrimaryInfant" pitchFamily="2" charset="0"/>
              </a:rPr>
              <a:t>A spare change of clothes to remain in school. </a:t>
            </a:r>
          </a:p>
          <a:p>
            <a:pPr marL="109728" indent="0" fontAlgn="auto">
              <a:lnSpc>
                <a:spcPct val="90000"/>
              </a:lnSpc>
              <a:spcAft>
                <a:spcPts val="0"/>
              </a:spcAft>
              <a:buNone/>
              <a:defRPr/>
            </a:pPr>
            <a:endParaRPr lang="en-GB" dirty="0">
              <a:latin typeface="SassoonPrimaryInfant" pitchFamily="2" charset="0"/>
            </a:endParaRPr>
          </a:p>
          <a:p>
            <a:pPr marL="365760" indent="-256032" fontAlgn="auto">
              <a:lnSpc>
                <a:spcPct val="90000"/>
              </a:lnSpc>
              <a:spcAft>
                <a:spcPts val="0"/>
              </a:spcAft>
              <a:buFont typeface="Wingdings 3"/>
              <a:buChar char=""/>
              <a:defRPr/>
            </a:pPr>
            <a:r>
              <a:rPr lang="en-GB" dirty="0" smtClean="0">
                <a:latin typeface="SassoonPrimaryInfant" pitchFamily="2" charset="0"/>
              </a:rPr>
              <a:t>Reading </a:t>
            </a:r>
            <a:r>
              <a:rPr lang="en-GB" dirty="0">
                <a:latin typeface="SassoonPrimaryInfant" pitchFamily="2" charset="0"/>
              </a:rPr>
              <a:t>books </a:t>
            </a:r>
            <a:r>
              <a:rPr lang="en-GB" dirty="0" smtClean="0">
                <a:latin typeface="SassoonPrimaryInfant" pitchFamily="2" charset="0"/>
              </a:rPr>
              <a:t>and records need </a:t>
            </a:r>
            <a:r>
              <a:rPr lang="en-GB" dirty="0">
                <a:latin typeface="SassoonPrimaryInfant" pitchFamily="2" charset="0"/>
              </a:rPr>
              <a:t>to come into school </a:t>
            </a:r>
            <a:r>
              <a:rPr lang="en-GB" b="1" dirty="0" smtClean="0">
                <a:latin typeface="SassoonPrimaryInfant" pitchFamily="2" charset="0"/>
              </a:rPr>
              <a:t>weekly (Wednesdays)</a:t>
            </a:r>
            <a:r>
              <a:rPr lang="en-GB" dirty="0" smtClean="0">
                <a:latin typeface="SassoonPrimaryInfant" pitchFamily="2" charset="0"/>
              </a:rPr>
              <a:t>. Do come in and ask if you have any questions. </a:t>
            </a:r>
          </a:p>
          <a:p>
            <a:pPr marL="365760" indent="-256032" fontAlgn="auto">
              <a:lnSpc>
                <a:spcPct val="90000"/>
              </a:lnSpc>
              <a:spcAft>
                <a:spcPts val="0"/>
              </a:spcAft>
              <a:buFont typeface="Wingdings 3"/>
              <a:buChar char=""/>
              <a:defRPr/>
            </a:pPr>
            <a:endParaRPr lang="en-GB" dirty="0">
              <a:latin typeface="SassoonPrimaryInfant" pitchFamily="2" charset="0"/>
            </a:endParaRPr>
          </a:p>
          <a:p>
            <a:pPr marL="365760" indent="-256032" fontAlgn="auto">
              <a:lnSpc>
                <a:spcPct val="90000"/>
              </a:lnSpc>
              <a:spcAft>
                <a:spcPts val="0"/>
              </a:spcAft>
              <a:buFont typeface="Wingdings 3"/>
              <a:buChar char=""/>
              <a:defRPr/>
            </a:pPr>
            <a:r>
              <a:rPr lang="en-GB" dirty="0">
                <a:latin typeface="SassoonPrimaryInfant" pitchFamily="2" charset="0"/>
              </a:rPr>
              <a:t>Water bottles should also be named and in school </a:t>
            </a:r>
            <a:r>
              <a:rPr lang="en-GB" b="1" dirty="0" smtClean="0">
                <a:latin typeface="SassoonPrimaryInfant" pitchFamily="2" charset="0"/>
              </a:rPr>
              <a:t>daily </a:t>
            </a:r>
            <a:r>
              <a:rPr lang="en-GB" dirty="0" smtClean="0">
                <a:latin typeface="SassoonPrimaryInfant" pitchFamily="2" charset="0"/>
              </a:rPr>
              <a:t>(not inside their book bag).  The bottles will be refilled at school if needed. Water bottles must be spill proof and actual water bottles. They must only contain water please. </a:t>
            </a:r>
          </a:p>
          <a:p>
            <a:pPr marL="365760" indent="-256032" fontAlgn="auto">
              <a:lnSpc>
                <a:spcPct val="90000"/>
              </a:lnSpc>
              <a:spcAft>
                <a:spcPts val="0"/>
              </a:spcAft>
              <a:buFont typeface="Wingdings 3"/>
              <a:buChar char=""/>
              <a:defRPr/>
            </a:pPr>
            <a:endParaRPr lang="en-GB" dirty="0" smtClean="0">
              <a:latin typeface="SassoonPrimaryInfant" pitchFamily="2" charset="0"/>
            </a:endParaRPr>
          </a:p>
          <a:p>
            <a:pPr marL="365760" lvl="0" indent="-256032">
              <a:lnSpc>
                <a:spcPct val="90000"/>
              </a:lnSpc>
              <a:buFont typeface="Wingdings 3"/>
              <a:buChar char=""/>
              <a:defRPr/>
            </a:pPr>
            <a:r>
              <a:rPr lang="en-GB" dirty="0">
                <a:latin typeface="SassoonPrimaryInfant" pitchFamily="2" charset="0"/>
              </a:rPr>
              <a:t>PE day is </a:t>
            </a:r>
            <a:r>
              <a:rPr lang="en-GB" dirty="0" smtClean="0">
                <a:latin typeface="SassoonPrimaryInfant" pitchFamily="2" charset="0"/>
              </a:rPr>
              <a:t>Friday  </a:t>
            </a:r>
            <a:r>
              <a:rPr lang="en-GB" dirty="0">
                <a:latin typeface="SassoonPrimaryInfant" pitchFamily="2" charset="0"/>
              </a:rPr>
              <a:t>– children to come to school in their PE kits</a:t>
            </a:r>
            <a:r>
              <a:rPr lang="en-GB" dirty="0" smtClean="0">
                <a:latin typeface="SassoonPrimaryInfant" pitchFamily="2" charset="0"/>
              </a:rPr>
              <a:t>.</a:t>
            </a:r>
          </a:p>
          <a:p>
            <a:pPr marL="109728" lvl="0" indent="0">
              <a:lnSpc>
                <a:spcPct val="90000"/>
              </a:lnSpc>
              <a:buNone/>
              <a:defRPr/>
            </a:pPr>
            <a:endParaRPr lang="en-GB" dirty="0">
              <a:latin typeface="SassoonPrimaryInfant" pitchFamily="2" charset="0"/>
            </a:endParaRPr>
          </a:p>
          <a:p>
            <a:pPr marL="365760" indent="-256032" fontAlgn="auto">
              <a:lnSpc>
                <a:spcPct val="90000"/>
              </a:lnSpc>
              <a:spcAft>
                <a:spcPts val="0"/>
              </a:spcAft>
              <a:buFont typeface="Wingdings 3"/>
              <a:buChar char=""/>
              <a:defRPr/>
            </a:pPr>
            <a:r>
              <a:rPr lang="en-GB" dirty="0">
                <a:latin typeface="SassoonPrimaryInfant"/>
              </a:rPr>
              <a:t>If children are doing a </a:t>
            </a:r>
            <a:r>
              <a:rPr lang="en-GB" dirty="0" err="1">
                <a:latin typeface="SassoonPrimaryInfant"/>
              </a:rPr>
              <a:t>Procision</a:t>
            </a:r>
            <a:r>
              <a:rPr lang="en-GB" dirty="0">
                <a:latin typeface="SassoonPrimaryInfant"/>
              </a:rPr>
              <a:t> club after school they should come to school in school uniform and bring their kit to change into at the end of the school day.</a:t>
            </a:r>
          </a:p>
          <a:p>
            <a:pPr marL="365760" lvl="0" indent="-256032">
              <a:lnSpc>
                <a:spcPct val="90000"/>
              </a:lnSpc>
              <a:buFont typeface="Wingdings 3"/>
              <a:buChar char=""/>
              <a:defRPr/>
            </a:pPr>
            <a:endParaRPr lang="en-GB" dirty="0" smtClean="0">
              <a:latin typeface="SassoonPrimaryInfant" pitchFamily="2" charset="0"/>
            </a:endParaRPr>
          </a:p>
          <a:p>
            <a:pPr marL="365760" lvl="0" indent="-256032">
              <a:lnSpc>
                <a:spcPct val="90000"/>
              </a:lnSpc>
              <a:buClr>
                <a:srgbClr val="31B6FD"/>
              </a:buClr>
              <a:buFont typeface="Wingdings 3"/>
              <a:buChar char=""/>
              <a:defRPr/>
            </a:pPr>
            <a:r>
              <a:rPr lang="en-GB" dirty="0">
                <a:latin typeface="SassoonPrimaryInfant" pitchFamily="2" charset="0"/>
              </a:rPr>
              <a:t>Lunches to be ordered in advance </a:t>
            </a:r>
            <a:r>
              <a:rPr lang="en-GB">
                <a:latin typeface="SassoonPrimaryInfant" pitchFamily="2" charset="0"/>
              </a:rPr>
              <a:t>electronically</a:t>
            </a:r>
            <a:r>
              <a:rPr lang="en-GB" smtClean="0">
                <a:latin typeface="SassoonPrimaryInfant" pitchFamily="2" charset="0"/>
              </a:rPr>
              <a:t>.</a:t>
            </a:r>
          </a:p>
          <a:p>
            <a:pPr marL="109728" lvl="0" indent="0">
              <a:lnSpc>
                <a:spcPct val="90000"/>
              </a:lnSpc>
              <a:buClr>
                <a:srgbClr val="31B6FD"/>
              </a:buClr>
              <a:buNone/>
              <a:defRPr/>
            </a:pPr>
            <a:endParaRPr lang="en-GB" dirty="0" smtClean="0">
              <a:latin typeface="SassoonPrimaryInfant" pitchFamily="2" charset="0"/>
            </a:endParaRPr>
          </a:p>
          <a:p>
            <a:pPr marL="365760" lvl="0" indent="-256032">
              <a:lnSpc>
                <a:spcPct val="90000"/>
              </a:lnSpc>
              <a:buClr>
                <a:srgbClr val="31B6FD"/>
              </a:buClr>
              <a:buFont typeface="Wingdings 3"/>
              <a:buChar char=""/>
              <a:defRPr/>
            </a:pPr>
            <a:r>
              <a:rPr lang="en-GB" dirty="0" smtClean="0">
                <a:latin typeface="SassoonPrimaryInfant" pitchFamily="2" charset="0"/>
              </a:rPr>
              <a:t>Concentration aid – If your child requires a concentration aid, please communicate this with the inclusion and pastoral team. Please don’t supply these from home as they could get lost or broken. </a:t>
            </a:r>
            <a:endParaRPr lang="en-GB" dirty="0">
              <a:latin typeface="SassoonPrimaryInfant" pitchFamily="2" charset="0"/>
            </a:endParaRPr>
          </a:p>
        </p:txBody>
      </p:sp>
      <p:sp>
        <p:nvSpPr>
          <p:cNvPr id="3" name="Title 2"/>
          <p:cNvSpPr>
            <a:spLocks noGrp="1"/>
          </p:cNvSpPr>
          <p:nvPr>
            <p:ph type="title"/>
          </p:nvPr>
        </p:nvSpPr>
        <p:spPr>
          <a:xfrm>
            <a:off x="467544" y="476672"/>
            <a:ext cx="8229600" cy="1252728"/>
          </a:xfrm>
        </p:spPr>
        <p:txBody>
          <a:bodyPr/>
          <a:lstStyle/>
          <a:p>
            <a:r>
              <a:rPr lang="en-GB" u="sng" dirty="0" smtClean="0">
                <a:latin typeface="SassoonPrimaryInfant" pitchFamily="2" charset="0"/>
              </a:rPr>
              <a:t>General Organisation </a:t>
            </a:r>
            <a:endParaRPr lang="en-GB" u="sng" dirty="0">
              <a:latin typeface="SassoonPrimaryInfant" pitchFamily="2" charset="0"/>
            </a:endParaRPr>
          </a:p>
        </p:txBody>
      </p:sp>
    </p:spTree>
    <p:extLst>
      <p:ext uri="{BB962C8B-B14F-4D97-AF65-F5344CB8AC3E}">
        <p14:creationId xmlns:p14="http://schemas.microsoft.com/office/powerpoint/2010/main" val="2500679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16832"/>
            <a:ext cx="8208911" cy="4281339"/>
          </a:xfrm>
        </p:spPr>
        <p:txBody>
          <a:bodyPr>
            <a:normAutofit/>
          </a:bodyPr>
          <a:lstStyle/>
          <a:p>
            <a:r>
              <a:rPr lang="en-US" dirty="0" smtClean="0"/>
              <a:t>Please arrive to school on time - gates open at 8.35am and close at 8.50am. The gates will be locked at this time and you must then take your child to the office to be signed in. </a:t>
            </a:r>
          </a:p>
          <a:p>
            <a:r>
              <a:rPr lang="en-US" dirty="0" smtClean="0"/>
              <a:t>“</a:t>
            </a:r>
            <a:r>
              <a:rPr lang="en-US" dirty="0" err="1" smtClean="0"/>
              <a:t>Unoffical</a:t>
            </a:r>
            <a:r>
              <a:rPr lang="en-US" dirty="0" smtClean="0"/>
              <a:t> One Way” – Please exit via the top playground. This prevents congestions and people getting hurt. </a:t>
            </a:r>
          </a:p>
          <a:p>
            <a:r>
              <a:rPr lang="en-US" dirty="0" smtClean="0"/>
              <a:t>Walk if you can!</a:t>
            </a:r>
          </a:p>
          <a:p>
            <a:pPr marL="0" indent="0">
              <a:buNone/>
            </a:pPr>
            <a:endParaRPr lang="en-GB" dirty="0">
              <a:latin typeface="SassoonPrimaryInfant" pitchFamily="2" charset="0"/>
            </a:endParaRPr>
          </a:p>
          <a:p>
            <a:endParaRPr lang="en-GB" dirty="0"/>
          </a:p>
        </p:txBody>
      </p:sp>
      <p:sp>
        <p:nvSpPr>
          <p:cNvPr id="3" name="Title 2"/>
          <p:cNvSpPr>
            <a:spLocks noGrp="1"/>
          </p:cNvSpPr>
          <p:nvPr>
            <p:ph type="title"/>
          </p:nvPr>
        </p:nvSpPr>
        <p:spPr/>
        <p:txBody>
          <a:bodyPr/>
          <a:lstStyle/>
          <a:p>
            <a:r>
              <a:rPr lang="en-GB" dirty="0" smtClean="0">
                <a:latin typeface="SassoonPrimaryInfant" pitchFamily="2" charset="0"/>
              </a:rPr>
              <a:t>Getting to School </a:t>
            </a:r>
            <a:endParaRPr lang="en-GB" dirty="0">
              <a:latin typeface="SassoonPrimaryInfant" pitchFamily="2" charset="0"/>
            </a:endParaRPr>
          </a:p>
        </p:txBody>
      </p:sp>
      <p:pic>
        <p:nvPicPr>
          <p:cNvPr id="4" name="Picture 3" descr="C:\Users\HNewman\AppData\Local\Microsoft\Windows\Temporary Internet Files\Content.IE5\0FB6EVY1\ryanlerch-pedestrian-crossing-sig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637671"/>
            <a:ext cx="2136494" cy="189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2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14808" y="1561239"/>
            <a:ext cx="4514383" cy="3403391"/>
          </a:xfrm>
          <a:prstGeom prst="rect">
            <a:avLst/>
          </a:prstGeom>
        </p:spPr>
      </p:pic>
      <p:sp>
        <p:nvSpPr>
          <p:cNvPr id="3" name="Title 2"/>
          <p:cNvSpPr>
            <a:spLocks noGrp="1"/>
          </p:cNvSpPr>
          <p:nvPr>
            <p:ph type="title"/>
          </p:nvPr>
        </p:nvSpPr>
        <p:spPr/>
        <p:txBody>
          <a:bodyPr/>
          <a:lstStyle/>
          <a:p>
            <a:r>
              <a:rPr lang="en-GB" dirty="0" smtClean="0"/>
              <a:t>Purple Learners </a:t>
            </a:r>
            <a:endParaRPr lang="en-GB" dirty="0"/>
          </a:p>
        </p:txBody>
      </p:sp>
      <p:pic>
        <p:nvPicPr>
          <p:cNvPr id="5" name="Picture 4"/>
          <p:cNvPicPr>
            <a:picLocks noChangeAspect="1"/>
          </p:cNvPicPr>
          <p:nvPr/>
        </p:nvPicPr>
        <p:blipFill>
          <a:blip r:embed="rId3"/>
          <a:stretch>
            <a:fillRect/>
          </a:stretch>
        </p:blipFill>
        <p:spPr>
          <a:xfrm>
            <a:off x="457200" y="5085184"/>
            <a:ext cx="8138826" cy="1433331"/>
          </a:xfrm>
          <a:prstGeom prst="rect">
            <a:avLst/>
          </a:prstGeom>
        </p:spPr>
      </p:pic>
    </p:spTree>
    <p:extLst>
      <p:ext uri="{BB962C8B-B14F-4D97-AF65-F5344CB8AC3E}">
        <p14:creationId xmlns:p14="http://schemas.microsoft.com/office/powerpoint/2010/main" val="37131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SassoonPrimaryInfant" pitchFamily="2" charset="0"/>
              </a:rPr>
              <a:t>Learning in FS2 </a:t>
            </a:r>
            <a:endParaRPr lang="en-GB" u="sng" dirty="0">
              <a:latin typeface="SassoonPrimaryInfant" pitchFamily="2" charset="0"/>
            </a:endParaRPr>
          </a:p>
        </p:txBody>
      </p:sp>
      <p:sp>
        <p:nvSpPr>
          <p:cNvPr id="3" name="Content Placeholder 2"/>
          <p:cNvSpPr>
            <a:spLocks noGrp="1"/>
          </p:cNvSpPr>
          <p:nvPr>
            <p:ph sz="quarter" idx="13"/>
          </p:nvPr>
        </p:nvSpPr>
        <p:spPr>
          <a:xfrm>
            <a:off x="251520" y="1682428"/>
            <a:ext cx="4247327" cy="4209648"/>
          </a:xfrm>
        </p:spPr>
        <p:txBody>
          <a:bodyPr>
            <a:normAutofit/>
          </a:bodyPr>
          <a:lstStyle/>
          <a:p>
            <a:r>
              <a:rPr lang="en-GB" sz="2800" dirty="0" smtClean="0">
                <a:latin typeface="SassoonPrimaryInfant" pitchFamily="2" charset="0"/>
              </a:rPr>
              <a:t>English, Maths and Phonics</a:t>
            </a:r>
          </a:p>
          <a:p>
            <a:r>
              <a:rPr lang="en-GB" sz="2800" dirty="0" smtClean="0">
                <a:latin typeface="SassoonPrimaryInfant" pitchFamily="2" charset="0"/>
              </a:rPr>
              <a:t>Discovery Time (Learning through play)</a:t>
            </a:r>
          </a:p>
          <a:p>
            <a:r>
              <a:rPr lang="en-GB" sz="2800" dirty="0" smtClean="0">
                <a:latin typeface="SassoonPrimaryInfant" pitchFamily="2" charset="0"/>
              </a:rPr>
              <a:t>Handwriting </a:t>
            </a:r>
          </a:p>
          <a:p>
            <a:r>
              <a:rPr lang="en-GB" sz="2800" dirty="0" smtClean="0">
                <a:latin typeface="SassoonPrimaryInfant" pitchFamily="2" charset="0"/>
              </a:rPr>
              <a:t>Guided Reading</a:t>
            </a:r>
          </a:p>
          <a:p>
            <a:r>
              <a:rPr lang="en-GB" sz="2800" dirty="0" smtClean="0">
                <a:latin typeface="SassoonPrimaryInfant" pitchFamily="2" charset="0"/>
              </a:rPr>
              <a:t>PSHE (Jigsaw)</a:t>
            </a:r>
          </a:p>
          <a:p>
            <a:r>
              <a:rPr lang="en-GB" sz="2800" dirty="0" smtClean="0">
                <a:latin typeface="SassoonPrimaryInfant" pitchFamily="2" charset="0"/>
              </a:rPr>
              <a:t>Individual Reading</a:t>
            </a:r>
          </a:p>
          <a:p>
            <a:endParaRPr lang="en-GB" sz="2800" dirty="0">
              <a:latin typeface="SassoonPrimaryInfant" pitchFamily="2" charset="0"/>
            </a:endParaRPr>
          </a:p>
        </p:txBody>
      </p:sp>
      <p:sp>
        <p:nvSpPr>
          <p:cNvPr id="4" name="Content Placeholder 3"/>
          <p:cNvSpPr>
            <a:spLocks noGrp="1"/>
          </p:cNvSpPr>
          <p:nvPr>
            <p:ph sz="quarter" idx="14"/>
          </p:nvPr>
        </p:nvSpPr>
        <p:spPr>
          <a:xfrm>
            <a:off x="4645152" y="1916832"/>
            <a:ext cx="4247328" cy="4209648"/>
          </a:xfrm>
        </p:spPr>
        <p:txBody>
          <a:bodyPr>
            <a:normAutofit/>
          </a:bodyPr>
          <a:lstStyle/>
          <a:p>
            <a:r>
              <a:rPr lang="en-US" sz="2800" dirty="0" smtClean="0">
                <a:latin typeface="SassoonPrimaryInfant" pitchFamily="2" charset="0"/>
              </a:rPr>
              <a:t>PE – Friday</a:t>
            </a:r>
          </a:p>
          <a:p>
            <a:r>
              <a:rPr lang="en-GB" sz="2800" dirty="0" smtClean="0">
                <a:latin typeface="SassoonPrimaryInfant" pitchFamily="2" charset="0"/>
              </a:rPr>
              <a:t>Creative skills</a:t>
            </a:r>
          </a:p>
          <a:p>
            <a:r>
              <a:rPr lang="en-US" sz="2800" dirty="0" smtClean="0">
                <a:latin typeface="SassoonPrimaryInfant" pitchFamily="2" charset="0"/>
              </a:rPr>
              <a:t>Music</a:t>
            </a:r>
          </a:p>
          <a:p>
            <a:r>
              <a:rPr lang="en-US" sz="2800" dirty="0" smtClean="0">
                <a:latin typeface="SassoonPrimaryInfant" pitchFamily="2" charset="0"/>
              </a:rPr>
              <a:t>Forest </a:t>
            </a:r>
            <a:r>
              <a:rPr lang="en-US" sz="2800" dirty="0">
                <a:latin typeface="SassoonPrimaryInfant" pitchFamily="2" charset="0"/>
              </a:rPr>
              <a:t>school</a:t>
            </a:r>
            <a:endParaRPr lang="en-GB" sz="2800" dirty="0">
              <a:latin typeface="SassoonPrimaryInfant" pitchFamily="2" charset="0"/>
            </a:endParaRPr>
          </a:p>
          <a:p>
            <a:endParaRPr lang="en-GB" sz="2800" dirty="0">
              <a:latin typeface="SassoonPrimaryInfant" pitchFamily="2" charset="0"/>
            </a:endParaRPr>
          </a:p>
        </p:txBody>
      </p:sp>
      <p:sp>
        <p:nvSpPr>
          <p:cNvPr id="7" name="TextBox 6"/>
          <p:cNvSpPr txBox="1"/>
          <p:nvPr/>
        </p:nvSpPr>
        <p:spPr>
          <a:xfrm>
            <a:off x="1835696" y="5657671"/>
            <a:ext cx="8640960" cy="1200329"/>
          </a:xfrm>
          <a:prstGeom prst="rect">
            <a:avLst/>
          </a:prstGeom>
          <a:noFill/>
        </p:spPr>
        <p:txBody>
          <a:bodyPr wrap="square" rtlCol="0">
            <a:spAutoFit/>
          </a:bodyPr>
          <a:lstStyle/>
          <a:p>
            <a:r>
              <a:rPr lang="en-GB" sz="3600" u="sng" dirty="0">
                <a:latin typeface="SassoonPrimaryInfant"/>
                <a:hlinkClick r:id="rId2"/>
              </a:rPr>
              <a:t>EYFS framework March_2021</a:t>
            </a:r>
            <a:endParaRPr lang="en-GB" sz="3600" dirty="0">
              <a:latin typeface="SassoonPrimaryInfant"/>
            </a:endParaRPr>
          </a:p>
          <a:p>
            <a:endParaRPr lang="en-GB" sz="3600" dirty="0">
              <a:latin typeface="SassoonPrimaryInfant"/>
            </a:endParaRPr>
          </a:p>
        </p:txBody>
      </p:sp>
    </p:spTree>
    <p:extLst>
      <p:ext uri="{BB962C8B-B14F-4D97-AF65-F5344CB8AC3E}">
        <p14:creationId xmlns:p14="http://schemas.microsoft.com/office/powerpoint/2010/main" val="130487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SassoonPrimaryInfant" pitchFamily="2" charset="0"/>
              </a:rPr>
              <a:t>Reading</a:t>
            </a:r>
            <a:endParaRPr lang="en-GB" u="sng" dirty="0">
              <a:latin typeface="SassoonPrimaryInfant" pitchFamily="2" charset="0"/>
            </a:endParaRPr>
          </a:p>
        </p:txBody>
      </p:sp>
      <p:pic>
        <p:nvPicPr>
          <p:cNvPr id="3" name="Picture 2"/>
          <p:cNvPicPr>
            <a:picLocks noChangeAspect="1"/>
          </p:cNvPicPr>
          <p:nvPr/>
        </p:nvPicPr>
        <p:blipFill rotWithShape="1">
          <a:blip r:embed="rId2"/>
          <a:srcRect l="28344" t="21000" r="28738" b="31100"/>
          <a:stretch/>
        </p:blipFill>
        <p:spPr>
          <a:xfrm>
            <a:off x="590214" y="1412776"/>
            <a:ext cx="7963572" cy="4999484"/>
          </a:xfrm>
          <a:prstGeom prst="rect">
            <a:avLst/>
          </a:prstGeom>
        </p:spPr>
      </p:pic>
    </p:spTree>
    <p:extLst>
      <p:ext uri="{BB962C8B-B14F-4D97-AF65-F5344CB8AC3E}">
        <p14:creationId xmlns:p14="http://schemas.microsoft.com/office/powerpoint/2010/main" val="36791888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3354</TotalTime>
  <Words>1172</Words>
  <Application>Microsoft Office PowerPoint</Application>
  <PresentationFormat>On-screen Show (4:3)</PresentationFormat>
  <Paragraphs>119</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Candara</vt:lpstr>
      <vt:lpstr>SassoonPrimaryInfant</vt:lpstr>
      <vt:lpstr>Symbol</vt:lpstr>
      <vt:lpstr>Wingdings 3</vt:lpstr>
      <vt:lpstr>Waveform</vt:lpstr>
      <vt:lpstr>Welcome to FS2</vt:lpstr>
      <vt:lpstr>Who’s Who!</vt:lpstr>
      <vt:lpstr>Inclusion and Pastoral Team </vt:lpstr>
      <vt:lpstr>Our Office</vt:lpstr>
      <vt:lpstr>General Organisation </vt:lpstr>
      <vt:lpstr>Getting to School </vt:lpstr>
      <vt:lpstr>Purple Learners </vt:lpstr>
      <vt:lpstr>Learning in FS2 </vt:lpstr>
      <vt:lpstr>Reading</vt:lpstr>
      <vt:lpstr>Reading – FS2</vt:lpstr>
      <vt:lpstr>READING</vt:lpstr>
      <vt:lpstr>Our focus on reading…</vt:lpstr>
      <vt:lpstr>Writing</vt:lpstr>
      <vt:lpstr>Writing</vt:lpstr>
      <vt:lpstr>Maths - Number</vt:lpstr>
      <vt:lpstr>Forest School /  Wonderful Wednesday</vt:lpstr>
      <vt:lpstr>JRS Curriculum</vt:lpstr>
      <vt:lpstr>Big Ideas!</vt:lpstr>
      <vt:lpstr>Brave New World </vt:lpstr>
      <vt:lpstr>Tapestry</vt:lpstr>
      <vt:lpstr>Behaviour</vt:lpstr>
      <vt:lpstr>PTFA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Teacher</dc:creator>
  <cp:lastModifiedBy>Louise Walley</cp:lastModifiedBy>
  <cp:revision>114</cp:revision>
  <cp:lastPrinted>2018-09-18T09:03:34Z</cp:lastPrinted>
  <dcterms:created xsi:type="dcterms:W3CDTF">2014-08-13T14:09:51Z</dcterms:created>
  <dcterms:modified xsi:type="dcterms:W3CDTF">2023-09-19T08:41:07Z</dcterms:modified>
</cp:coreProperties>
</file>