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8" r:id="rId3"/>
    <p:sldId id="287" r:id="rId4"/>
    <p:sldId id="263" r:id="rId5"/>
    <p:sldId id="295" r:id="rId6"/>
    <p:sldId id="281" r:id="rId7"/>
    <p:sldId id="284" r:id="rId8"/>
    <p:sldId id="294" r:id="rId9"/>
    <p:sldId id="286" r:id="rId10"/>
    <p:sldId id="257" r:id="rId11"/>
    <p:sldId id="261" r:id="rId12"/>
    <p:sldId id="265" r:id="rId13"/>
    <p:sldId id="271" r:id="rId14"/>
    <p:sldId id="289" r:id="rId15"/>
    <p:sldId id="296" r:id="rId16"/>
    <p:sldId id="276"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3D6723F-17F8-4EE4-AEDB-801DAD2096EB}" type="datetimeFigureOut">
              <a:rPr lang="en-GB" smtClean="0"/>
              <a:pPr/>
              <a:t>25/09/2020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8FF2B65-B6E9-409F-A6FF-CC789A9F5C80}" type="slidenum">
              <a:rPr lang="en-GB" smtClean="0"/>
              <a:pPr/>
              <a:t>‹#›</a:t>
            </a:fld>
            <a:endParaRPr lang="en-GB"/>
          </a:p>
        </p:txBody>
      </p:sp>
    </p:spTree>
    <p:extLst>
      <p:ext uri="{BB962C8B-B14F-4D97-AF65-F5344CB8AC3E}">
        <p14:creationId xmlns:p14="http://schemas.microsoft.com/office/powerpoint/2010/main" val="645147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490295-E85C-4A43-AB99-1B1022C4BED5}" type="datetimeFigureOut">
              <a:rPr lang="en-GB" smtClean="0"/>
              <a:pPr/>
              <a:t>25/09/2020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5E4D492-84A7-4BD1-A2C1-D4554081DF88}" type="slidenum">
              <a:rPr lang="en-GB" smtClean="0"/>
              <a:pPr/>
              <a:t>‹#›</a:t>
            </a:fld>
            <a:endParaRPr lang="en-GB"/>
          </a:p>
        </p:txBody>
      </p:sp>
    </p:spTree>
    <p:extLst>
      <p:ext uri="{BB962C8B-B14F-4D97-AF65-F5344CB8AC3E}">
        <p14:creationId xmlns:p14="http://schemas.microsoft.com/office/powerpoint/2010/main" val="2672084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Clr>
                <a:srgbClr val="0BD0D9"/>
              </a:buClr>
              <a:buSzPct val="95000"/>
              <a:buFont typeface="Wingdings 2"/>
              <a:buChar char=""/>
            </a:pPr>
            <a:r>
              <a:rPr lang="en-GB" sz="1200" dirty="0">
                <a:solidFill>
                  <a:prstClr val="black"/>
                </a:solidFill>
                <a:latin typeface="SassoonPrimaryInfant" pitchFamily="2" charset="0"/>
              </a:rPr>
              <a:t>Office- anything to do with trips, dinner money, if your child is off sick (phoning in is best), clubs. Beginning and end of day can be busy so if you prefer to phone later that is absolutely fine. </a:t>
            </a:r>
          </a:p>
          <a:p>
            <a:pPr marL="0" lvl="0" indent="0">
              <a:buClr>
                <a:srgbClr val="0BD0D9"/>
              </a:buClr>
              <a:buSzPct val="95000"/>
              <a:buNone/>
            </a:pPr>
            <a:endParaRPr lang="en-GB" sz="1200" dirty="0">
              <a:solidFill>
                <a:prstClr val="black"/>
              </a:solidFill>
              <a:latin typeface="SassoonPrimaryInfant" pitchFamily="2" charset="0"/>
            </a:endParaRPr>
          </a:p>
          <a:p>
            <a:pPr lvl="0">
              <a:buClr>
                <a:srgbClr val="0BD0D9"/>
              </a:buClr>
              <a:buSzPct val="95000"/>
              <a:buFont typeface="Wingdings 2"/>
              <a:buChar char=""/>
            </a:pPr>
            <a:r>
              <a:rPr lang="en-GB" sz="1200" dirty="0">
                <a:solidFill>
                  <a:prstClr val="black"/>
                </a:solidFill>
                <a:latin typeface="SassoonPrimaryInfant" pitchFamily="2" charset="0"/>
              </a:rPr>
              <a:t>Us - anything linked to learning or factors affecting learning  e.g. social situations, pop in beginning of day (before 8:40) or end of day to see us or arrange an appointment. </a:t>
            </a:r>
          </a:p>
          <a:p>
            <a:pPr marL="0" lvl="0" indent="0">
              <a:buClr>
                <a:srgbClr val="0BD0D9"/>
              </a:buClr>
              <a:buSzPct val="95000"/>
              <a:buNone/>
            </a:pPr>
            <a:endParaRPr lang="en-GB" sz="1200" dirty="0">
              <a:solidFill>
                <a:prstClr val="black"/>
              </a:solidFill>
              <a:latin typeface="SassoonPrimaryInfant" pitchFamily="2" charset="0"/>
            </a:endParaRPr>
          </a:p>
          <a:p>
            <a:pPr lvl="0">
              <a:buClr>
                <a:srgbClr val="0BD0D9"/>
              </a:buClr>
              <a:buSzPct val="95000"/>
              <a:buFont typeface="Wingdings 2"/>
              <a:buChar char=""/>
            </a:pPr>
            <a:r>
              <a:rPr lang="en-GB" sz="1200" dirty="0">
                <a:solidFill>
                  <a:prstClr val="black"/>
                </a:solidFill>
                <a:latin typeface="SassoonPrimaryInfant" pitchFamily="2" charset="0"/>
              </a:rPr>
              <a:t>Mrs Allison – As out Inclusion lead is responsible for ensuring all children have pastoral support needed and ensuring </a:t>
            </a:r>
            <a:r>
              <a:rPr lang="en-GB" sz="1200" u="sng" dirty="0">
                <a:solidFill>
                  <a:prstClr val="black"/>
                </a:solidFill>
                <a:latin typeface="SassoonPrimaryInfant" pitchFamily="2" charset="0"/>
              </a:rPr>
              <a:t>all</a:t>
            </a:r>
            <a:r>
              <a:rPr lang="en-GB" sz="1200" dirty="0">
                <a:solidFill>
                  <a:prstClr val="black"/>
                </a:solidFill>
                <a:latin typeface="SassoonPrimaryInfant" pitchFamily="2" charset="0"/>
              </a:rPr>
              <a:t> children have the right support in place for learning as needed (including the most able). She is also responsible for Special Educational Needs provision. Mrs Allison works full time across the Federation. </a:t>
            </a:r>
          </a:p>
          <a:p>
            <a:r>
              <a:rPr lang="en-GB" dirty="0"/>
              <a:t> Mr Rayner, Mr Percy</a:t>
            </a:r>
            <a:r>
              <a:rPr lang="en-GB" baseline="0" dirty="0"/>
              <a:t> and Miss Stephenson are all available if you would like to speak to them please make an appointment through the office or speak </a:t>
            </a:r>
            <a:r>
              <a:rPr lang="en-GB" baseline="0" dirty="0" err="1"/>
              <a:t>tp</a:t>
            </a:r>
            <a:r>
              <a:rPr lang="en-GB" baseline="0" dirty="0"/>
              <a:t> them when you see them.</a:t>
            </a:r>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2</a:t>
            </a:fld>
            <a:endParaRPr lang="en-GB"/>
          </a:p>
        </p:txBody>
      </p:sp>
    </p:spTree>
    <p:extLst>
      <p:ext uri="{BB962C8B-B14F-4D97-AF65-F5344CB8AC3E}">
        <p14:creationId xmlns:p14="http://schemas.microsoft.com/office/powerpoint/2010/main" val="2129619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SassoonPrimaryInfant" pitchFamily="2" charset="0"/>
              </a:rPr>
              <a:t>Our approach to behaviour management is focused on being positive and having high expectations of children.  </a:t>
            </a:r>
          </a:p>
          <a:p>
            <a:r>
              <a:rPr lang="en-GB" sz="1200" dirty="0">
                <a:latin typeface="SassoonPrimaryInfant" pitchFamily="2" charset="0"/>
              </a:rPr>
              <a:t>We encourage children to reflect on their behaviours and make good choices.</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13</a:t>
            </a:fld>
            <a:endParaRPr lang="en-GB"/>
          </a:p>
        </p:txBody>
      </p:sp>
    </p:spTree>
    <p:extLst>
      <p:ext uri="{BB962C8B-B14F-4D97-AF65-F5344CB8AC3E}">
        <p14:creationId xmlns:p14="http://schemas.microsoft.com/office/powerpoint/2010/main" val="3489864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children are rewarded with ‘</a:t>
            </a:r>
            <a:r>
              <a:rPr lang="en-GB" dirty="0" err="1"/>
              <a:t>housepoints</a:t>
            </a:r>
            <a:r>
              <a:rPr lang="en-GB" dirty="0"/>
              <a:t>’ which build up to earn them a series of badges. </a:t>
            </a:r>
          </a:p>
          <a:p>
            <a:r>
              <a:rPr lang="en-GB" dirty="0"/>
              <a:t>Each child has a card which looks like this. </a:t>
            </a:r>
          </a:p>
          <a:p>
            <a:r>
              <a:rPr lang="en-GB" dirty="0"/>
              <a:t>Every time they are awarded a </a:t>
            </a:r>
            <a:r>
              <a:rPr lang="en-GB" dirty="0" err="1"/>
              <a:t>housepoint</a:t>
            </a:r>
            <a:r>
              <a:rPr lang="en-GB" dirty="0"/>
              <a:t> it is logged on the card. This may be for good effort/learning or generally setting a shining example in school. </a:t>
            </a:r>
          </a:p>
          <a:p>
            <a:r>
              <a:rPr lang="en-GB" dirty="0"/>
              <a:t>We have agreed that no more than 3 </a:t>
            </a:r>
            <a:r>
              <a:rPr lang="en-GB" dirty="0" err="1"/>
              <a:t>houspoints</a:t>
            </a:r>
            <a:r>
              <a:rPr lang="en-GB" dirty="0"/>
              <a:t> will be awarded at any one time and 3=OUTSTANDING! </a:t>
            </a:r>
          </a:p>
          <a:p>
            <a:r>
              <a:rPr lang="en-GB" dirty="0" err="1"/>
              <a:t>Housepoints</a:t>
            </a:r>
            <a:r>
              <a:rPr lang="en-GB" dirty="0"/>
              <a:t> are also totalled to find a winning house each half term! </a:t>
            </a:r>
          </a:p>
          <a:p>
            <a:r>
              <a:rPr lang="en-GB" dirty="0"/>
              <a:t>We also have Class of the Week, Star of the Week, Writer of the Week, Problem solver of the week and Special Awards half termly. </a:t>
            </a:r>
          </a:p>
          <a:p>
            <a:pPr marL="0" indent="0" algn="ctr">
              <a:buNone/>
            </a:pPr>
            <a:r>
              <a:rPr lang="en-GB" sz="1200" dirty="0">
                <a:latin typeface="SassoonPrimaryInfant" pitchFamily="2" charset="0"/>
              </a:rPr>
              <a:t>Marbles lead to a whole class reward which the children choose. </a:t>
            </a:r>
          </a:p>
          <a:p>
            <a:pPr marL="0" indent="0" algn="ctr">
              <a:buNone/>
            </a:pPr>
            <a:endParaRPr lang="en-GB" sz="1200" dirty="0">
              <a:latin typeface="SassoonPrimaryInfant" pitchFamily="2" charset="0"/>
            </a:endParaRPr>
          </a:p>
          <a:p>
            <a:pPr marL="0" indent="0" algn="ctr">
              <a:buNone/>
            </a:pPr>
            <a:r>
              <a:rPr lang="en-GB" sz="1200" dirty="0">
                <a:latin typeface="SassoonPrimaryInfant" pitchFamily="2" charset="0"/>
              </a:rPr>
              <a:t>The whole class, groups or individuals can earn marbles for the class jar, by showing that they are following the golden rules. </a:t>
            </a:r>
          </a:p>
          <a:p>
            <a:pPr marL="0" indent="0" algn="ctr">
              <a:buNone/>
            </a:pPr>
            <a:endParaRPr lang="en-GB" sz="1200" dirty="0">
              <a:latin typeface="SassoonPrimaryInfant" pitchFamily="2" charset="0"/>
            </a:endParaRPr>
          </a:p>
          <a:p>
            <a:pPr marL="0" indent="0" algn="ctr">
              <a:buNone/>
            </a:pPr>
            <a:r>
              <a:rPr lang="en-GB" sz="1200" dirty="0">
                <a:latin typeface="SassoonPrimaryInfant" pitchFamily="2" charset="0"/>
              </a:rPr>
              <a:t>20 marbles = 10</a:t>
            </a:r>
            <a:r>
              <a:rPr lang="en-GB" sz="1200" baseline="0" dirty="0">
                <a:latin typeface="SassoonPrimaryInfant" pitchFamily="2" charset="0"/>
              </a:rPr>
              <a:t> </a:t>
            </a:r>
            <a:r>
              <a:rPr lang="en-GB" sz="1200" dirty="0">
                <a:latin typeface="SassoonPrimaryInfant" pitchFamily="2" charset="0"/>
              </a:rPr>
              <a:t>minute reward e.g. extra play</a:t>
            </a:r>
          </a:p>
          <a:p>
            <a:pPr marL="0" indent="0" algn="ctr">
              <a:buNone/>
            </a:pPr>
            <a:r>
              <a:rPr lang="en-GB" sz="1200" dirty="0">
                <a:latin typeface="SassoonPrimaryInfant" pitchFamily="2" charset="0"/>
              </a:rPr>
              <a:t>100 marbles = class reward</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14</a:t>
            </a:fld>
            <a:endParaRPr lang="en-GB"/>
          </a:p>
        </p:txBody>
      </p:sp>
    </p:spTree>
    <p:extLst>
      <p:ext uri="{BB962C8B-B14F-4D97-AF65-F5344CB8AC3E}">
        <p14:creationId xmlns:p14="http://schemas.microsoft.com/office/powerpoint/2010/main" val="2606640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a wonderful, active PTFA who have raised a considerable amount of money for our school- most recently</a:t>
            </a:r>
            <a:r>
              <a:rPr lang="en-GB" baseline="0" dirty="0"/>
              <a:t> funding the new Food Tech room at JRJ.</a:t>
            </a:r>
            <a:endParaRPr lang="en-GB" dirty="0"/>
          </a:p>
          <a:p>
            <a:r>
              <a:rPr lang="en-GB" dirty="0"/>
              <a:t>They are always looking for willing volunteers to support them or run events.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E4D492-84A7-4BD1-A2C1-D4554081DF8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850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It will really help if you could ensure all messages are given to teachers/the office first thing/end of day and if children come to school with the right equipment. </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3</a:t>
            </a:fld>
            <a:endParaRPr lang="en-GB"/>
          </a:p>
        </p:txBody>
      </p:sp>
    </p:spTree>
    <p:extLst>
      <p:ext uri="{BB962C8B-B14F-4D97-AF65-F5344CB8AC3E}">
        <p14:creationId xmlns:p14="http://schemas.microsoft.com/office/powerpoint/2010/main" val="2415404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5760" indent="-256032" fontAlgn="auto">
              <a:lnSpc>
                <a:spcPct val="90000"/>
              </a:lnSpc>
              <a:spcAft>
                <a:spcPts val="0"/>
              </a:spcAft>
              <a:buFont typeface="Wingdings 3"/>
              <a:buChar char=""/>
              <a:defRPr/>
            </a:pPr>
            <a:r>
              <a:rPr lang="en-GB" dirty="0">
                <a:latin typeface="SassoonPrimaryInfant" pitchFamily="2" charset="0"/>
              </a:rPr>
              <a:t>Named PE kits need to be brought to school on Monday and left at school all week.</a:t>
            </a:r>
          </a:p>
          <a:p>
            <a:pPr marL="109728" indent="0" fontAlgn="auto">
              <a:lnSpc>
                <a:spcPct val="90000"/>
              </a:lnSpc>
              <a:spcAft>
                <a:spcPts val="0"/>
              </a:spcAft>
              <a:buFont typeface="Wingdings 3"/>
              <a:buNone/>
              <a:defRPr/>
            </a:pPr>
            <a:r>
              <a:rPr lang="en-GB" dirty="0">
                <a:latin typeface="SassoonPrimaryInfant" pitchFamily="2" charset="0"/>
              </a:rPr>
              <a:t> </a:t>
            </a:r>
          </a:p>
          <a:p>
            <a:pPr marL="365760" indent="-256032" fontAlgn="auto">
              <a:lnSpc>
                <a:spcPct val="90000"/>
              </a:lnSpc>
              <a:spcAft>
                <a:spcPts val="0"/>
              </a:spcAft>
              <a:buFont typeface="Wingdings 3"/>
              <a:buChar char=""/>
              <a:defRPr/>
            </a:pPr>
            <a:r>
              <a:rPr lang="en-GB" dirty="0">
                <a:latin typeface="SassoonPrimaryInfant" pitchFamily="2" charset="0"/>
              </a:rPr>
              <a:t>Reading books and records need to come into school daily. Please see the new guidance about how to complete these. Do come in and ask if you have any questions. </a:t>
            </a:r>
          </a:p>
          <a:p>
            <a:pPr marL="109728" indent="0" fontAlgn="auto">
              <a:lnSpc>
                <a:spcPct val="90000"/>
              </a:lnSpc>
              <a:spcAft>
                <a:spcPts val="0"/>
              </a:spcAft>
              <a:buFont typeface="Wingdings 3"/>
              <a:buNone/>
              <a:defRPr/>
            </a:pPr>
            <a:endParaRPr lang="en-GB" dirty="0">
              <a:latin typeface="SassoonPrimaryInfant" pitchFamily="2" charset="0"/>
            </a:endParaRPr>
          </a:p>
          <a:p>
            <a:pPr marL="365760" indent="-256032" fontAlgn="auto">
              <a:lnSpc>
                <a:spcPct val="90000"/>
              </a:lnSpc>
              <a:spcAft>
                <a:spcPts val="0"/>
              </a:spcAft>
              <a:buFont typeface="Wingdings 3"/>
              <a:buChar char=""/>
              <a:defRPr/>
            </a:pPr>
            <a:r>
              <a:rPr lang="en-GB" dirty="0">
                <a:latin typeface="SassoonPrimaryInfant" pitchFamily="2" charset="0"/>
              </a:rPr>
              <a:t>Water bottles should also be named and in school daily. Children may refill the bottles at school. </a:t>
            </a:r>
          </a:p>
          <a:p>
            <a:pPr marL="365760" indent="-256032" fontAlgn="auto">
              <a:lnSpc>
                <a:spcPct val="90000"/>
              </a:lnSpc>
              <a:spcAft>
                <a:spcPts val="0"/>
              </a:spcAft>
              <a:buFont typeface="Wingdings 3"/>
              <a:buChar char=""/>
              <a:defRPr/>
            </a:pPr>
            <a:endParaRPr lang="en-GB" dirty="0">
              <a:latin typeface="SassoonPrimaryInfant" pitchFamily="2" charset="0"/>
            </a:endParaRPr>
          </a:p>
          <a:p>
            <a:pPr marL="365760" indent="-256032" fontAlgn="auto">
              <a:lnSpc>
                <a:spcPct val="90000"/>
              </a:lnSpc>
              <a:spcAft>
                <a:spcPts val="0"/>
              </a:spcAft>
              <a:buFont typeface="Wingdings 3"/>
              <a:buChar char=""/>
              <a:defRPr/>
            </a:pPr>
            <a:r>
              <a:rPr lang="en-GB" dirty="0">
                <a:latin typeface="SassoonPrimaryInfant" pitchFamily="2" charset="0"/>
              </a:rPr>
              <a:t>Doors open at 8.40.  Please can we ask that all children arrive on time to register and order lunch and are ready to learn by 8.50.</a:t>
            </a:r>
          </a:p>
          <a:p>
            <a:pPr marL="365760" indent="-256032" fontAlgn="auto">
              <a:lnSpc>
                <a:spcPct val="90000"/>
              </a:lnSpc>
              <a:spcAft>
                <a:spcPts val="0"/>
              </a:spcAft>
              <a:buFont typeface="Wingdings 3"/>
              <a:buChar char=""/>
              <a:defRPr/>
            </a:pPr>
            <a:endParaRPr lang="en-GB" dirty="0">
              <a:latin typeface="SassoonPrimaryInfant" pitchFamily="2" charset="0"/>
            </a:endParaRPr>
          </a:p>
          <a:p>
            <a:pPr marL="365760" indent="-256032" fontAlgn="auto">
              <a:lnSpc>
                <a:spcPct val="90000"/>
              </a:lnSpc>
              <a:spcAft>
                <a:spcPts val="0"/>
              </a:spcAft>
              <a:buFont typeface="Wingdings 3"/>
              <a:buChar char=""/>
              <a:defRPr/>
            </a:pPr>
            <a:r>
              <a:rPr lang="en-GB" dirty="0">
                <a:latin typeface="SassoonPrimaryInfant" pitchFamily="2" charset="0"/>
              </a:rPr>
              <a:t>Lunches can be ordered on the day or in advance electronically.  </a:t>
            </a:r>
          </a:p>
          <a:p>
            <a:pPr marL="109728" indent="0" fontAlgn="auto">
              <a:lnSpc>
                <a:spcPct val="90000"/>
              </a:lnSpc>
              <a:spcAft>
                <a:spcPts val="0"/>
              </a:spcAft>
              <a:buNone/>
              <a:defRPr/>
            </a:pPr>
            <a:endParaRPr lang="en-GB" dirty="0"/>
          </a:p>
          <a:p>
            <a:pPr marL="365760" indent="-256032" fontAlgn="auto">
              <a:lnSpc>
                <a:spcPct val="90000"/>
              </a:lnSpc>
              <a:spcAft>
                <a:spcPts val="0"/>
              </a:spcAft>
              <a:buFont typeface="Wingdings 3"/>
              <a:buChar char=""/>
              <a:defRPr/>
            </a:pPr>
            <a:r>
              <a:rPr lang="en-GB" dirty="0">
                <a:latin typeface="SassoonPrimaryInfant" pitchFamily="2" charset="0"/>
              </a:rPr>
              <a:t>Children may bring in a pencil case with a small amount of equipment if they wish but they are responsible for taking care of their own property. </a:t>
            </a:r>
          </a:p>
        </p:txBody>
      </p:sp>
      <p:sp>
        <p:nvSpPr>
          <p:cNvPr id="4" name="Slide Number Placeholder 3"/>
          <p:cNvSpPr>
            <a:spLocks noGrp="1"/>
          </p:cNvSpPr>
          <p:nvPr>
            <p:ph type="sldNum" sz="quarter" idx="10"/>
          </p:nvPr>
        </p:nvSpPr>
        <p:spPr/>
        <p:txBody>
          <a:bodyPr/>
          <a:lstStyle/>
          <a:p>
            <a:fld id="{B5E4D492-84A7-4BD1-A2C1-D4554081DF88}" type="slidenum">
              <a:rPr lang="en-GB" smtClean="0"/>
              <a:pPr/>
              <a:t>4</a:t>
            </a:fld>
            <a:endParaRPr lang="en-GB"/>
          </a:p>
        </p:txBody>
      </p:sp>
    </p:spTree>
    <p:extLst>
      <p:ext uri="{BB962C8B-B14F-4D97-AF65-F5344CB8AC3E}">
        <p14:creationId xmlns:p14="http://schemas.microsoft.com/office/powerpoint/2010/main" val="38931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5760" indent="-256032" fontAlgn="auto">
              <a:lnSpc>
                <a:spcPct val="90000"/>
              </a:lnSpc>
              <a:spcAft>
                <a:spcPts val="0"/>
              </a:spcAft>
              <a:buFont typeface="Wingdings 3"/>
              <a:buChar char=""/>
              <a:defRPr/>
            </a:pPr>
            <a:r>
              <a:rPr lang="en-GB" dirty="0">
                <a:latin typeface="SassoonPrimaryInfant" pitchFamily="2" charset="0"/>
              </a:rPr>
              <a:t>Named PE kits need to be brought to school on Monday and left at school all week.</a:t>
            </a:r>
          </a:p>
          <a:p>
            <a:pPr marL="109728" indent="0" fontAlgn="auto">
              <a:lnSpc>
                <a:spcPct val="90000"/>
              </a:lnSpc>
              <a:spcAft>
                <a:spcPts val="0"/>
              </a:spcAft>
              <a:buFont typeface="Wingdings 3"/>
              <a:buNone/>
              <a:defRPr/>
            </a:pPr>
            <a:r>
              <a:rPr lang="en-GB" dirty="0">
                <a:latin typeface="SassoonPrimaryInfant" pitchFamily="2" charset="0"/>
              </a:rPr>
              <a:t> </a:t>
            </a:r>
          </a:p>
          <a:p>
            <a:pPr marL="365760" indent="-256032" fontAlgn="auto">
              <a:lnSpc>
                <a:spcPct val="90000"/>
              </a:lnSpc>
              <a:spcAft>
                <a:spcPts val="0"/>
              </a:spcAft>
              <a:buFont typeface="Wingdings 3"/>
              <a:buChar char=""/>
              <a:defRPr/>
            </a:pPr>
            <a:r>
              <a:rPr lang="en-GB" dirty="0">
                <a:latin typeface="SassoonPrimaryInfant" pitchFamily="2" charset="0"/>
              </a:rPr>
              <a:t>Reading books and records need to come into school daily. Please see the new guidance about how to complete these. Do come in and ask if you have any questions. </a:t>
            </a:r>
          </a:p>
          <a:p>
            <a:pPr marL="109728" indent="0" fontAlgn="auto">
              <a:lnSpc>
                <a:spcPct val="90000"/>
              </a:lnSpc>
              <a:spcAft>
                <a:spcPts val="0"/>
              </a:spcAft>
              <a:buFont typeface="Wingdings 3"/>
              <a:buNone/>
              <a:defRPr/>
            </a:pPr>
            <a:endParaRPr lang="en-GB" dirty="0">
              <a:latin typeface="SassoonPrimaryInfant" pitchFamily="2" charset="0"/>
            </a:endParaRPr>
          </a:p>
          <a:p>
            <a:pPr marL="365760" indent="-256032" fontAlgn="auto">
              <a:lnSpc>
                <a:spcPct val="90000"/>
              </a:lnSpc>
              <a:spcAft>
                <a:spcPts val="0"/>
              </a:spcAft>
              <a:buFont typeface="Wingdings 3"/>
              <a:buChar char=""/>
              <a:defRPr/>
            </a:pPr>
            <a:r>
              <a:rPr lang="en-GB" dirty="0">
                <a:latin typeface="SassoonPrimaryInfant" pitchFamily="2" charset="0"/>
              </a:rPr>
              <a:t>Water bottles should also be named and in school daily. Children may refill the bottles at school. </a:t>
            </a:r>
          </a:p>
          <a:p>
            <a:pPr marL="365760" indent="-256032" fontAlgn="auto">
              <a:lnSpc>
                <a:spcPct val="90000"/>
              </a:lnSpc>
              <a:spcAft>
                <a:spcPts val="0"/>
              </a:spcAft>
              <a:buFont typeface="Wingdings 3"/>
              <a:buChar char=""/>
              <a:defRPr/>
            </a:pPr>
            <a:endParaRPr lang="en-GB" dirty="0">
              <a:latin typeface="SassoonPrimaryInfant" pitchFamily="2" charset="0"/>
            </a:endParaRPr>
          </a:p>
          <a:p>
            <a:pPr marL="365760" indent="-256032" fontAlgn="auto">
              <a:lnSpc>
                <a:spcPct val="90000"/>
              </a:lnSpc>
              <a:spcAft>
                <a:spcPts val="0"/>
              </a:spcAft>
              <a:buFont typeface="Wingdings 3"/>
              <a:buChar char=""/>
              <a:defRPr/>
            </a:pPr>
            <a:r>
              <a:rPr lang="en-GB" dirty="0">
                <a:latin typeface="SassoonPrimaryInfant" pitchFamily="2" charset="0"/>
              </a:rPr>
              <a:t>Doors open at 8.40.  Please can we ask that all children arrive on time to register and order lunch and are ready to learn by 8.50.</a:t>
            </a:r>
          </a:p>
          <a:p>
            <a:pPr marL="365760" indent="-256032" fontAlgn="auto">
              <a:lnSpc>
                <a:spcPct val="90000"/>
              </a:lnSpc>
              <a:spcAft>
                <a:spcPts val="0"/>
              </a:spcAft>
              <a:buFont typeface="Wingdings 3"/>
              <a:buChar char=""/>
              <a:defRPr/>
            </a:pPr>
            <a:endParaRPr lang="en-GB" dirty="0">
              <a:latin typeface="SassoonPrimaryInfant" pitchFamily="2" charset="0"/>
            </a:endParaRPr>
          </a:p>
          <a:p>
            <a:pPr marL="365760" indent="-256032" fontAlgn="auto">
              <a:lnSpc>
                <a:spcPct val="90000"/>
              </a:lnSpc>
              <a:spcAft>
                <a:spcPts val="0"/>
              </a:spcAft>
              <a:buFont typeface="Wingdings 3"/>
              <a:buChar char=""/>
              <a:defRPr/>
            </a:pPr>
            <a:r>
              <a:rPr lang="en-GB" dirty="0">
                <a:latin typeface="SassoonPrimaryInfant" pitchFamily="2" charset="0"/>
              </a:rPr>
              <a:t>Lunches can be ordered on the day or in advance electronically.  </a:t>
            </a:r>
          </a:p>
          <a:p>
            <a:pPr marL="109728" indent="0" fontAlgn="auto">
              <a:lnSpc>
                <a:spcPct val="90000"/>
              </a:lnSpc>
              <a:spcAft>
                <a:spcPts val="0"/>
              </a:spcAft>
              <a:buNone/>
              <a:defRPr/>
            </a:pPr>
            <a:endParaRPr lang="en-GB" dirty="0"/>
          </a:p>
          <a:p>
            <a:pPr marL="365760" indent="-256032" fontAlgn="auto">
              <a:lnSpc>
                <a:spcPct val="90000"/>
              </a:lnSpc>
              <a:spcAft>
                <a:spcPts val="0"/>
              </a:spcAft>
              <a:buFont typeface="Wingdings 3"/>
              <a:buChar char=""/>
              <a:defRPr/>
            </a:pPr>
            <a:r>
              <a:rPr lang="en-GB" dirty="0">
                <a:latin typeface="SassoonPrimaryInfant" pitchFamily="2" charset="0"/>
              </a:rPr>
              <a:t>Children may bring in a pencil case with a small amount of equipment if they wish but they are responsible for taking care of their own property. </a:t>
            </a:r>
          </a:p>
        </p:txBody>
      </p:sp>
      <p:sp>
        <p:nvSpPr>
          <p:cNvPr id="4" name="Slide Number Placeholder 3"/>
          <p:cNvSpPr>
            <a:spLocks noGrp="1"/>
          </p:cNvSpPr>
          <p:nvPr>
            <p:ph type="sldNum" sz="quarter" idx="10"/>
          </p:nvPr>
        </p:nvSpPr>
        <p:spPr/>
        <p:txBody>
          <a:bodyPr/>
          <a:lstStyle/>
          <a:p>
            <a:fld id="{B5E4D492-84A7-4BD1-A2C1-D4554081DF88}" type="slidenum">
              <a:rPr lang="en-GB" smtClean="0"/>
              <a:pPr/>
              <a:t>5</a:t>
            </a:fld>
            <a:endParaRPr lang="en-GB"/>
          </a:p>
        </p:txBody>
      </p:sp>
    </p:spTree>
    <p:extLst>
      <p:ext uri="{BB962C8B-B14F-4D97-AF65-F5344CB8AC3E}">
        <p14:creationId xmlns:p14="http://schemas.microsoft.com/office/powerpoint/2010/main" val="3424332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SassoonPrimaryInfant" pitchFamily="2" charset="0"/>
              </a:rPr>
              <a:t>To ease congestions round our roads and promote healthy lifestyles, we encourage children to walk or cycle to school where possible. Parking further away from the school and walking in can also help. </a:t>
            </a:r>
          </a:p>
          <a:p>
            <a:pPr marL="0" indent="0">
              <a:buNone/>
            </a:pPr>
            <a:endParaRPr lang="en-GB" dirty="0">
              <a:latin typeface="SassoonPrimaryInfant" pitchFamily="2" charset="0"/>
            </a:endParaRPr>
          </a:p>
          <a:p>
            <a:r>
              <a:rPr lang="en-GB" dirty="0">
                <a:latin typeface="SassoonPrimaryInfant" pitchFamily="2" charset="0"/>
              </a:rPr>
              <a:t>For the children who are unable to walk, we provide a ‘kiss-and-drop’ service in the mornings.  A member of Senior leadership is on duty each morning by the gates. You are welcome to drive into the crescent and drop your child/children off and we will ensure they come onto the school grounds safely. This service operates between 8:30 and 8:50. </a:t>
            </a:r>
          </a:p>
          <a:p>
            <a:r>
              <a:rPr lang="en-GB" dirty="0"/>
              <a:t> Doors to lower juniors close at 8:50 and</a:t>
            </a:r>
            <a:r>
              <a:rPr lang="en-GB" baseline="0" dirty="0"/>
              <a:t> after that time, you will need to bring your child in via the office where they will sign in as late.</a:t>
            </a:r>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6</a:t>
            </a:fld>
            <a:endParaRPr lang="en-GB"/>
          </a:p>
        </p:txBody>
      </p:sp>
    </p:spTree>
    <p:extLst>
      <p:ext uri="{BB962C8B-B14F-4D97-AF65-F5344CB8AC3E}">
        <p14:creationId xmlns:p14="http://schemas.microsoft.com/office/powerpoint/2010/main" val="1970939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Themes are driven by</a:t>
            </a:r>
            <a:r>
              <a:rPr lang="en-GB" baseline="0" dirty="0"/>
              <a:t> history, geography or science and we will try and link other learning with this during the unit, such as writing themes in English and art/DT/Music, etc.</a:t>
            </a:r>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7</a:t>
            </a:fld>
            <a:endParaRPr lang="en-GB"/>
          </a:p>
        </p:txBody>
      </p:sp>
    </p:spTree>
    <p:extLst>
      <p:ext uri="{BB962C8B-B14F-4D97-AF65-F5344CB8AC3E}">
        <p14:creationId xmlns:p14="http://schemas.microsoft.com/office/powerpoint/2010/main" val="2081131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Bookbands</a:t>
            </a:r>
            <a:r>
              <a:rPr lang="en-GB" dirty="0"/>
              <a:t> use same colour banding from ks1 to </a:t>
            </a:r>
            <a:r>
              <a:rPr lang="en-GB" dirty="0" err="1"/>
              <a:t>ks</a:t>
            </a:r>
            <a:r>
              <a:rPr lang="en-GB" dirty="0"/>
              <a:t> 2 starting</a:t>
            </a:r>
            <a:r>
              <a:rPr lang="en-GB" baseline="0" dirty="0"/>
              <a:t> from pink through to lime. </a:t>
            </a:r>
          </a:p>
          <a:p>
            <a:r>
              <a:rPr lang="en-GB" baseline="0" dirty="0"/>
              <a:t>At JRJ the starter library has simple chapter books and progresses through red/black, yellow/black and green/black. Children then become ‘free readers’</a:t>
            </a:r>
          </a:p>
          <a:p>
            <a:endParaRPr lang="en-GB" baseline="0" dirty="0"/>
          </a:p>
          <a:p>
            <a:r>
              <a:rPr lang="en-GB" dirty="0"/>
              <a:t>This year, in order to develop and further enhance our assessment of reading, we will be making some changes to the way we use our Reading Records. </a:t>
            </a:r>
          </a:p>
          <a:p>
            <a:r>
              <a:rPr lang="en-GB" dirty="0"/>
              <a:t>Your child should have brought home their reading record which will have a ‘Reading focus’ in it.  This is the specific skill or area of reading that your child will be working on over a set period of time (usually 3 or so weeks) </a:t>
            </a:r>
          </a:p>
          <a:p>
            <a:r>
              <a:rPr lang="en-GB" dirty="0"/>
              <a:t>We will keep checking these records through our guided reading sessions to see how children are doing with them.</a:t>
            </a:r>
          </a:p>
          <a:p>
            <a:r>
              <a:rPr lang="en-GB" dirty="0"/>
              <a:t>You will also find the end of year expectations at the front of your child’s Reading Record so that you are aware of what your child is working towards and the skills they are expected to acquire over the year.  </a:t>
            </a:r>
          </a:p>
          <a:p>
            <a:endParaRPr lang="en-GB" baseline="0"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10</a:t>
            </a:fld>
            <a:endParaRPr lang="en-GB"/>
          </a:p>
        </p:txBody>
      </p:sp>
    </p:spTree>
    <p:extLst>
      <p:ext uri="{BB962C8B-B14F-4D97-AF65-F5344CB8AC3E}">
        <p14:creationId xmlns:p14="http://schemas.microsoft.com/office/powerpoint/2010/main" val="1616988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SassoonPrimaryInfant" pitchFamily="2" charset="0"/>
              </a:rPr>
              <a:t>We now have many other ‘Hot-seat’ awards to continue to motivate those children who get through them quite quickly! </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11</a:t>
            </a:fld>
            <a:endParaRPr lang="en-GB"/>
          </a:p>
        </p:txBody>
      </p:sp>
    </p:spTree>
    <p:extLst>
      <p:ext uri="{BB962C8B-B14F-4D97-AF65-F5344CB8AC3E}">
        <p14:creationId xmlns:p14="http://schemas.microsoft.com/office/powerpoint/2010/main" val="402065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1" dirty="0">
                <a:latin typeface="SassoonPrimaryInfant" pitchFamily="2" charset="0"/>
              </a:rPr>
              <a:t>Learning Logs:</a:t>
            </a:r>
          </a:p>
          <a:p>
            <a:pPr>
              <a:lnSpc>
                <a:spcPct val="90000"/>
              </a:lnSpc>
            </a:pPr>
            <a:r>
              <a:rPr lang="en-GB" sz="1200" dirty="0">
                <a:latin typeface="SassoonPrimaryInfant" pitchFamily="2" charset="0"/>
              </a:rPr>
              <a:t>These will be sent out half termly. </a:t>
            </a:r>
          </a:p>
          <a:p>
            <a:pPr>
              <a:lnSpc>
                <a:spcPct val="90000"/>
              </a:lnSpc>
            </a:pPr>
            <a:r>
              <a:rPr lang="en-GB" sz="1200" dirty="0">
                <a:latin typeface="SassoonPrimaryInfant" pitchFamily="2" charset="0"/>
              </a:rPr>
              <a:t>These tasks will either be linked to our theme work or to support learning in other subjects. </a:t>
            </a:r>
          </a:p>
          <a:p>
            <a:pPr>
              <a:lnSpc>
                <a:spcPct val="90000"/>
              </a:lnSpc>
            </a:pPr>
            <a:r>
              <a:rPr lang="en-GB" sz="1200" dirty="0">
                <a:latin typeface="SassoonPrimaryInfant" pitchFamily="2" charset="0"/>
              </a:rPr>
              <a:t>Children will have the opportunity to share their learning logs with the rest of the class. </a:t>
            </a:r>
          </a:p>
          <a:p>
            <a:pPr marL="0" indent="0">
              <a:buNone/>
            </a:pPr>
            <a:r>
              <a:rPr lang="en-GB" sz="1200" b="1" dirty="0">
                <a:latin typeface="SassoonPrimaryInfant" pitchFamily="2" charset="0"/>
              </a:rPr>
              <a:t>Spellings:</a:t>
            </a:r>
          </a:p>
          <a:p>
            <a:r>
              <a:rPr lang="en-GB" sz="1200" dirty="0">
                <a:latin typeface="SassoonPrimaryInfant" pitchFamily="2" charset="0"/>
              </a:rPr>
              <a:t>Sent home on Friday – due in the following Thursday. </a:t>
            </a:r>
          </a:p>
          <a:p>
            <a:r>
              <a:rPr lang="en-GB" sz="1200" dirty="0">
                <a:latin typeface="SassoonPrimaryInfant" pitchFamily="2" charset="0"/>
              </a:rPr>
              <a:t>6 - 10 words for children to learn.</a:t>
            </a:r>
          </a:p>
          <a:p>
            <a:r>
              <a:rPr lang="en-GB" sz="1200" dirty="0">
                <a:latin typeface="SassoonPrimaryInfant" pitchFamily="2" charset="0"/>
              </a:rPr>
              <a:t>Look, Cover, Say, Write, Check – 5 minutes everyday. </a:t>
            </a:r>
          </a:p>
          <a:p>
            <a:r>
              <a:rPr lang="en-GB" sz="1200" dirty="0">
                <a:latin typeface="SassoonPrimaryInfant" pitchFamily="2" charset="0"/>
              </a:rPr>
              <a:t>Words linked to spelling pattern taught in class. </a:t>
            </a:r>
          </a:p>
          <a:p>
            <a:r>
              <a:rPr lang="en-GB" sz="1200" dirty="0">
                <a:latin typeface="SassoonPrimaryInfant" pitchFamily="2" charset="0"/>
              </a:rPr>
              <a:t>Linked activity on the back</a:t>
            </a:r>
          </a:p>
          <a:p>
            <a:pPr marL="0" indent="0">
              <a:buNone/>
            </a:pPr>
            <a:endParaRPr lang="en-GB" sz="1200" dirty="0">
              <a:latin typeface="SassoonPrimaryInfant" pitchFamily="2" charset="0"/>
            </a:endParaRPr>
          </a:p>
          <a:p>
            <a:pPr marL="0" indent="0">
              <a:buNone/>
            </a:pPr>
            <a:r>
              <a:rPr lang="en-GB" sz="1200" b="1" dirty="0">
                <a:latin typeface="SassoonPrimaryInfant" pitchFamily="2" charset="0"/>
              </a:rPr>
              <a:t>Maths Homework:</a:t>
            </a:r>
          </a:p>
          <a:p>
            <a:pPr marL="0" indent="0">
              <a:buNone/>
            </a:pPr>
            <a:r>
              <a:rPr lang="en-GB" sz="1200" dirty="0">
                <a:latin typeface="SassoonPrimaryInfant" pitchFamily="2" charset="0"/>
              </a:rPr>
              <a:t>An activity or questions linked to the topics/areas that we have covered in class that week and will be designed to reinforce the children’s learning. Should take 20-30 minutes.</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12</a:t>
            </a:fld>
            <a:endParaRPr lang="en-GB"/>
          </a:p>
        </p:txBody>
      </p:sp>
    </p:spTree>
    <p:extLst>
      <p:ext uri="{BB962C8B-B14F-4D97-AF65-F5344CB8AC3E}">
        <p14:creationId xmlns:p14="http://schemas.microsoft.com/office/powerpoint/2010/main" val="228698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425961-E75C-4347-8963-949ECA5D273B}" type="datetimeFigureOut">
              <a:rPr lang="en-GB" smtClean="0"/>
              <a:pPr/>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D425961-E75C-4347-8963-949ECA5D273B}" type="datetimeFigureOut">
              <a:rPr lang="en-GB" smtClean="0"/>
              <a:pPr/>
              <a:t>25/09/2020</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953345B-3551-4FC0-AE26-B9940905350E}" type="slidenum">
              <a:rPr lang="en-GB" smtClean="0"/>
              <a:pPr/>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hyperlink" Target="https://www.justgiving.com/crowdfunding/johnrankin-ptfa-2020?fbclid=IwAR25FV5XEM-I42ZyuMTfn-_ihl-dGOV7MBoYJ1Mlrl1NmGK0qSGidsPaHz4"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office@jrs.w-berks.sch.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7.gif"/><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2" Type="http://schemas.openxmlformats.org/officeDocument/2006/relationships/hyperlink" Target="http://www.jrs.w-berks.sch.uk/"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6000" dirty="0">
                <a:solidFill>
                  <a:srgbClr val="002060"/>
                </a:solidFill>
                <a:effectLst>
                  <a:outerShdw blurRad="38100" dist="38100" dir="2700000" algn="tl">
                    <a:srgbClr val="000000">
                      <a:alpha val="43137"/>
                    </a:srgbClr>
                  </a:outerShdw>
                </a:effectLst>
              </a:rPr>
              <a:t>Welcome to </a:t>
            </a:r>
            <a:br>
              <a:rPr lang="en-GB" sz="6000" dirty="0">
                <a:solidFill>
                  <a:srgbClr val="002060"/>
                </a:solidFill>
                <a:effectLst>
                  <a:outerShdw blurRad="38100" dist="38100" dir="2700000" algn="tl">
                    <a:srgbClr val="000000">
                      <a:alpha val="43137"/>
                    </a:srgbClr>
                  </a:outerShdw>
                </a:effectLst>
              </a:rPr>
            </a:br>
            <a:r>
              <a:rPr lang="en-GB" sz="6000" dirty="0">
                <a:solidFill>
                  <a:srgbClr val="002060"/>
                </a:solidFill>
                <a:effectLst>
                  <a:outerShdw blurRad="38100" dist="38100" dir="2700000" algn="tl">
                    <a:srgbClr val="000000">
                      <a:alpha val="43137"/>
                    </a:srgbClr>
                  </a:outerShdw>
                </a:effectLst>
              </a:rPr>
              <a:t>The Lower Juniors</a:t>
            </a:r>
          </a:p>
        </p:txBody>
      </p:sp>
      <p:sp>
        <p:nvSpPr>
          <p:cNvPr id="3" name="Subtitle 2"/>
          <p:cNvSpPr>
            <a:spLocks noGrp="1"/>
          </p:cNvSpPr>
          <p:nvPr>
            <p:ph type="subTitle" idx="1"/>
          </p:nvPr>
        </p:nvSpPr>
        <p:spPr/>
        <p:txBody>
          <a:bodyPr>
            <a:normAutofit/>
          </a:bodyPr>
          <a:lstStyle/>
          <a:p>
            <a:endParaRPr lang="en-GB" sz="3600" dirty="0">
              <a:solidFill>
                <a:schemeClr val="tx1"/>
              </a:solidFill>
              <a:latin typeface="SassoonPrimaryInfant" pitchFamily="2" charset="0"/>
            </a:endParaRPr>
          </a:p>
        </p:txBody>
      </p:sp>
      <p:pic>
        <p:nvPicPr>
          <p:cNvPr id="4" name="Picture 3" descr="U:\Logo\John Rankin - NEW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1840" y="3767889"/>
            <a:ext cx="2560320" cy="1437005"/>
          </a:xfrm>
          <a:prstGeom prst="rect">
            <a:avLst/>
          </a:prstGeom>
          <a:noFill/>
          <a:ln>
            <a:noFill/>
          </a:ln>
        </p:spPr>
      </p:pic>
    </p:spTree>
    <p:extLst>
      <p:ext uri="{BB962C8B-B14F-4D97-AF65-F5344CB8AC3E}">
        <p14:creationId xmlns:p14="http://schemas.microsoft.com/office/powerpoint/2010/main" val="1751670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930432"/>
          </a:xfrm>
        </p:spPr>
        <p:txBody>
          <a:bodyPr>
            <a:normAutofit/>
          </a:bodyPr>
          <a:lstStyle/>
          <a:p>
            <a:r>
              <a:rPr lang="en-GB" sz="4800" u="sng" dirty="0"/>
              <a:t>READING</a:t>
            </a:r>
          </a:p>
        </p:txBody>
      </p:sp>
      <p:sp>
        <p:nvSpPr>
          <p:cNvPr id="6" name="TextBox 5"/>
          <p:cNvSpPr txBox="1"/>
          <p:nvPr/>
        </p:nvSpPr>
        <p:spPr>
          <a:xfrm>
            <a:off x="455177" y="1983313"/>
            <a:ext cx="8208912" cy="830997"/>
          </a:xfrm>
          <a:prstGeom prst="rect">
            <a:avLst/>
          </a:prstGeom>
          <a:noFill/>
        </p:spPr>
        <p:txBody>
          <a:bodyPr wrap="square" rtlCol="0">
            <a:spAutoFit/>
          </a:bodyPr>
          <a:lstStyle/>
          <a:p>
            <a:pPr algn="ctr"/>
            <a:r>
              <a:rPr lang="en-GB" sz="2400" dirty="0">
                <a:solidFill>
                  <a:srgbClr val="FF0000"/>
                </a:solidFill>
              </a:rPr>
              <a:t>Please can we request that all children are encouraged to read at home for at least 10 minutes daily.</a:t>
            </a:r>
          </a:p>
        </p:txBody>
      </p:sp>
      <p:sp>
        <p:nvSpPr>
          <p:cNvPr id="2" name="Content Placeholder 1"/>
          <p:cNvSpPr>
            <a:spLocks noGrp="1"/>
          </p:cNvSpPr>
          <p:nvPr>
            <p:ph idx="1"/>
          </p:nvPr>
        </p:nvSpPr>
        <p:spPr>
          <a:xfrm>
            <a:off x="539552" y="3284984"/>
            <a:ext cx="8280919" cy="4137323"/>
          </a:xfrm>
        </p:spPr>
        <p:txBody>
          <a:bodyPr>
            <a:normAutofit/>
          </a:bodyPr>
          <a:lstStyle/>
          <a:p>
            <a:pPr marL="0" indent="0">
              <a:buNone/>
            </a:pPr>
            <a:r>
              <a:rPr lang="en-GB" dirty="0"/>
              <a:t> </a:t>
            </a:r>
            <a:r>
              <a:rPr lang="en-GB" dirty="0">
                <a:solidFill>
                  <a:srgbClr val="073E87"/>
                </a:solidFill>
              </a:rPr>
              <a:t>Please can we ask that when reading at home with your child you:</a:t>
            </a:r>
          </a:p>
          <a:p>
            <a:pPr lvl="0">
              <a:buClr>
                <a:srgbClr val="31B6FD"/>
              </a:buClr>
            </a:pPr>
            <a:r>
              <a:rPr lang="en-GB" dirty="0">
                <a:solidFill>
                  <a:srgbClr val="073E87"/>
                </a:solidFill>
              </a:rPr>
              <a:t>talk to your child about reading, their preferences and interests;</a:t>
            </a:r>
          </a:p>
          <a:p>
            <a:pPr lvl="0">
              <a:buClr>
                <a:srgbClr val="31B6FD"/>
              </a:buClr>
            </a:pPr>
            <a:r>
              <a:rPr lang="en-US" dirty="0">
                <a:solidFill>
                  <a:srgbClr val="073E87"/>
                </a:solidFill>
              </a:rPr>
              <a:t>discuss ideas and opinions about books they are reading, ask them to </a:t>
            </a:r>
            <a:r>
              <a:rPr lang="en-US" dirty="0" err="1">
                <a:solidFill>
                  <a:srgbClr val="073E87"/>
                </a:solidFill>
              </a:rPr>
              <a:t>summarise</a:t>
            </a:r>
            <a:r>
              <a:rPr lang="en-US" dirty="0">
                <a:solidFill>
                  <a:srgbClr val="073E87"/>
                </a:solidFill>
              </a:rPr>
              <a:t> stories, predict, explain characters, </a:t>
            </a:r>
            <a:r>
              <a:rPr lang="en-US" dirty="0" err="1">
                <a:solidFill>
                  <a:srgbClr val="073E87"/>
                </a:solidFill>
              </a:rPr>
              <a:t>etc</a:t>
            </a:r>
            <a:r>
              <a:rPr lang="en-US" dirty="0">
                <a:solidFill>
                  <a:srgbClr val="073E87"/>
                </a:solidFill>
              </a:rPr>
              <a:t>;</a:t>
            </a:r>
            <a:endParaRPr lang="en-GB" dirty="0">
              <a:solidFill>
                <a:srgbClr val="073E87"/>
              </a:solidFill>
            </a:endParaRPr>
          </a:p>
          <a:p>
            <a:pPr lvl="0">
              <a:buClr>
                <a:srgbClr val="31B6FD"/>
              </a:buClr>
            </a:pPr>
            <a:r>
              <a:rPr lang="en-GB" dirty="0">
                <a:solidFill>
                  <a:srgbClr val="073E87"/>
                </a:solidFill>
              </a:rPr>
              <a:t>encourage them to record a comment in their reading record on a daily basis.</a:t>
            </a:r>
          </a:p>
          <a:p>
            <a:pPr marL="0" indent="0">
              <a:buNone/>
            </a:pPr>
            <a:endParaRPr lang="en-GB" dirty="0"/>
          </a:p>
          <a:p>
            <a:endParaRPr lang="en-GB" dirty="0"/>
          </a:p>
        </p:txBody>
      </p:sp>
      <p:pic>
        <p:nvPicPr>
          <p:cNvPr id="4098" name="Picture 2" descr="C:\Users\HNewman\AppData\Local\Microsoft\Windows\Temporary Internet Files\Content.IE5\119JSAWR\readin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404664"/>
            <a:ext cx="1152128" cy="1098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302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628800"/>
            <a:ext cx="8640960" cy="4896544"/>
          </a:xfrm>
        </p:spPr>
        <p:txBody>
          <a:bodyPr>
            <a:normAutofit fontScale="92500" lnSpcReduction="20000"/>
          </a:bodyPr>
          <a:lstStyle/>
          <a:p>
            <a:pPr lvl="0">
              <a:buClr>
                <a:srgbClr val="31B6FD"/>
              </a:buClr>
            </a:pPr>
            <a:r>
              <a:rPr lang="en-GB" sz="2800" dirty="0">
                <a:solidFill>
                  <a:srgbClr val="073E87"/>
                </a:solidFill>
              </a:rPr>
              <a:t>Focus on one times table at a time.</a:t>
            </a:r>
          </a:p>
          <a:p>
            <a:pPr lvl="0">
              <a:buClr>
                <a:srgbClr val="31B6FD"/>
              </a:buClr>
            </a:pPr>
            <a:r>
              <a:rPr lang="en-GB" sz="2800" dirty="0">
                <a:solidFill>
                  <a:srgbClr val="073E87"/>
                </a:solidFill>
              </a:rPr>
              <a:t>We will aim to test the children regularly in school. </a:t>
            </a:r>
          </a:p>
          <a:p>
            <a:pPr lvl="0">
              <a:buClr>
                <a:srgbClr val="31B6FD"/>
              </a:buClr>
            </a:pPr>
            <a:endParaRPr lang="en-GB" sz="2800" dirty="0">
              <a:solidFill>
                <a:srgbClr val="073E87"/>
              </a:solidFill>
            </a:endParaRPr>
          </a:p>
          <a:p>
            <a:pPr lvl="0">
              <a:buClr>
                <a:srgbClr val="31B6FD"/>
              </a:buClr>
              <a:buNone/>
            </a:pPr>
            <a:r>
              <a:rPr lang="en-GB" sz="2800" dirty="0">
                <a:solidFill>
                  <a:srgbClr val="073E87"/>
                </a:solidFill>
              </a:rPr>
              <a:t>15 questions to be asked in 1 minute, out of order.</a:t>
            </a:r>
          </a:p>
          <a:p>
            <a:pPr lvl="0">
              <a:buClr>
                <a:srgbClr val="31B6FD"/>
              </a:buClr>
            </a:pPr>
            <a:r>
              <a:rPr lang="en-GB" sz="2800" dirty="0">
                <a:solidFill>
                  <a:srgbClr val="073E87"/>
                </a:solidFill>
              </a:rPr>
              <a:t>Bronze	x2, x5, x10</a:t>
            </a:r>
          </a:p>
          <a:p>
            <a:pPr lvl="0">
              <a:buClr>
                <a:srgbClr val="31B6FD"/>
              </a:buClr>
            </a:pPr>
            <a:r>
              <a:rPr lang="en-GB" sz="2800" dirty="0">
                <a:solidFill>
                  <a:srgbClr val="073E87"/>
                </a:solidFill>
              </a:rPr>
              <a:t>Silver	x3, x4, x8</a:t>
            </a:r>
          </a:p>
          <a:p>
            <a:pPr lvl="0">
              <a:buClr>
                <a:srgbClr val="31B6FD"/>
              </a:buClr>
            </a:pPr>
            <a:r>
              <a:rPr lang="en-GB" sz="2800" dirty="0">
                <a:solidFill>
                  <a:srgbClr val="073E87"/>
                </a:solidFill>
              </a:rPr>
              <a:t>Gold	x6, x7, x9</a:t>
            </a:r>
          </a:p>
          <a:p>
            <a:pPr lvl="0">
              <a:buClr>
                <a:srgbClr val="31B6FD"/>
              </a:buClr>
            </a:pPr>
            <a:r>
              <a:rPr lang="en-GB" sz="2800" dirty="0">
                <a:solidFill>
                  <a:srgbClr val="073E87"/>
                </a:solidFill>
              </a:rPr>
              <a:t>Platinum	x11, x12 </a:t>
            </a:r>
          </a:p>
          <a:p>
            <a:pPr lvl="0">
              <a:buClr>
                <a:srgbClr val="31B6FD"/>
              </a:buClr>
            </a:pPr>
            <a:endParaRPr lang="en-GB" sz="2800" dirty="0">
              <a:solidFill>
                <a:srgbClr val="073E87"/>
              </a:solidFill>
            </a:endParaRPr>
          </a:p>
          <a:p>
            <a:pPr marL="0" lvl="0" indent="0">
              <a:buClr>
                <a:srgbClr val="31B6FD"/>
              </a:buClr>
              <a:buNone/>
            </a:pPr>
            <a:r>
              <a:rPr lang="en-GB" sz="2800" dirty="0">
                <a:solidFill>
                  <a:srgbClr val="073E87"/>
                </a:solidFill>
              </a:rPr>
              <a:t>Please aim to spend 5-10 minutes daily practising times tables – children can use their </a:t>
            </a:r>
            <a:r>
              <a:rPr lang="en-GB" sz="2800" dirty="0" err="1">
                <a:solidFill>
                  <a:srgbClr val="073E87"/>
                </a:solidFill>
              </a:rPr>
              <a:t>TimesTables</a:t>
            </a:r>
            <a:r>
              <a:rPr lang="en-GB" sz="2800" dirty="0">
                <a:solidFill>
                  <a:srgbClr val="073E87"/>
                </a:solidFill>
              </a:rPr>
              <a:t> </a:t>
            </a:r>
            <a:r>
              <a:rPr lang="en-GB" sz="2800" dirty="0" err="1">
                <a:solidFill>
                  <a:srgbClr val="073E87"/>
                </a:solidFill>
              </a:rPr>
              <a:t>Rockstars</a:t>
            </a:r>
            <a:r>
              <a:rPr lang="en-GB" sz="2800" dirty="0">
                <a:solidFill>
                  <a:srgbClr val="073E87"/>
                </a:solidFill>
              </a:rPr>
              <a:t> accounts to help them achieve their hot seating level.</a:t>
            </a:r>
          </a:p>
          <a:p>
            <a:pPr marL="0" indent="0">
              <a:buNone/>
            </a:pPr>
            <a:endParaRPr lang="en-GB" dirty="0"/>
          </a:p>
        </p:txBody>
      </p:sp>
      <p:sp>
        <p:nvSpPr>
          <p:cNvPr id="3" name="Title 2"/>
          <p:cNvSpPr>
            <a:spLocks noGrp="1"/>
          </p:cNvSpPr>
          <p:nvPr>
            <p:ph type="title"/>
          </p:nvPr>
        </p:nvSpPr>
        <p:spPr>
          <a:xfrm>
            <a:off x="467544" y="476672"/>
            <a:ext cx="8229600" cy="786416"/>
          </a:xfrm>
        </p:spPr>
        <p:txBody>
          <a:bodyPr/>
          <a:lstStyle/>
          <a:p>
            <a:r>
              <a:rPr lang="en-GB" u="sng" dirty="0"/>
              <a:t>Times Tables - Hot Seating </a:t>
            </a:r>
          </a:p>
        </p:txBody>
      </p:sp>
      <p:pic>
        <p:nvPicPr>
          <p:cNvPr id="5" name="Picture 2" descr="C:\Users\HNewman\AppData\Local\Microsoft\Windows\Temporary Internet Files\Content.IE5\12VHQ9VO\583px-Symbol_multiplication_vote.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6840" y="3018648"/>
            <a:ext cx="2060304" cy="211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96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340768"/>
            <a:ext cx="8640960" cy="5256584"/>
          </a:xfrm>
        </p:spPr>
        <p:txBody>
          <a:bodyPr>
            <a:normAutofit/>
          </a:bodyPr>
          <a:lstStyle/>
          <a:p>
            <a:pPr marL="0" lvl="0" indent="0">
              <a:buClr>
                <a:srgbClr val="31B6FD"/>
              </a:buClr>
              <a:buNone/>
            </a:pPr>
            <a:endParaRPr lang="en-GB" sz="2800" b="1" dirty="0">
              <a:solidFill>
                <a:srgbClr val="073E87"/>
              </a:solidFill>
            </a:endParaRPr>
          </a:p>
          <a:p>
            <a:pPr marL="0" lvl="0" indent="0">
              <a:buClr>
                <a:srgbClr val="31B6FD"/>
              </a:buClr>
              <a:buNone/>
            </a:pPr>
            <a:r>
              <a:rPr lang="en-GB" sz="2800" b="1" dirty="0">
                <a:solidFill>
                  <a:srgbClr val="073E87"/>
                </a:solidFill>
              </a:rPr>
              <a:t>Homework in Year 3 and 4:</a:t>
            </a:r>
          </a:p>
          <a:p>
            <a:pPr marL="0" lvl="0" indent="0">
              <a:buClr>
                <a:srgbClr val="31B6FD"/>
              </a:buClr>
              <a:buNone/>
            </a:pPr>
            <a:r>
              <a:rPr lang="en-GB" sz="2800" dirty="0">
                <a:solidFill>
                  <a:srgbClr val="073E87"/>
                </a:solidFill>
              </a:rPr>
              <a:t>The pattern of homework will remain the same as in previous years. Spelling and Maths homework set weekly, with a focus on the learning from that week.</a:t>
            </a:r>
          </a:p>
          <a:p>
            <a:pPr marL="0" lvl="0" indent="0">
              <a:buClr>
                <a:srgbClr val="31B6FD"/>
              </a:buClr>
              <a:buNone/>
            </a:pPr>
            <a:r>
              <a:rPr lang="en-GB" sz="2800" dirty="0">
                <a:solidFill>
                  <a:srgbClr val="073E87"/>
                </a:solidFill>
              </a:rPr>
              <a:t>Homework will be set on a Friday and is due in the following Wednesday. </a:t>
            </a:r>
          </a:p>
          <a:p>
            <a:pPr marL="0" lvl="0" indent="0">
              <a:buClr>
                <a:srgbClr val="31B6FD"/>
              </a:buClr>
              <a:buNone/>
            </a:pPr>
            <a:r>
              <a:rPr lang="en-US" sz="2800" dirty="0">
                <a:solidFill>
                  <a:srgbClr val="073E87"/>
                </a:solidFill>
              </a:rPr>
              <a:t>Please encourage your child to let us know if they are struggling with their homework.</a:t>
            </a:r>
          </a:p>
          <a:p>
            <a:pPr marL="0" lvl="0" indent="0">
              <a:buClr>
                <a:srgbClr val="31B6FD"/>
              </a:buClr>
              <a:buNone/>
            </a:pPr>
            <a:r>
              <a:rPr lang="en-US" sz="2800" dirty="0">
                <a:solidFill>
                  <a:srgbClr val="073E87"/>
                </a:solidFill>
              </a:rPr>
              <a:t>Please be aware, are not setting any theme homework this term.</a:t>
            </a:r>
            <a:endParaRPr lang="en-GB" sz="2800" dirty="0">
              <a:solidFill>
                <a:srgbClr val="073E87"/>
              </a:solidFill>
            </a:endParaRPr>
          </a:p>
        </p:txBody>
      </p:sp>
      <p:sp>
        <p:nvSpPr>
          <p:cNvPr id="3" name="Title 2"/>
          <p:cNvSpPr>
            <a:spLocks noGrp="1"/>
          </p:cNvSpPr>
          <p:nvPr>
            <p:ph type="title"/>
          </p:nvPr>
        </p:nvSpPr>
        <p:spPr>
          <a:xfrm>
            <a:off x="467544" y="620688"/>
            <a:ext cx="8229600" cy="930432"/>
          </a:xfrm>
        </p:spPr>
        <p:txBody>
          <a:bodyPr/>
          <a:lstStyle/>
          <a:p>
            <a:r>
              <a:rPr lang="en-GB" u="sng" dirty="0"/>
              <a:t>Homework </a:t>
            </a:r>
          </a:p>
        </p:txBody>
      </p:sp>
    </p:spTree>
    <p:extLst>
      <p:ext uri="{BB962C8B-B14F-4D97-AF65-F5344CB8AC3E}">
        <p14:creationId xmlns:p14="http://schemas.microsoft.com/office/powerpoint/2010/main" val="2784847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640960" cy="5400600"/>
          </a:xfrm>
        </p:spPr>
        <p:txBody>
          <a:bodyPr>
            <a:normAutofit fontScale="92500" lnSpcReduction="20000"/>
          </a:bodyPr>
          <a:lstStyle/>
          <a:p>
            <a:pPr marL="0" indent="0" algn="ctr">
              <a:buNone/>
            </a:pPr>
            <a:r>
              <a:rPr lang="en-GB" sz="2800" dirty="0"/>
              <a:t>Our behaviour system is built around the ‘Golden Rules’ and ‘Rights and Responsibilities’- we all have the right: </a:t>
            </a:r>
          </a:p>
          <a:p>
            <a:pPr marL="0" indent="0" algn="ctr">
              <a:buNone/>
            </a:pPr>
            <a:r>
              <a:rPr lang="en-GB" sz="2800" dirty="0"/>
              <a:t>To feel safe;</a:t>
            </a:r>
          </a:p>
          <a:p>
            <a:pPr marL="0" indent="0" algn="ctr">
              <a:buNone/>
            </a:pPr>
            <a:r>
              <a:rPr lang="en-GB" sz="2800" dirty="0"/>
              <a:t>To work and learn;</a:t>
            </a:r>
          </a:p>
          <a:p>
            <a:pPr marL="0" indent="0" algn="ctr">
              <a:buNone/>
            </a:pPr>
            <a:r>
              <a:rPr lang="en-GB" sz="2800" dirty="0"/>
              <a:t>To be respected. </a:t>
            </a:r>
          </a:p>
          <a:p>
            <a:endParaRPr lang="en-GB" sz="2800" dirty="0"/>
          </a:p>
          <a:p>
            <a:pPr marL="0" indent="0" algn="ctr">
              <a:buNone/>
            </a:pPr>
            <a:r>
              <a:rPr lang="en-GB" sz="2800" b="1" u="sng" dirty="0"/>
              <a:t>Golden Rules </a:t>
            </a:r>
          </a:p>
          <a:p>
            <a:pPr marL="0" indent="0" algn="ctr">
              <a:buNone/>
            </a:pPr>
            <a:r>
              <a:rPr lang="en-GB" sz="2800" dirty="0"/>
              <a:t>We listen</a:t>
            </a:r>
          </a:p>
          <a:p>
            <a:pPr marL="0" indent="0" algn="ctr">
              <a:buNone/>
            </a:pPr>
            <a:r>
              <a:rPr lang="en-GB" sz="2800" dirty="0"/>
              <a:t>We are gentle</a:t>
            </a:r>
          </a:p>
          <a:p>
            <a:pPr marL="0" indent="0" algn="ctr">
              <a:buNone/>
            </a:pPr>
            <a:r>
              <a:rPr lang="en-GB" sz="2800" dirty="0"/>
              <a:t>We are kind and helpful</a:t>
            </a:r>
          </a:p>
          <a:p>
            <a:pPr marL="0" indent="0" algn="ctr">
              <a:buNone/>
            </a:pPr>
            <a:r>
              <a:rPr lang="en-GB" sz="2800" dirty="0"/>
              <a:t>We look after property</a:t>
            </a:r>
          </a:p>
          <a:p>
            <a:pPr marL="0" indent="0" algn="ctr">
              <a:buNone/>
            </a:pPr>
            <a:r>
              <a:rPr lang="en-GB" sz="2800" dirty="0"/>
              <a:t>We are honest</a:t>
            </a:r>
          </a:p>
          <a:p>
            <a:pPr marL="0" indent="0" algn="ctr">
              <a:buNone/>
            </a:pPr>
            <a:r>
              <a:rPr lang="en-GB" sz="2800" dirty="0"/>
              <a:t>We work hard </a:t>
            </a:r>
          </a:p>
          <a:p>
            <a:endParaRPr lang="en-GB" sz="2800" dirty="0"/>
          </a:p>
        </p:txBody>
      </p:sp>
      <p:sp>
        <p:nvSpPr>
          <p:cNvPr id="3" name="Title 2"/>
          <p:cNvSpPr>
            <a:spLocks noGrp="1"/>
          </p:cNvSpPr>
          <p:nvPr>
            <p:ph type="title"/>
          </p:nvPr>
        </p:nvSpPr>
        <p:spPr>
          <a:xfrm>
            <a:off x="457200" y="338328"/>
            <a:ext cx="8229600" cy="930432"/>
          </a:xfrm>
        </p:spPr>
        <p:txBody>
          <a:bodyPr/>
          <a:lstStyle/>
          <a:p>
            <a:r>
              <a:rPr lang="en-GB" u="sng" dirty="0"/>
              <a:t>Behaviour</a:t>
            </a:r>
          </a:p>
        </p:txBody>
      </p:sp>
      <p:pic>
        <p:nvPicPr>
          <p:cNvPr id="7170" name="Picture 2" descr="C:\Users\HNewman\AppData\Local\Microsoft\Windows\Temporary Internet Files\Content.IE5\F70OMDOE\2145_10-ima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276872"/>
            <a:ext cx="226695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820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268760"/>
            <a:ext cx="7408333" cy="360040"/>
          </a:xfrm>
        </p:spPr>
        <p:txBody>
          <a:bodyPr>
            <a:normAutofit fontScale="92500" lnSpcReduction="20000"/>
          </a:bodyPr>
          <a:lstStyle/>
          <a:p>
            <a:r>
              <a:rPr lang="en-GB" dirty="0"/>
              <a:t>We use positive rewards in many forms:</a:t>
            </a:r>
          </a:p>
        </p:txBody>
      </p:sp>
      <p:sp>
        <p:nvSpPr>
          <p:cNvPr id="3" name="Title 2"/>
          <p:cNvSpPr>
            <a:spLocks noGrp="1"/>
          </p:cNvSpPr>
          <p:nvPr>
            <p:ph type="title"/>
          </p:nvPr>
        </p:nvSpPr>
        <p:spPr/>
        <p:txBody>
          <a:bodyPr/>
          <a:lstStyle/>
          <a:p>
            <a:r>
              <a:rPr lang="en-GB" dirty="0"/>
              <a:t>Rewards </a:t>
            </a:r>
          </a:p>
        </p:txBody>
      </p:sp>
      <p:sp>
        <p:nvSpPr>
          <p:cNvPr id="4" name="TextBox 3"/>
          <p:cNvSpPr txBox="1"/>
          <p:nvPr/>
        </p:nvSpPr>
        <p:spPr>
          <a:xfrm>
            <a:off x="827584" y="2348880"/>
            <a:ext cx="3312368" cy="369332"/>
          </a:xfrm>
          <a:prstGeom prst="rect">
            <a:avLst/>
          </a:prstGeom>
          <a:noFill/>
        </p:spPr>
        <p:txBody>
          <a:bodyPr wrap="square" rtlCol="0">
            <a:spAutoFit/>
          </a:bodyPr>
          <a:lstStyle/>
          <a:p>
            <a:r>
              <a:rPr lang="en-GB" dirty="0"/>
              <a:t>Marbles</a:t>
            </a:r>
          </a:p>
        </p:txBody>
      </p:sp>
      <p:sp>
        <p:nvSpPr>
          <p:cNvPr id="6" name="TextBox 5"/>
          <p:cNvSpPr txBox="1"/>
          <p:nvPr/>
        </p:nvSpPr>
        <p:spPr>
          <a:xfrm>
            <a:off x="4644008" y="3212976"/>
            <a:ext cx="3312368" cy="369332"/>
          </a:xfrm>
          <a:prstGeom prst="rect">
            <a:avLst/>
          </a:prstGeom>
          <a:noFill/>
        </p:spPr>
        <p:txBody>
          <a:bodyPr wrap="square" rtlCol="0">
            <a:spAutoFit/>
          </a:bodyPr>
          <a:lstStyle/>
          <a:p>
            <a:r>
              <a:rPr lang="en-GB" dirty="0" err="1"/>
              <a:t>Housepoints</a:t>
            </a:r>
            <a:endParaRPr lang="en-GB" dirty="0"/>
          </a:p>
        </p:txBody>
      </p:sp>
      <p:sp>
        <p:nvSpPr>
          <p:cNvPr id="7" name="TextBox 6"/>
          <p:cNvSpPr txBox="1"/>
          <p:nvPr/>
        </p:nvSpPr>
        <p:spPr>
          <a:xfrm>
            <a:off x="467544" y="4077072"/>
            <a:ext cx="3312368" cy="369332"/>
          </a:xfrm>
          <a:prstGeom prst="rect">
            <a:avLst/>
          </a:prstGeom>
          <a:noFill/>
        </p:spPr>
        <p:txBody>
          <a:bodyPr wrap="square" rtlCol="0">
            <a:spAutoFit/>
          </a:bodyPr>
          <a:lstStyle/>
          <a:p>
            <a:r>
              <a:rPr lang="en-GB" dirty="0"/>
              <a:t>Writer of the Week</a:t>
            </a:r>
          </a:p>
        </p:txBody>
      </p:sp>
      <p:sp>
        <p:nvSpPr>
          <p:cNvPr id="8" name="TextBox 7"/>
          <p:cNvSpPr txBox="1"/>
          <p:nvPr/>
        </p:nvSpPr>
        <p:spPr>
          <a:xfrm>
            <a:off x="4143300" y="4941168"/>
            <a:ext cx="3312368" cy="369332"/>
          </a:xfrm>
          <a:prstGeom prst="rect">
            <a:avLst/>
          </a:prstGeom>
          <a:noFill/>
        </p:spPr>
        <p:txBody>
          <a:bodyPr wrap="square" rtlCol="0">
            <a:spAutoFit/>
          </a:bodyPr>
          <a:lstStyle/>
          <a:p>
            <a:r>
              <a:rPr lang="en-GB" dirty="0"/>
              <a:t>Class of the Week</a:t>
            </a:r>
          </a:p>
        </p:txBody>
      </p:sp>
      <p:sp>
        <p:nvSpPr>
          <p:cNvPr id="9" name="TextBox 8"/>
          <p:cNvSpPr txBox="1"/>
          <p:nvPr/>
        </p:nvSpPr>
        <p:spPr>
          <a:xfrm>
            <a:off x="3491880" y="2031804"/>
            <a:ext cx="3312368" cy="369332"/>
          </a:xfrm>
          <a:prstGeom prst="rect">
            <a:avLst/>
          </a:prstGeom>
          <a:noFill/>
        </p:spPr>
        <p:txBody>
          <a:bodyPr wrap="square" rtlCol="0">
            <a:spAutoFit/>
          </a:bodyPr>
          <a:lstStyle/>
          <a:p>
            <a:r>
              <a:rPr lang="en-GB" dirty="0"/>
              <a:t>Star of the Week</a:t>
            </a:r>
          </a:p>
        </p:txBody>
      </p:sp>
      <p:sp>
        <p:nvSpPr>
          <p:cNvPr id="10" name="TextBox 9"/>
          <p:cNvSpPr txBox="1"/>
          <p:nvPr/>
        </p:nvSpPr>
        <p:spPr>
          <a:xfrm>
            <a:off x="2355826" y="5805264"/>
            <a:ext cx="3312368" cy="369332"/>
          </a:xfrm>
          <a:prstGeom prst="rect">
            <a:avLst/>
          </a:prstGeom>
          <a:noFill/>
        </p:spPr>
        <p:txBody>
          <a:bodyPr wrap="square" rtlCol="0">
            <a:spAutoFit/>
          </a:bodyPr>
          <a:lstStyle/>
          <a:p>
            <a:r>
              <a:rPr lang="en-GB" dirty="0"/>
              <a:t>Special Awards</a:t>
            </a:r>
          </a:p>
        </p:txBody>
      </p:sp>
      <p:pic>
        <p:nvPicPr>
          <p:cNvPr id="1026" name="Picture 2" descr="C:\Users\HNewman\AppData\Local\Microsoft\Windows\Temporary Internet Files\Content.IE5\PB6HTR25\Marble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4296718"/>
            <a:ext cx="2386037" cy="221540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Newman\AppData\Local\Microsoft\Windows\Temporary Internet Files\Content.IE5\VZ9OENYJ\1319916184[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10218" y="501970"/>
            <a:ext cx="180236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491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204864"/>
            <a:ext cx="8784976" cy="2880320"/>
          </a:xfrm>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buNone/>
            </a:pPr>
            <a:r>
              <a:rPr lang="en-GB" dirty="0"/>
              <a:t>Sadly, in line with government guidance, the PTFA are not able to hold any events at the moment to raise money for the school. </a:t>
            </a:r>
          </a:p>
          <a:p>
            <a:pPr marL="0" indent="0">
              <a:buNone/>
            </a:pPr>
            <a:r>
              <a:rPr lang="en-GB" dirty="0"/>
              <a:t>They have however set their sights on fund raising for a new KS2 adventure playground. Any donations towards this would be gratefully received!</a:t>
            </a:r>
          </a:p>
          <a:p>
            <a:pPr marL="0" indent="0">
              <a:buNone/>
            </a:pPr>
            <a:r>
              <a:rPr lang="en-GB" sz="1900" u="sng" dirty="0">
                <a:hlinkClick r:id="rId3"/>
              </a:rPr>
              <a:t>https://www.justgiving.com/crowdfunding/johnrankin-ptfa-2020?fbclid=IwAR25FV5XEM-I42ZyuMTfn-_ihl-dGOV7MBoYJ1Mlrl1NmGK0qSGidsPaHz4</a:t>
            </a:r>
            <a:endParaRPr lang="en-GB" sz="1900" u="sng" dirty="0"/>
          </a:p>
          <a:p>
            <a:pPr marL="0" indent="0" algn="ctr">
              <a:buNone/>
            </a:pPr>
            <a:r>
              <a:rPr lang="en-GB" sz="1900" dirty="0"/>
              <a:t>A huge thank you to the PTFA for all of their continued hard work!</a:t>
            </a:r>
          </a:p>
          <a:p>
            <a:pPr marL="0" indent="0">
              <a:buNone/>
            </a:pPr>
            <a:endParaRPr lang="en-GB" sz="1900" dirty="0"/>
          </a:p>
          <a:p>
            <a:pPr marL="0" indent="0">
              <a:buNone/>
            </a:pPr>
            <a:endParaRPr lang="en-GB" sz="1900" u="sng" dirty="0"/>
          </a:p>
        </p:txBody>
      </p:sp>
      <p:sp>
        <p:nvSpPr>
          <p:cNvPr id="3" name="Title 2"/>
          <p:cNvSpPr>
            <a:spLocks noGrp="1"/>
          </p:cNvSpPr>
          <p:nvPr>
            <p:ph type="title"/>
          </p:nvPr>
        </p:nvSpPr>
        <p:spPr/>
        <p:txBody>
          <a:bodyPr/>
          <a:lstStyle/>
          <a:p>
            <a:r>
              <a:rPr lang="en-GB" dirty="0"/>
              <a:t>PTFA 	</a:t>
            </a:r>
          </a:p>
        </p:txBody>
      </p:sp>
      <p:sp>
        <p:nvSpPr>
          <p:cNvPr id="4" name="Rectangle 3"/>
          <p:cNvSpPr/>
          <p:nvPr/>
        </p:nvSpPr>
        <p:spPr>
          <a:xfrm>
            <a:off x="179512" y="5229200"/>
            <a:ext cx="8784976"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70C0"/>
                </a:solidFill>
                <a:effectLst/>
                <a:uLnTx/>
                <a:uFillTx/>
                <a:latin typeface="Candara"/>
                <a:ea typeface="+mn-ea"/>
                <a:cs typeface="+mn-cs"/>
              </a:rPr>
              <a:t>WHERE DOES THE MONEY GO? With such successful fundraising the PTFA continue to work closely with both schools to spend it to enrich the </a:t>
            </a:r>
            <a:r>
              <a:rPr kumimoji="0" lang="en-US" sz="1600" b="0" i="0" u="none" strike="noStrike" kern="1200" cap="none" spc="0" normalizeH="0" baseline="0" noProof="0" dirty="0" err="1">
                <a:ln>
                  <a:noFill/>
                </a:ln>
                <a:solidFill>
                  <a:srgbClr val="0070C0"/>
                </a:solidFill>
                <a:effectLst/>
                <a:uLnTx/>
                <a:uFillTx/>
                <a:latin typeface="Candara"/>
                <a:ea typeface="+mn-ea"/>
                <a:cs typeface="+mn-cs"/>
              </a:rPr>
              <a:t>childrens</a:t>
            </a:r>
            <a:r>
              <a:rPr kumimoji="0" lang="en-US" sz="1600" b="0" i="0" u="none" strike="noStrike" kern="1200" cap="none" spc="0" normalizeH="0" baseline="0" noProof="0" dirty="0">
                <a:ln>
                  <a:noFill/>
                </a:ln>
                <a:solidFill>
                  <a:srgbClr val="0070C0"/>
                </a:solidFill>
                <a:effectLst/>
                <a:uLnTx/>
                <a:uFillTx/>
                <a:latin typeface="Candara"/>
                <a:ea typeface="+mn-ea"/>
                <a:cs typeface="+mn-cs"/>
              </a:rPr>
              <a:t>’ learning and school experience. So far this term the PTFA have funded: • £855 year 6 leavers books &amp; pens • £8k outdoor play equipment for FS • £9.1k phase 2 FS outdoor building work For further detailed information on the spending and fundraising please see the minutes of the PTFA meetings. If you wish to be forwarded these or receive them regularly in the future please let us know by email on: johnrankinptfa@gmail.com. </a:t>
            </a:r>
            <a:endParaRPr kumimoji="0" lang="en-GB" sz="1600" b="0" i="0" u="none" strike="noStrike" kern="1200" cap="none" spc="0" normalizeH="0" baseline="0" noProof="0" dirty="0">
              <a:ln>
                <a:noFill/>
              </a:ln>
              <a:solidFill>
                <a:srgbClr val="0070C0"/>
              </a:solidFill>
              <a:effectLst/>
              <a:uLnTx/>
              <a:uFillTx/>
              <a:latin typeface="Candara"/>
              <a:ea typeface="+mn-ea"/>
              <a:cs typeface="+mn-cs"/>
            </a:endParaRPr>
          </a:p>
        </p:txBody>
      </p:sp>
    </p:spTree>
    <p:extLst>
      <p:ext uri="{BB962C8B-B14F-4D97-AF65-F5344CB8AC3E}">
        <p14:creationId xmlns:p14="http://schemas.microsoft.com/office/powerpoint/2010/main" val="3977397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358" y="2204864"/>
            <a:ext cx="8496944" cy="3724096"/>
          </a:xfrm>
          <a:prstGeom prst="rect">
            <a:avLst/>
          </a:prstGeom>
        </p:spPr>
        <p:txBody>
          <a:bodyPr wrap="square">
            <a:spAutoFit/>
          </a:bodyPr>
          <a:lstStyle/>
          <a:p>
            <a:pPr algn="ctr"/>
            <a:r>
              <a:rPr lang="en-GB" sz="4000" dirty="0">
                <a:solidFill>
                  <a:srgbClr val="002060"/>
                </a:solidFill>
                <a:latin typeface="+mj-lt"/>
              </a:rPr>
              <a:t>Thank you for attending tonight.</a:t>
            </a:r>
          </a:p>
          <a:p>
            <a:pPr algn="ctr"/>
            <a:endParaRPr lang="en-GB" sz="3600" dirty="0">
              <a:solidFill>
                <a:srgbClr val="002060"/>
              </a:solidFill>
              <a:latin typeface="+mj-lt"/>
            </a:endParaRPr>
          </a:p>
          <a:p>
            <a:pPr lvl="0" algn="ctr"/>
            <a:r>
              <a:rPr lang="en-GB" sz="3200" dirty="0">
                <a:solidFill>
                  <a:srgbClr val="002060"/>
                </a:solidFill>
              </a:rPr>
              <a:t>If you have any questions please don’t hesitate to contact the school office and these will be forwarded to us.</a:t>
            </a:r>
          </a:p>
          <a:p>
            <a:pPr lvl="0" algn="ctr"/>
            <a:r>
              <a:rPr lang="en-GB" sz="3200" dirty="0">
                <a:solidFill>
                  <a:srgbClr val="002060"/>
                </a:solidFill>
              </a:rPr>
              <a:t>We look forward to working in partnership with you and your children this year.</a:t>
            </a:r>
          </a:p>
        </p:txBody>
      </p:sp>
      <p:pic>
        <p:nvPicPr>
          <p:cNvPr id="2050" name="Picture 2" descr="C:\Users\HNewman\AppData\Local\Microsoft\Windows\Temporary Internet Files\Content.IE5\S50B7TVC\handshak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670" y="285171"/>
            <a:ext cx="2880320" cy="1913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495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3356992"/>
            <a:ext cx="8640959" cy="3672408"/>
          </a:xfrm>
        </p:spPr>
        <p:txBody>
          <a:bodyPr>
            <a:noAutofit/>
          </a:bodyPr>
          <a:lstStyle/>
          <a:p>
            <a:r>
              <a:rPr lang="en-GB" dirty="0"/>
              <a:t>Mr Rayner – Executive Headteacher</a:t>
            </a:r>
          </a:p>
          <a:p>
            <a:r>
              <a:rPr lang="en-GB" dirty="0"/>
              <a:t>Mr Percy – Deputy </a:t>
            </a:r>
            <a:r>
              <a:rPr lang="en-GB" dirty="0" err="1"/>
              <a:t>Headteacher</a:t>
            </a:r>
            <a:endParaRPr lang="en-GB" dirty="0"/>
          </a:p>
          <a:p>
            <a:r>
              <a:rPr lang="en-GB" dirty="0"/>
              <a:t>Miss Stephenson – Deputy </a:t>
            </a:r>
            <a:r>
              <a:rPr lang="en-GB" dirty="0" err="1"/>
              <a:t>Headteacher</a:t>
            </a:r>
            <a:r>
              <a:rPr lang="en-GB" dirty="0"/>
              <a:t>  </a:t>
            </a:r>
          </a:p>
          <a:p>
            <a:r>
              <a:rPr lang="en-GB" dirty="0"/>
              <a:t>Mrs Allison – Deputy </a:t>
            </a:r>
            <a:r>
              <a:rPr lang="en-GB" dirty="0" err="1"/>
              <a:t>Headteacher</a:t>
            </a:r>
            <a:r>
              <a:rPr lang="en-GB" dirty="0"/>
              <a:t> - Inclusion Lead</a:t>
            </a:r>
          </a:p>
          <a:p>
            <a:r>
              <a:rPr lang="en-GB" dirty="0"/>
              <a:t>Miss </a:t>
            </a:r>
            <a:r>
              <a:rPr lang="en-GB" dirty="0" err="1"/>
              <a:t>Demeza</a:t>
            </a:r>
            <a:r>
              <a:rPr lang="en-GB" dirty="0"/>
              <a:t> – </a:t>
            </a:r>
            <a:r>
              <a:rPr lang="en-GB" dirty="0" err="1"/>
              <a:t>SENDCo</a:t>
            </a:r>
            <a:r>
              <a:rPr lang="en-GB" dirty="0"/>
              <a:t> </a:t>
            </a:r>
          </a:p>
          <a:p>
            <a:r>
              <a:rPr lang="en-GB" dirty="0"/>
              <a:t>Mrs Murphy – Upper Junior Phase Leader</a:t>
            </a:r>
          </a:p>
          <a:p>
            <a:r>
              <a:rPr lang="en-GB" dirty="0"/>
              <a:t>Miss Walley – Lower Junior Phase Leader</a:t>
            </a:r>
          </a:p>
        </p:txBody>
      </p:sp>
      <p:sp>
        <p:nvSpPr>
          <p:cNvPr id="3" name="Title 2"/>
          <p:cNvSpPr>
            <a:spLocks noGrp="1"/>
          </p:cNvSpPr>
          <p:nvPr>
            <p:ph type="title"/>
          </p:nvPr>
        </p:nvSpPr>
        <p:spPr/>
        <p:txBody>
          <a:bodyPr/>
          <a:lstStyle/>
          <a:p>
            <a:r>
              <a:rPr lang="en-GB" dirty="0"/>
              <a:t>Who’s Who!</a:t>
            </a:r>
          </a:p>
        </p:txBody>
      </p:sp>
      <p:sp>
        <p:nvSpPr>
          <p:cNvPr id="4" name="Content Placeholder 1"/>
          <p:cNvSpPr txBox="1">
            <a:spLocks/>
          </p:cNvSpPr>
          <p:nvPr/>
        </p:nvSpPr>
        <p:spPr>
          <a:xfrm>
            <a:off x="403920" y="1412776"/>
            <a:ext cx="3672407" cy="2016224"/>
          </a:xfrm>
          <a:prstGeom prst="rect">
            <a:avLst/>
          </a:prstGeom>
        </p:spPr>
        <p:txBody>
          <a:bodyPr vert="horz" lIns="91440" tIns="45720" rIns="91440" bIns="45720" rtlCol="0">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GB" sz="3200" u="sng" dirty="0"/>
              <a:t>Year 3</a:t>
            </a:r>
          </a:p>
          <a:p>
            <a:r>
              <a:rPr lang="en-GB" sz="3200" dirty="0"/>
              <a:t>Miss Bradley</a:t>
            </a:r>
          </a:p>
          <a:p>
            <a:r>
              <a:rPr lang="en-GB" sz="3200" dirty="0"/>
              <a:t>Miss </a:t>
            </a:r>
            <a:r>
              <a:rPr lang="en-GB" sz="3200" dirty="0" err="1"/>
              <a:t>Demeza</a:t>
            </a:r>
            <a:r>
              <a:rPr lang="en-GB" sz="3200" dirty="0"/>
              <a:t> /Mrs Cronk</a:t>
            </a:r>
          </a:p>
          <a:p>
            <a:r>
              <a:rPr lang="en-GB" sz="3200" dirty="0"/>
              <a:t>Mrs Morse </a:t>
            </a:r>
          </a:p>
        </p:txBody>
      </p:sp>
      <p:sp>
        <p:nvSpPr>
          <p:cNvPr id="5" name="Content Placeholder 1"/>
          <p:cNvSpPr txBox="1">
            <a:spLocks/>
          </p:cNvSpPr>
          <p:nvPr/>
        </p:nvSpPr>
        <p:spPr>
          <a:xfrm>
            <a:off x="4355976" y="1412776"/>
            <a:ext cx="3952056" cy="1647800"/>
          </a:xfrm>
          <a:prstGeom prst="rect">
            <a:avLst/>
          </a:prstGeom>
        </p:spPr>
        <p:txBody>
          <a:bodyPr vert="horz" lIns="91440" tIns="45720" rIns="91440" bIns="45720" rtlCol="0">
            <a:normAutofit fontScale="77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GB" sz="3200" u="sng" dirty="0"/>
              <a:t>Year 4</a:t>
            </a:r>
          </a:p>
          <a:p>
            <a:r>
              <a:rPr lang="en-GB" sz="3200" dirty="0"/>
              <a:t>Mrs </a:t>
            </a:r>
            <a:r>
              <a:rPr lang="en-GB" sz="3200" dirty="0" err="1"/>
              <a:t>McGall</a:t>
            </a:r>
            <a:r>
              <a:rPr lang="en-GB" sz="3200" dirty="0"/>
              <a:t> / Mrs Doran</a:t>
            </a:r>
          </a:p>
          <a:p>
            <a:r>
              <a:rPr lang="en-GB" sz="3200" dirty="0"/>
              <a:t>Miss Walley</a:t>
            </a:r>
          </a:p>
          <a:p>
            <a:r>
              <a:rPr lang="en-GB" sz="3200" dirty="0"/>
              <a:t>Miss </a:t>
            </a:r>
            <a:r>
              <a:rPr lang="en-GB" sz="3200" dirty="0" err="1"/>
              <a:t>Astbury</a:t>
            </a:r>
            <a:endParaRPr lang="en-GB" sz="3200" dirty="0"/>
          </a:p>
        </p:txBody>
      </p:sp>
    </p:spTree>
    <p:extLst>
      <p:ext uri="{BB962C8B-B14F-4D97-AF65-F5344CB8AC3E}">
        <p14:creationId xmlns:p14="http://schemas.microsoft.com/office/powerpoint/2010/main" val="161392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363272" cy="4608512"/>
          </a:xfrm>
        </p:spPr>
        <p:txBody>
          <a:bodyPr>
            <a:noAutofit/>
          </a:bodyPr>
          <a:lstStyle/>
          <a:p>
            <a:pPr lvl="0">
              <a:buClr>
                <a:srgbClr val="31B6FD"/>
              </a:buClr>
            </a:pPr>
            <a:r>
              <a:rPr lang="en-GB" sz="2200" dirty="0">
                <a:solidFill>
                  <a:srgbClr val="073E87"/>
                </a:solidFill>
              </a:rPr>
              <a:t>We have one office site for our Federation based at JRI. </a:t>
            </a:r>
          </a:p>
          <a:p>
            <a:pPr lvl="0">
              <a:buClr>
                <a:srgbClr val="31B6FD"/>
              </a:buClr>
            </a:pPr>
            <a:r>
              <a:rPr lang="en-GB" sz="2200" dirty="0">
                <a:solidFill>
                  <a:srgbClr val="073E87"/>
                </a:solidFill>
              </a:rPr>
              <a:t>In the current situation we are not allowing parents into the school buildings but we still want to work as closely with our JRS parents as before so please do contact the office with any queries.</a:t>
            </a:r>
          </a:p>
          <a:p>
            <a:pPr lvl="0">
              <a:buClr>
                <a:srgbClr val="31B6FD"/>
              </a:buClr>
            </a:pPr>
            <a:r>
              <a:rPr lang="en-GB" sz="2200" dirty="0">
                <a:solidFill>
                  <a:srgbClr val="073E87"/>
                </a:solidFill>
              </a:rPr>
              <a:t>If your child or a member of your household is experiencing COVID symptoms, please take them to be tested and inform the school of their absence/ test result as soon as possible. Please do not bring your child to school. Up to date information can be found here: </a:t>
            </a:r>
            <a:r>
              <a:rPr lang="en-GB" sz="1200" u="sng" dirty="0">
                <a:solidFill>
                  <a:srgbClr val="073E87"/>
                </a:solidFill>
              </a:rPr>
              <a:t>https://www.nhs.uk/conditions/coronavirus-covid-19/self-isolation-and-treatment/when-to-self-isolate-and-what-to-do/</a:t>
            </a:r>
          </a:p>
          <a:p>
            <a:pPr lvl="0">
              <a:buClr>
                <a:srgbClr val="31B6FD"/>
              </a:buClr>
            </a:pPr>
            <a:r>
              <a:rPr lang="en-GB" sz="2200" dirty="0">
                <a:solidFill>
                  <a:srgbClr val="073E87"/>
                </a:solidFill>
              </a:rPr>
              <a:t>All children who are ill during the day and need to be sent home should be picked up from the infant site. </a:t>
            </a:r>
          </a:p>
          <a:p>
            <a:pPr lvl="0">
              <a:buClr>
                <a:srgbClr val="31B6FD"/>
              </a:buClr>
            </a:pPr>
            <a:r>
              <a:rPr lang="en-GB" sz="2200" dirty="0">
                <a:solidFill>
                  <a:srgbClr val="073E87"/>
                </a:solidFill>
              </a:rPr>
              <a:t>There is only one phone number for both schools and one email address should you need to contact us. </a:t>
            </a:r>
            <a:r>
              <a:rPr lang="en-US" sz="2200" dirty="0">
                <a:solidFill>
                  <a:srgbClr val="073E87"/>
                </a:solidFill>
              </a:rPr>
              <a:t>01635 42376</a:t>
            </a:r>
          </a:p>
          <a:p>
            <a:pPr lvl="0">
              <a:buClr>
                <a:srgbClr val="31B6FD"/>
              </a:buClr>
            </a:pPr>
            <a:r>
              <a:rPr lang="en-US" sz="2200" u="sng" dirty="0">
                <a:solidFill>
                  <a:srgbClr val="073E87"/>
                </a:solidFill>
                <a:hlinkClick r:id="rId3"/>
              </a:rPr>
              <a:t>office@jrs.w-berks.sch.uk</a:t>
            </a:r>
            <a:endParaRPr lang="en-US" sz="2200" u="sng" dirty="0">
              <a:solidFill>
                <a:srgbClr val="073E87"/>
              </a:solidFill>
            </a:endParaRPr>
          </a:p>
          <a:p>
            <a:pPr lvl="0">
              <a:buClr>
                <a:srgbClr val="31B6FD"/>
              </a:buClr>
            </a:pPr>
            <a:r>
              <a:rPr lang="en-US" sz="2200" dirty="0">
                <a:solidFill>
                  <a:srgbClr val="073E87"/>
                </a:solidFill>
              </a:rPr>
              <a:t>If you are on Facebook add our John Rankin page for updates.</a:t>
            </a:r>
            <a:endParaRPr lang="en-GB" sz="2200" dirty="0">
              <a:solidFill>
                <a:srgbClr val="073E87"/>
              </a:solidFill>
            </a:endParaRPr>
          </a:p>
        </p:txBody>
      </p:sp>
      <p:sp>
        <p:nvSpPr>
          <p:cNvPr id="3" name="Title 2"/>
          <p:cNvSpPr>
            <a:spLocks noGrp="1"/>
          </p:cNvSpPr>
          <p:nvPr>
            <p:ph type="title"/>
          </p:nvPr>
        </p:nvSpPr>
        <p:spPr/>
        <p:txBody>
          <a:bodyPr/>
          <a:lstStyle/>
          <a:p>
            <a:r>
              <a:rPr lang="en-GB" dirty="0"/>
              <a:t>Office</a:t>
            </a:r>
          </a:p>
        </p:txBody>
      </p:sp>
    </p:spTree>
    <p:extLst>
      <p:ext uri="{BB962C8B-B14F-4D97-AF65-F5344CB8AC3E}">
        <p14:creationId xmlns:p14="http://schemas.microsoft.com/office/powerpoint/2010/main" val="86893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916832"/>
            <a:ext cx="8640959" cy="4752528"/>
          </a:xfrm>
        </p:spPr>
        <p:txBody>
          <a:bodyPr>
            <a:normAutofit/>
          </a:bodyPr>
          <a:lstStyle/>
          <a:p>
            <a:pPr marL="365760" lvl="0" indent="-256032">
              <a:lnSpc>
                <a:spcPct val="90000"/>
              </a:lnSpc>
              <a:buClr>
                <a:srgbClr val="31B6FD"/>
              </a:buClr>
              <a:buFont typeface="Wingdings 3"/>
              <a:buChar char=""/>
              <a:defRPr/>
            </a:pPr>
            <a:r>
              <a:rPr lang="en-GB" dirty="0">
                <a:solidFill>
                  <a:srgbClr val="073E87"/>
                </a:solidFill>
              </a:rPr>
              <a:t>PE days – children to come to school in their PE kits.</a:t>
            </a:r>
          </a:p>
          <a:p>
            <a:pPr marL="452628" lvl="0" indent="-342900">
              <a:lnSpc>
                <a:spcPct val="90000"/>
              </a:lnSpc>
              <a:buClr>
                <a:srgbClr val="31B6FD"/>
              </a:buClr>
              <a:buFont typeface="Arial" panose="020B0604020202020204" pitchFamily="34" charset="0"/>
              <a:buChar char="•"/>
              <a:defRPr/>
            </a:pPr>
            <a:r>
              <a:rPr lang="en-GB" dirty="0">
                <a:solidFill>
                  <a:srgbClr val="073E87"/>
                </a:solidFill>
              </a:rPr>
              <a:t>Tuesday – Year 3 </a:t>
            </a:r>
          </a:p>
          <a:p>
            <a:pPr marL="452628" lvl="0" indent="-342900">
              <a:lnSpc>
                <a:spcPct val="90000"/>
              </a:lnSpc>
              <a:buClr>
                <a:srgbClr val="31B6FD"/>
              </a:buClr>
              <a:buFont typeface="Arial" panose="020B0604020202020204" pitchFamily="34" charset="0"/>
              <a:buChar char="•"/>
              <a:defRPr/>
            </a:pPr>
            <a:r>
              <a:rPr lang="en-GB" dirty="0">
                <a:solidFill>
                  <a:srgbClr val="073E87"/>
                </a:solidFill>
              </a:rPr>
              <a:t>Wednesday – Year 4</a:t>
            </a:r>
          </a:p>
          <a:p>
            <a:pPr marL="365760" lvl="0" indent="-256032">
              <a:lnSpc>
                <a:spcPct val="90000"/>
              </a:lnSpc>
              <a:buClr>
                <a:srgbClr val="31B6FD"/>
              </a:buClr>
              <a:buFont typeface="Wingdings 3"/>
              <a:buChar char=""/>
              <a:defRPr/>
            </a:pPr>
            <a:r>
              <a:rPr lang="en-GB" dirty="0">
                <a:solidFill>
                  <a:srgbClr val="073E87"/>
                </a:solidFill>
              </a:rPr>
              <a:t>If children are doing a </a:t>
            </a:r>
            <a:r>
              <a:rPr lang="en-GB" dirty="0" err="1">
                <a:solidFill>
                  <a:srgbClr val="073E87"/>
                </a:solidFill>
              </a:rPr>
              <a:t>Procision</a:t>
            </a:r>
            <a:r>
              <a:rPr lang="en-GB" dirty="0">
                <a:solidFill>
                  <a:srgbClr val="073E87"/>
                </a:solidFill>
              </a:rPr>
              <a:t> club after school they should come in their PE kits on that day also.</a:t>
            </a:r>
          </a:p>
          <a:p>
            <a:pPr marL="365760" lvl="0" indent="-256032">
              <a:lnSpc>
                <a:spcPct val="90000"/>
              </a:lnSpc>
              <a:buClr>
                <a:srgbClr val="31B6FD"/>
              </a:buClr>
              <a:buFont typeface="Wingdings 3"/>
              <a:buChar char=""/>
              <a:defRPr/>
            </a:pPr>
            <a:r>
              <a:rPr lang="en-GB" dirty="0">
                <a:solidFill>
                  <a:srgbClr val="073E87"/>
                </a:solidFill>
              </a:rPr>
              <a:t>Water bottles – please come to school with these filled.</a:t>
            </a:r>
          </a:p>
          <a:p>
            <a:pPr marL="365760" lvl="0" indent="-256032">
              <a:lnSpc>
                <a:spcPct val="90000"/>
              </a:lnSpc>
              <a:buClr>
                <a:srgbClr val="31B6FD"/>
              </a:buClr>
              <a:buFont typeface="Wingdings 3"/>
              <a:buChar char=""/>
              <a:defRPr/>
            </a:pPr>
            <a:r>
              <a:rPr lang="en-GB" dirty="0">
                <a:solidFill>
                  <a:srgbClr val="073E87"/>
                </a:solidFill>
              </a:rPr>
              <a:t>Lunches to be ordered in advance electronically.</a:t>
            </a:r>
          </a:p>
          <a:p>
            <a:pPr marL="365760" lvl="0" indent="-256032">
              <a:lnSpc>
                <a:spcPct val="90000"/>
              </a:lnSpc>
              <a:buClr>
                <a:srgbClr val="31B6FD"/>
              </a:buClr>
              <a:buFont typeface="Wingdings 3"/>
              <a:buChar char=""/>
              <a:defRPr/>
            </a:pPr>
            <a:r>
              <a:rPr lang="en-GB" dirty="0">
                <a:solidFill>
                  <a:srgbClr val="073E87"/>
                </a:solidFill>
              </a:rPr>
              <a:t>Children should bring in a pencil case with equipment – at the moment this will remain at school. Any additional resources will be provided.</a:t>
            </a:r>
          </a:p>
        </p:txBody>
      </p:sp>
      <p:sp>
        <p:nvSpPr>
          <p:cNvPr id="3" name="Title 2"/>
          <p:cNvSpPr>
            <a:spLocks noGrp="1"/>
          </p:cNvSpPr>
          <p:nvPr>
            <p:ph type="title"/>
          </p:nvPr>
        </p:nvSpPr>
        <p:spPr>
          <a:xfrm>
            <a:off x="467544" y="476672"/>
            <a:ext cx="8229600" cy="1252728"/>
          </a:xfrm>
        </p:spPr>
        <p:txBody>
          <a:bodyPr/>
          <a:lstStyle/>
          <a:p>
            <a:r>
              <a:rPr lang="en-GB" u="sng" dirty="0"/>
              <a:t>General Organisation </a:t>
            </a:r>
          </a:p>
        </p:txBody>
      </p:sp>
    </p:spTree>
    <p:extLst>
      <p:ext uri="{BB962C8B-B14F-4D97-AF65-F5344CB8AC3E}">
        <p14:creationId xmlns:p14="http://schemas.microsoft.com/office/powerpoint/2010/main" val="2500679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864" y="1869654"/>
            <a:ext cx="8640959" cy="4752528"/>
          </a:xfrm>
        </p:spPr>
        <p:txBody>
          <a:bodyPr>
            <a:normAutofit/>
          </a:bodyPr>
          <a:lstStyle/>
          <a:p>
            <a:pPr marL="109728" indent="0" fontAlgn="auto">
              <a:lnSpc>
                <a:spcPct val="90000"/>
              </a:lnSpc>
              <a:spcAft>
                <a:spcPts val="0"/>
              </a:spcAft>
              <a:buNone/>
              <a:defRPr/>
            </a:pPr>
            <a:r>
              <a:rPr lang="en-GB" sz="3200" dirty="0"/>
              <a:t>Drop off and pick up - </a:t>
            </a:r>
          </a:p>
        </p:txBody>
      </p:sp>
      <p:sp>
        <p:nvSpPr>
          <p:cNvPr id="3" name="Title 2"/>
          <p:cNvSpPr>
            <a:spLocks noGrp="1"/>
          </p:cNvSpPr>
          <p:nvPr>
            <p:ph type="title"/>
          </p:nvPr>
        </p:nvSpPr>
        <p:spPr>
          <a:xfrm>
            <a:off x="467544" y="476672"/>
            <a:ext cx="8229600" cy="1252728"/>
          </a:xfrm>
        </p:spPr>
        <p:txBody>
          <a:bodyPr/>
          <a:lstStyle/>
          <a:p>
            <a:r>
              <a:rPr lang="en-GB" u="sng" dirty="0"/>
              <a:t>General Organisation </a:t>
            </a:r>
          </a:p>
        </p:txBody>
      </p:sp>
      <p:pic>
        <p:nvPicPr>
          <p:cNvPr id="4" name="Picture 3"/>
          <p:cNvPicPr>
            <a:picLocks noChangeAspect="1"/>
          </p:cNvPicPr>
          <p:nvPr/>
        </p:nvPicPr>
        <p:blipFill>
          <a:blip r:embed="rId3"/>
          <a:stretch>
            <a:fillRect/>
          </a:stretch>
        </p:blipFill>
        <p:spPr>
          <a:xfrm>
            <a:off x="4799972" y="2276872"/>
            <a:ext cx="3823127" cy="4187638"/>
          </a:xfrm>
          <a:prstGeom prst="rect">
            <a:avLst/>
          </a:prstGeom>
        </p:spPr>
      </p:pic>
      <p:sp>
        <p:nvSpPr>
          <p:cNvPr id="5" name="Rectangle 4"/>
          <p:cNvSpPr/>
          <p:nvPr/>
        </p:nvSpPr>
        <p:spPr>
          <a:xfrm>
            <a:off x="248722" y="2636912"/>
            <a:ext cx="4572000" cy="1200329"/>
          </a:xfrm>
          <a:prstGeom prst="rect">
            <a:avLst/>
          </a:prstGeom>
        </p:spPr>
        <p:txBody>
          <a:bodyPr>
            <a:spAutoFit/>
          </a:bodyPr>
          <a:lstStyle/>
          <a:p>
            <a:r>
              <a:rPr lang="en-GB" dirty="0">
                <a:solidFill>
                  <a:schemeClr val="tx2"/>
                </a:solidFill>
              </a:rPr>
              <a:t>Please can we ask that children do try arrive within their time slot as much as possible to allow for washing of hands without crossing over bubbles. </a:t>
            </a:r>
          </a:p>
        </p:txBody>
      </p:sp>
    </p:spTree>
    <p:extLst>
      <p:ext uri="{BB962C8B-B14F-4D97-AF65-F5344CB8AC3E}">
        <p14:creationId xmlns:p14="http://schemas.microsoft.com/office/powerpoint/2010/main" val="47094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2204864"/>
            <a:ext cx="8208911" cy="4281339"/>
          </a:xfrm>
        </p:spPr>
        <p:txBody>
          <a:bodyPr>
            <a:normAutofit/>
          </a:bodyPr>
          <a:lstStyle/>
          <a:p>
            <a:pPr lvl="0">
              <a:buClr>
                <a:srgbClr val="31B6FD"/>
              </a:buClr>
            </a:pPr>
            <a:r>
              <a:rPr lang="en-GB" dirty="0">
                <a:solidFill>
                  <a:srgbClr val="073E87"/>
                </a:solidFill>
              </a:rPr>
              <a:t>Please walk or cycle to school where at all possible. Parking further out and walking in also helps.</a:t>
            </a:r>
          </a:p>
          <a:p>
            <a:pPr marL="0" lvl="0" indent="0">
              <a:buClr>
                <a:srgbClr val="31B6FD"/>
              </a:buClr>
              <a:buNone/>
            </a:pPr>
            <a:endParaRPr lang="en-GB" dirty="0">
              <a:solidFill>
                <a:srgbClr val="073E87"/>
              </a:solidFill>
            </a:endParaRPr>
          </a:p>
          <a:p>
            <a:pPr lvl="0">
              <a:buClr>
                <a:srgbClr val="31B6FD"/>
              </a:buClr>
            </a:pPr>
            <a:r>
              <a:rPr lang="en-GB" dirty="0">
                <a:solidFill>
                  <a:srgbClr val="073E87"/>
                </a:solidFill>
              </a:rPr>
              <a:t>Kiss and Drop service will operate across the arrival times. Please try to stick within your child’s time slot to avoid a build up of children on the playgrounds.</a:t>
            </a:r>
          </a:p>
          <a:p>
            <a:pPr lvl="0">
              <a:buClr>
                <a:srgbClr val="31B6FD"/>
              </a:buClr>
            </a:pPr>
            <a:r>
              <a:rPr lang="en-GB" dirty="0">
                <a:solidFill>
                  <a:srgbClr val="073E87"/>
                </a:solidFill>
              </a:rPr>
              <a:t>When waiting to come into school or on the school site, a reminder to adhere to social distancing rules of 2m.</a:t>
            </a:r>
          </a:p>
          <a:p>
            <a:pPr lvl="0">
              <a:buClr>
                <a:srgbClr val="31B6FD"/>
              </a:buClr>
            </a:pPr>
            <a:endParaRPr lang="en-GB" dirty="0">
              <a:solidFill>
                <a:srgbClr val="073E87"/>
              </a:solidFill>
            </a:endParaRPr>
          </a:p>
          <a:p>
            <a:endParaRPr lang="en-GB" dirty="0"/>
          </a:p>
        </p:txBody>
      </p:sp>
      <p:sp>
        <p:nvSpPr>
          <p:cNvPr id="3" name="Title 2"/>
          <p:cNvSpPr>
            <a:spLocks noGrp="1"/>
          </p:cNvSpPr>
          <p:nvPr>
            <p:ph type="title"/>
          </p:nvPr>
        </p:nvSpPr>
        <p:spPr/>
        <p:txBody>
          <a:bodyPr/>
          <a:lstStyle/>
          <a:p>
            <a:r>
              <a:rPr lang="en-GB" dirty="0"/>
              <a:t>Walking to School </a:t>
            </a:r>
          </a:p>
        </p:txBody>
      </p:sp>
      <p:pic>
        <p:nvPicPr>
          <p:cNvPr id="2050" name="Picture 2" descr="C:\Users\HNewman\AppData\Local\Microsoft\Windows\Temporary Internet Files\Content.IE5\0FB6EVY1\ryanlerch-pedestrian-crossing-sign[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0043" y="5268079"/>
            <a:ext cx="1372897" cy="1218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52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a:t>Learning in Years 3 and 4</a:t>
            </a:r>
          </a:p>
        </p:txBody>
      </p:sp>
      <p:sp>
        <p:nvSpPr>
          <p:cNvPr id="5" name="Content Placeholder 2"/>
          <p:cNvSpPr>
            <a:spLocks noGrp="1"/>
          </p:cNvSpPr>
          <p:nvPr>
            <p:ph sz="quarter" idx="13"/>
          </p:nvPr>
        </p:nvSpPr>
        <p:spPr>
          <a:xfrm>
            <a:off x="179512" y="1268760"/>
            <a:ext cx="4306621" cy="5256584"/>
          </a:xfrm>
        </p:spPr>
        <p:txBody>
          <a:bodyPr>
            <a:normAutofit/>
          </a:bodyPr>
          <a:lstStyle/>
          <a:p>
            <a:r>
              <a:rPr lang="en-GB" sz="2800" dirty="0"/>
              <a:t>The themes in year 3 are:</a:t>
            </a:r>
          </a:p>
          <a:p>
            <a:endParaRPr lang="en-GB" sz="2800" dirty="0"/>
          </a:p>
          <a:p>
            <a:r>
              <a:rPr lang="en-GB" sz="2800" dirty="0"/>
              <a:t>Scavengers and Settlers – The Stone Age </a:t>
            </a:r>
          </a:p>
          <a:p>
            <a:r>
              <a:rPr lang="en-US" sz="2800" dirty="0"/>
              <a:t>Geography Skills and Enquiry</a:t>
            </a:r>
          </a:p>
          <a:p>
            <a:r>
              <a:rPr lang="en-US" sz="2800" dirty="0"/>
              <a:t>The Ancient </a:t>
            </a:r>
            <a:r>
              <a:rPr lang="en-US" sz="2800" dirty="0" err="1"/>
              <a:t>Egyptains</a:t>
            </a:r>
            <a:r>
              <a:rPr lang="en-US" sz="2800" dirty="0"/>
              <a:t>  </a:t>
            </a:r>
            <a:endParaRPr lang="en-GB" sz="2800" dirty="0"/>
          </a:p>
        </p:txBody>
      </p:sp>
      <p:sp>
        <p:nvSpPr>
          <p:cNvPr id="9" name="Content Placeholder 2"/>
          <p:cNvSpPr>
            <a:spLocks noGrp="1"/>
          </p:cNvSpPr>
          <p:nvPr>
            <p:ph sz="quarter" idx="13"/>
          </p:nvPr>
        </p:nvSpPr>
        <p:spPr>
          <a:xfrm>
            <a:off x="4726991" y="1268760"/>
            <a:ext cx="4306621" cy="5256584"/>
          </a:xfrm>
        </p:spPr>
        <p:txBody>
          <a:bodyPr>
            <a:normAutofit/>
          </a:bodyPr>
          <a:lstStyle/>
          <a:p>
            <a:r>
              <a:rPr lang="en-GB" sz="2800" dirty="0"/>
              <a:t>The themes in year 4 are:</a:t>
            </a:r>
          </a:p>
          <a:p>
            <a:endParaRPr lang="en-GB" sz="2800" dirty="0"/>
          </a:p>
          <a:p>
            <a:r>
              <a:rPr lang="en-GB" sz="2800" dirty="0"/>
              <a:t>The Ancient Greeks</a:t>
            </a:r>
          </a:p>
          <a:p>
            <a:r>
              <a:rPr lang="en-GB" sz="2800" dirty="0"/>
              <a:t>States of Matter</a:t>
            </a:r>
          </a:p>
          <a:p>
            <a:r>
              <a:rPr lang="en-GB" sz="2800" dirty="0"/>
              <a:t>Active Planet</a:t>
            </a:r>
          </a:p>
          <a:p>
            <a:r>
              <a:rPr lang="en-GB" sz="2800" dirty="0"/>
              <a:t>Italy &amp; The Romans</a:t>
            </a:r>
          </a:p>
          <a:p>
            <a:r>
              <a:rPr lang="en-GB" sz="2800" dirty="0"/>
              <a:t>Bright Sparks (Electricity)</a:t>
            </a:r>
          </a:p>
          <a:p>
            <a:r>
              <a:rPr lang="en-GB" sz="2800" dirty="0"/>
              <a:t>Living Things</a:t>
            </a:r>
          </a:p>
        </p:txBody>
      </p:sp>
      <p:pic>
        <p:nvPicPr>
          <p:cNvPr id="3074" name="Picture 2" descr="C:\Users\HNewman\AppData\Local\Microsoft\Windows\Temporary Internet Files\Content.IE5\VZ9OENYJ\243px-Volcano.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570984"/>
            <a:ext cx="1303104" cy="128701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HNewman\AppData\Local\Microsoft\Windows\Temporary Internet Files\Content.IE5\0Y91G29Q\tut[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3" y="332657"/>
            <a:ext cx="833747" cy="102134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HNewman\AppData\Local\Microsoft\Windows\Temporary Internet Files\Content.IE5\S50B7TVC\electricity[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60032" y="5424664"/>
            <a:ext cx="1539255" cy="1399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878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a:t>Learning in Years 3 and 4</a:t>
            </a:r>
          </a:p>
        </p:txBody>
      </p:sp>
      <p:sp>
        <p:nvSpPr>
          <p:cNvPr id="3" name="Content Placeholder 2"/>
          <p:cNvSpPr>
            <a:spLocks noGrp="1"/>
          </p:cNvSpPr>
          <p:nvPr>
            <p:ph sz="quarter" idx="13"/>
          </p:nvPr>
        </p:nvSpPr>
        <p:spPr>
          <a:xfrm>
            <a:off x="251520" y="1628800"/>
            <a:ext cx="8640960" cy="5229200"/>
          </a:xfrm>
        </p:spPr>
        <p:txBody>
          <a:bodyPr>
            <a:normAutofit/>
          </a:bodyPr>
          <a:lstStyle/>
          <a:p>
            <a:pPr marL="0" indent="0">
              <a:buNone/>
            </a:pPr>
            <a:endParaRPr lang="en-GB" sz="2800" dirty="0"/>
          </a:p>
          <a:p>
            <a:r>
              <a:rPr lang="en-GB" sz="2800" dirty="0"/>
              <a:t>Curriculum Maps each term show what will be covered in all subject areas – these can be found on the website </a:t>
            </a:r>
            <a:r>
              <a:rPr lang="en-GB" sz="2800" i="1" dirty="0">
                <a:hlinkClick r:id="rId2"/>
              </a:rPr>
              <a:t>www.jrs.w-berks.sch.uk</a:t>
            </a:r>
            <a:r>
              <a:rPr lang="en-GB" sz="2800" i="1" dirty="0"/>
              <a:t>. (Look for the ‘What We’re Learning’ tab). </a:t>
            </a:r>
          </a:p>
          <a:p>
            <a:pPr marL="0" indent="0">
              <a:buNone/>
            </a:pPr>
            <a:endParaRPr lang="en-GB" sz="2800" dirty="0"/>
          </a:p>
        </p:txBody>
      </p:sp>
    </p:spTree>
    <p:extLst>
      <p:ext uri="{BB962C8B-B14F-4D97-AF65-F5344CB8AC3E}">
        <p14:creationId xmlns:p14="http://schemas.microsoft.com/office/powerpoint/2010/main" val="249426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School Trips &amp; Events </a:t>
            </a:r>
          </a:p>
        </p:txBody>
      </p:sp>
      <p:sp>
        <p:nvSpPr>
          <p:cNvPr id="4" name="Content Placeholder 3"/>
          <p:cNvSpPr>
            <a:spLocks noGrp="1"/>
          </p:cNvSpPr>
          <p:nvPr>
            <p:ph sz="quarter" idx="14"/>
          </p:nvPr>
        </p:nvSpPr>
        <p:spPr>
          <a:xfrm>
            <a:off x="611560" y="1916832"/>
            <a:ext cx="7776864" cy="4209648"/>
          </a:xfrm>
        </p:spPr>
        <p:txBody>
          <a:bodyPr>
            <a:normAutofit/>
          </a:bodyPr>
          <a:lstStyle/>
          <a:p>
            <a:pPr lvl="0">
              <a:buClr>
                <a:srgbClr val="31B6FD"/>
              </a:buClr>
            </a:pPr>
            <a:r>
              <a:rPr lang="en-GB" dirty="0">
                <a:solidFill>
                  <a:srgbClr val="073E87"/>
                </a:solidFill>
              </a:rPr>
              <a:t>In ‘normal’ circumstances, aim to have at least 1 trip per term.  We rely on voluntary contributions to be able to run these.  All contributions should now be paid via School Gateway. This is also where you give permission for your child to attend the trip. </a:t>
            </a:r>
          </a:p>
          <a:p>
            <a:pPr marL="0" indent="0">
              <a:buNone/>
            </a:pPr>
            <a:r>
              <a:rPr lang="en-GB" dirty="0"/>
              <a:t>Although nothing is guaranteed we are hoping to be able to go ahead with these trips</a:t>
            </a:r>
          </a:p>
          <a:p>
            <a:r>
              <a:rPr lang="en-GB" dirty="0"/>
              <a:t>Year 3 – </a:t>
            </a:r>
            <a:r>
              <a:rPr lang="en-GB" dirty="0" err="1"/>
              <a:t>Butser</a:t>
            </a:r>
            <a:r>
              <a:rPr lang="en-GB" dirty="0"/>
              <a:t> Farm/</a:t>
            </a:r>
            <a:r>
              <a:rPr lang="en-GB" dirty="0" err="1"/>
              <a:t>Ufton</a:t>
            </a:r>
            <a:r>
              <a:rPr lang="en-GB" dirty="0"/>
              <a:t> Court</a:t>
            </a:r>
          </a:p>
          <a:p>
            <a:r>
              <a:rPr lang="en-GB" dirty="0"/>
              <a:t>Year 4 – </a:t>
            </a:r>
            <a:r>
              <a:rPr lang="en-GB" dirty="0" err="1"/>
              <a:t>Chedworth</a:t>
            </a:r>
            <a:r>
              <a:rPr lang="en-GB" dirty="0"/>
              <a:t> Roman Villa</a:t>
            </a:r>
          </a:p>
          <a:p>
            <a:endParaRPr lang="en-GB" dirty="0"/>
          </a:p>
          <a:p>
            <a:endParaRPr lang="en-GB" dirty="0"/>
          </a:p>
        </p:txBody>
      </p:sp>
      <p:pic>
        <p:nvPicPr>
          <p:cNvPr id="3074" name="Picture 2" descr="C:\Users\HNewman\AppData\Local\Microsoft\Windows\Temporary Internet Files\Content.IE5\VZ9OENYJ\cartoon-bus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2594" y="4547948"/>
            <a:ext cx="2304256" cy="1916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878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4453</TotalTime>
  <Words>2496</Words>
  <Application>Microsoft Office PowerPoint</Application>
  <PresentationFormat>On-screen Show (4:3)</PresentationFormat>
  <Paragraphs>201</Paragraphs>
  <Slides>16</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Candara</vt:lpstr>
      <vt:lpstr>SassoonPrimaryInfant</vt:lpstr>
      <vt:lpstr>Symbol</vt:lpstr>
      <vt:lpstr>Wingdings 2</vt:lpstr>
      <vt:lpstr>Wingdings 3</vt:lpstr>
      <vt:lpstr>Waveform</vt:lpstr>
      <vt:lpstr>Welcome to  The Lower Juniors</vt:lpstr>
      <vt:lpstr>Who’s Who!</vt:lpstr>
      <vt:lpstr>Office</vt:lpstr>
      <vt:lpstr>General Organisation </vt:lpstr>
      <vt:lpstr>General Organisation </vt:lpstr>
      <vt:lpstr>Walking to School </vt:lpstr>
      <vt:lpstr>Learning in Years 3 and 4</vt:lpstr>
      <vt:lpstr>Learning in Years 3 and 4</vt:lpstr>
      <vt:lpstr>School Trips &amp; Events </vt:lpstr>
      <vt:lpstr>READING</vt:lpstr>
      <vt:lpstr>Times Tables - Hot Seating </vt:lpstr>
      <vt:lpstr>Homework </vt:lpstr>
      <vt:lpstr>Behaviour</vt:lpstr>
      <vt:lpstr>Rewards </vt:lpstr>
      <vt:lpstr>PTFA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Teacher</dc:creator>
  <cp:lastModifiedBy>Sara Griffin</cp:lastModifiedBy>
  <cp:revision>83</cp:revision>
  <cp:lastPrinted>2018-09-10T10:37:00Z</cp:lastPrinted>
  <dcterms:created xsi:type="dcterms:W3CDTF">2014-08-13T14:09:51Z</dcterms:created>
  <dcterms:modified xsi:type="dcterms:W3CDTF">2020-09-25T20:08:18Z</dcterms:modified>
</cp:coreProperties>
</file>