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758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8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0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3069" y="1122363"/>
            <a:ext cx="8421450" cy="2387600"/>
          </a:xfrm>
        </p:spPr>
        <p:txBody>
          <a:bodyPr anchor="b"/>
          <a:lstStyle>
            <a:lvl1pPr algn="ctr">
              <a:defRPr sz="650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449" y="3602038"/>
            <a:ext cx="7430691" cy="1655762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388" indent="0" algn="ctr">
              <a:buNone/>
              <a:defRPr sz="2167"/>
            </a:lvl2pPr>
            <a:lvl3pPr marL="990775" indent="0" algn="ctr">
              <a:buNone/>
              <a:defRPr sz="1950"/>
            </a:lvl3pPr>
            <a:lvl4pPr marL="1486163" indent="0" algn="ctr">
              <a:buNone/>
              <a:defRPr sz="1734"/>
            </a:lvl4pPr>
            <a:lvl5pPr marL="1981551" indent="0" algn="ctr">
              <a:buNone/>
              <a:defRPr sz="1734"/>
            </a:lvl5pPr>
            <a:lvl6pPr marL="2476938" indent="0" algn="ctr">
              <a:buNone/>
              <a:defRPr sz="1734"/>
            </a:lvl6pPr>
            <a:lvl7pPr marL="2972326" indent="0" algn="ctr">
              <a:buNone/>
              <a:defRPr sz="1734"/>
            </a:lvl7pPr>
            <a:lvl8pPr marL="3467713" indent="0" algn="ctr">
              <a:buNone/>
              <a:defRPr sz="1734"/>
            </a:lvl8pPr>
            <a:lvl9pPr marL="3963101" indent="0" algn="ctr">
              <a:buNone/>
              <a:defRPr sz="17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7254-18E3-5843-98CF-488A31BCC7A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F08A-B6E4-A243-AFCE-30BC6B84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6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7254-18E3-5843-98CF-488A31BCC7A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F08A-B6E4-A243-AFCE-30BC6B84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0119" y="365125"/>
            <a:ext cx="2136323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148" y="365125"/>
            <a:ext cx="6285126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7254-18E3-5843-98CF-488A31BCC7A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F08A-B6E4-A243-AFCE-30BC6B84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4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7254-18E3-5843-98CF-488A31BCC7A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F08A-B6E4-A243-AFCE-30BC6B84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2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988" y="1709740"/>
            <a:ext cx="8545295" cy="2852737"/>
          </a:xfrm>
        </p:spPr>
        <p:txBody>
          <a:bodyPr anchor="b"/>
          <a:lstStyle>
            <a:lvl1pPr>
              <a:defRPr sz="650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988" y="4589464"/>
            <a:ext cx="8545295" cy="1500187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388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77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6163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4pPr>
            <a:lvl5pPr marL="1981551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5pPr>
            <a:lvl6pPr marL="2476938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6pPr>
            <a:lvl7pPr marL="2972326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7pPr>
            <a:lvl8pPr marL="3467713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8pPr>
            <a:lvl9pPr marL="3963101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7254-18E3-5843-98CF-488A31BCC7A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F08A-B6E4-A243-AFCE-30BC6B84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147" y="1825625"/>
            <a:ext cx="4210725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5717" y="1825625"/>
            <a:ext cx="4210725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7254-18E3-5843-98CF-488A31BCC7A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F08A-B6E4-A243-AFCE-30BC6B84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8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8" y="365127"/>
            <a:ext cx="854529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438" y="1681163"/>
            <a:ext cx="4191373" cy="8239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388" indent="0">
              <a:buNone/>
              <a:defRPr sz="2167" b="1"/>
            </a:lvl2pPr>
            <a:lvl3pPr marL="990775" indent="0">
              <a:buNone/>
              <a:defRPr sz="1950" b="1"/>
            </a:lvl3pPr>
            <a:lvl4pPr marL="1486163" indent="0">
              <a:buNone/>
              <a:defRPr sz="1734" b="1"/>
            </a:lvl4pPr>
            <a:lvl5pPr marL="1981551" indent="0">
              <a:buNone/>
              <a:defRPr sz="1734" b="1"/>
            </a:lvl5pPr>
            <a:lvl6pPr marL="2476938" indent="0">
              <a:buNone/>
              <a:defRPr sz="1734" b="1"/>
            </a:lvl6pPr>
            <a:lvl7pPr marL="2972326" indent="0">
              <a:buNone/>
              <a:defRPr sz="1734" b="1"/>
            </a:lvl7pPr>
            <a:lvl8pPr marL="3467713" indent="0">
              <a:buNone/>
              <a:defRPr sz="1734" b="1"/>
            </a:lvl8pPr>
            <a:lvl9pPr marL="3963101" indent="0">
              <a:buNone/>
              <a:defRPr sz="17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8" y="2505075"/>
            <a:ext cx="4191373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5718" y="1681163"/>
            <a:ext cx="4212015" cy="8239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388" indent="0">
              <a:buNone/>
              <a:defRPr sz="2167" b="1"/>
            </a:lvl2pPr>
            <a:lvl3pPr marL="990775" indent="0">
              <a:buNone/>
              <a:defRPr sz="1950" b="1"/>
            </a:lvl3pPr>
            <a:lvl4pPr marL="1486163" indent="0">
              <a:buNone/>
              <a:defRPr sz="1734" b="1"/>
            </a:lvl4pPr>
            <a:lvl5pPr marL="1981551" indent="0">
              <a:buNone/>
              <a:defRPr sz="1734" b="1"/>
            </a:lvl5pPr>
            <a:lvl6pPr marL="2476938" indent="0">
              <a:buNone/>
              <a:defRPr sz="1734" b="1"/>
            </a:lvl6pPr>
            <a:lvl7pPr marL="2972326" indent="0">
              <a:buNone/>
              <a:defRPr sz="1734" b="1"/>
            </a:lvl7pPr>
            <a:lvl8pPr marL="3467713" indent="0">
              <a:buNone/>
              <a:defRPr sz="1734" b="1"/>
            </a:lvl8pPr>
            <a:lvl9pPr marL="3963101" indent="0">
              <a:buNone/>
              <a:defRPr sz="17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5718" y="2505075"/>
            <a:ext cx="4212015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7254-18E3-5843-98CF-488A31BCC7A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F08A-B6E4-A243-AFCE-30BC6B84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7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7254-18E3-5843-98CF-488A31BCC7A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F08A-B6E4-A243-AFCE-30BC6B84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0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7254-18E3-5843-98CF-488A31BCC7A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F08A-B6E4-A243-AFCE-30BC6B84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1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7" y="457201"/>
            <a:ext cx="3195456" cy="160020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016" y="987427"/>
            <a:ext cx="5015717" cy="4873625"/>
          </a:xfrm>
        </p:spPr>
        <p:txBody>
          <a:bodyPr/>
          <a:lstStyle>
            <a:lvl1pPr>
              <a:defRPr sz="3467"/>
            </a:lvl1pPr>
            <a:lvl2pPr>
              <a:defRPr sz="3034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437" y="2057400"/>
            <a:ext cx="3195456" cy="3811588"/>
          </a:xfrm>
        </p:spPr>
        <p:txBody>
          <a:bodyPr/>
          <a:lstStyle>
            <a:lvl1pPr marL="0" indent="0">
              <a:buNone/>
              <a:defRPr sz="1734"/>
            </a:lvl1pPr>
            <a:lvl2pPr marL="495388" indent="0">
              <a:buNone/>
              <a:defRPr sz="1517"/>
            </a:lvl2pPr>
            <a:lvl3pPr marL="990775" indent="0">
              <a:buNone/>
              <a:defRPr sz="1300"/>
            </a:lvl3pPr>
            <a:lvl4pPr marL="1486163" indent="0">
              <a:buNone/>
              <a:defRPr sz="1084"/>
            </a:lvl4pPr>
            <a:lvl5pPr marL="1981551" indent="0">
              <a:buNone/>
              <a:defRPr sz="1084"/>
            </a:lvl5pPr>
            <a:lvl6pPr marL="2476938" indent="0">
              <a:buNone/>
              <a:defRPr sz="1084"/>
            </a:lvl6pPr>
            <a:lvl7pPr marL="2972326" indent="0">
              <a:buNone/>
              <a:defRPr sz="1084"/>
            </a:lvl7pPr>
            <a:lvl8pPr marL="3467713" indent="0">
              <a:buNone/>
              <a:defRPr sz="1084"/>
            </a:lvl8pPr>
            <a:lvl9pPr marL="3963101" indent="0">
              <a:buNone/>
              <a:defRPr sz="108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7254-18E3-5843-98CF-488A31BCC7A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F08A-B6E4-A243-AFCE-30BC6B84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4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7" y="457201"/>
            <a:ext cx="3195456" cy="160020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2016" y="987427"/>
            <a:ext cx="5015717" cy="4873625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388" indent="0">
              <a:buNone/>
              <a:defRPr sz="3034"/>
            </a:lvl2pPr>
            <a:lvl3pPr marL="990775" indent="0">
              <a:buNone/>
              <a:defRPr sz="2600"/>
            </a:lvl3pPr>
            <a:lvl4pPr marL="1486163" indent="0">
              <a:buNone/>
              <a:defRPr sz="2167"/>
            </a:lvl4pPr>
            <a:lvl5pPr marL="1981551" indent="0">
              <a:buNone/>
              <a:defRPr sz="2167"/>
            </a:lvl5pPr>
            <a:lvl6pPr marL="2476938" indent="0">
              <a:buNone/>
              <a:defRPr sz="2167"/>
            </a:lvl6pPr>
            <a:lvl7pPr marL="2972326" indent="0">
              <a:buNone/>
              <a:defRPr sz="2167"/>
            </a:lvl7pPr>
            <a:lvl8pPr marL="3467713" indent="0">
              <a:buNone/>
              <a:defRPr sz="2167"/>
            </a:lvl8pPr>
            <a:lvl9pPr marL="3963101" indent="0">
              <a:buNone/>
              <a:defRPr sz="216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437" y="2057400"/>
            <a:ext cx="3195456" cy="3811588"/>
          </a:xfrm>
        </p:spPr>
        <p:txBody>
          <a:bodyPr/>
          <a:lstStyle>
            <a:lvl1pPr marL="0" indent="0">
              <a:buNone/>
              <a:defRPr sz="1734"/>
            </a:lvl1pPr>
            <a:lvl2pPr marL="495388" indent="0">
              <a:buNone/>
              <a:defRPr sz="1517"/>
            </a:lvl2pPr>
            <a:lvl3pPr marL="990775" indent="0">
              <a:buNone/>
              <a:defRPr sz="1300"/>
            </a:lvl3pPr>
            <a:lvl4pPr marL="1486163" indent="0">
              <a:buNone/>
              <a:defRPr sz="1084"/>
            </a:lvl4pPr>
            <a:lvl5pPr marL="1981551" indent="0">
              <a:buNone/>
              <a:defRPr sz="1084"/>
            </a:lvl5pPr>
            <a:lvl6pPr marL="2476938" indent="0">
              <a:buNone/>
              <a:defRPr sz="1084"/>
            </a:lvl6pPr>
            <a:lvl7pPr marL="2972326" indent="0">
              <a:buNone/>
              <a:defRPr sz="1084"/>
            </a:lvl7pPr>
            <a:lvl8pPr marL="3467713" indent="0">
              <a:buNone/>
              <a:defRPr sz="1084"/>
            </a:lvl8pPr>
            <a:lvl9pPr marL="3963101" indent="0">
              <a:buNone/>
              <a:defRPr sz="108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7254-18E3-5843-98CF-488A31BCC7A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F08A-B6E4-A243-AFCE-30BC6B84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9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148" y="365127"/>
            <a:ext cx="854529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148" y="1825625"/>
            <a:ext cx="85452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148" y="6356352"/>
            <a:ext cx="22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A7254-18E3-5843-98CF-488A31BCC7A0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890" y="6356352"/>
            <a:ext cx="33438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235" y="6356352"/>
            <a:ext cx="22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F08A-B6E4-A243-AFCE-30BC6B84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6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90775" rtl="0" eaLnBrk="1" latinLnBrk="0" hangingPunct="1">
        <a:lnSpc>
          <a:spcPct val="90000"/>
        </a:lnSpc>
        <a:spcBef>
          <a:spcPct val="0"/>
        </a:spcBef>
        <a:buNone/>
        <a:defRPr sz="47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94" indent="-247694" algn="l" defTabSz="990775" rtl="0" eaLnBrk="1" latinLnBrk="0" hangingPunct="1">
        <a:lnSpc>
          <a:spcPct val="90000"/>
        </a:lnSpc>
        <a:spcBef>
          <a:spcPts val="1084"/>
        </a:spcBef>
        <a:buFont typeface="Arial" panose="020B0604020202020204" pitchFamily="34" charset="0"/>
        <a:buChar char="•"/>
        <a:defRPr sz="3034" kern="1200">
          <a:solidFill>
            <a:schemeClr val="tx1"/>
          </a:solidFill>
          <a:latin typeface="+mn-lt"/>
          <a:ea typeface="+mn-ea"/>
          <a:cs typeface="+mn-cs"/>
        </a:defRPr>
      </a:lvl1pPr>
      <a:lvl2pPr marL="743081" indent="-247694" algn="l" defTabSz="990775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469" indent="-247694" algn="l" defTabSz="990775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857" indent="-247694" algn="l" defTabSz="990775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9244" indent="-247694" algn="l" defTabSz="990775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632" indent="-247694" algn="l" defTabSz="990775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20020" indent="-247694" algn="l" defTabSz="990775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5407" indent="-247694" algn="l" defTabSz="990775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10795" indent="-247694" algn="l" defTabSz="990775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77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88" algn="l" defTabSz="99077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775" algn="l" defTabSz="99077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6163" algn="l" defTabSz="99077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551" algn="l" defTabSz="99077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938" algn="l" defTabSz="99077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2326" algn="l" defTabSz="99077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713" algn="l" defTabSz="99077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3101" algn="l" defTabSz="99077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75ABA7-3097-8441-AD96-856F3AD44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38482"/>
              </p:ext>
            </p:extLst>
          </p:nvPr>
        </p:nvGraphicFramePr>
        <p:xfrm>
          <a:off x="3120837" y="443543"/>
          <a:ext cx="6605060" cy="521702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21012">
                  <a:extLst>
                    <a:ext uri="{9D8B030D-6E8A-4147-A177-3AD203B41FA5}">
                      <a16:colId xmlns:a16="http://schemas.microsoft.com/office/drawing/2014/main" val="3993181631"/>
                    </a:ext>
                  </a:extLst>
                </a:gridCol>
                <a:gridCol w="1321012">
                  <a:extLst>
                    <a:ext uri="{9D8B030D-6E8A-4147-A177-3AD203B41FA5}">
                      <a16:colId xmlns:a16="http://schemas.microsoft.com/office/drawing/2014/main" val="4238336583"/>
                    </a:ext>
                  </a:extLst>
                </a:gridCol>
                <a:gridCol w="1321012">
                  <a:extLst>
                    <a:ext uri="{9D8B030D-6E8A-4147-A177-3AD203B41FA5}">
                      <a16:colId xmlns:a16="http://schemas.microsoft.com/office/drawing/2014/main" val="1071076851"/>
                    </a:ext>
                  </a:extLst>
                </a:gridCol>
                <a:gridCol w="1321012">
                  <a:extLst>
                    <a:ext uri="{9D8B030D-6E8A-4147-A177-3AD203B41FA5}">
                      <a16:colId xmlns:a16="http://schemas.microsoft.com/office/drawing/2014/main" val="313164531"/>
                    </a:ext>
                  </a:extLst>
                </a:gridCol>
                <a:gridCol w="1321012">
                  <a:extLst>
                    <a:ext uri="{9D8B030D-6E8A-4147-A177-3AD203B41FA5}">
                      <a16:colId xmlns:a16="http://schemas.microsoft.com/office/drawing/2014/main" val="2416301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Mammals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Reptiles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Birds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Amphibians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362080"/>
                  </a:ext>
                </a:extLst>
              </a:tr>
              <a:tr h="1188589"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051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Mammals are warm-blooded.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Most have hair or fur.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They give birth to live young that are fed with milk.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Cannot breathe underwater.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Reptiles are cold blooded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They lay eggs.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They have dry, scaly skin.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Cannot breathe underwater.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Birds are warm-blooded.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They lay eggs.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They often have feathers to keep them warm.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They have wings and hollow bones to help them fly.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They have beaks.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Fish are cold blooded.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They live in water.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They lay eggs in water.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They have fins and scales.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Can breathe under water using gills.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Amphibians are cold blooded.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They live in water and land.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They lay eggs.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They have 3 life stages: egg, larvae and adult.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Can breathe underwater using gills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075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human </a:t>
                      </a:r>
                      <a:br>
                        <a:rPr lang="en-GB" sz="1200" dirty="0"/>
                      </a:br>
                      <a:r>
                        <a:rPr lang="en-GB" sz="1200" dirty="0"/>
                        <a:t>monkey </a:t>
                      </a:r>
                      <a:br>
                        <a:rPr lang="en-GB" sz="1200" dirty="0"/>
                      </a:br>
                      <a:r>
                        <a:rPr lang="en-GB" sz="1200" dirty="0"/>
                        <a:t>lion</a:t>
                      </a:r>
                      <a:br>
                        <a:rPr lang="en-GB" sz="1200" dirty="0"/>
                      </a:br>
                      <a:r>
                        <a:rPr lang="en-GB" sz="1200" dirty="0"/>
                        <a:t>dolphin</a:t>
                      </a:r>
                      <a:br>
                        <a:rPr lang="en-GB" sz="1200" dirty="0"/>
                      </a:br>
                      <a:r>
                        <a:rPr lang="en-GB" sz="1200" dirty="0"/>
                        <a:t>cat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lizard </a:t>
                      </a:r>
                      <a:br>
                        <a:rPr lang="en-GB" sz="1200" dirty="0"/>
                      </a:br>
                      <a:r>
                        <a:rPr lang="en-GB" sz="1200" dirty="0"/>
                        <a:t>crocodile </a:t>
                      </a:r>
                      <a:br>
                        <a:rPr lang="en-GB" sz="1200" dirty="0"/>
                      </a:br>
                      <a:r>
                        <a:rPr lang="en-GB" sz="1200" dirty="0"/>
                        <a:t>snake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robin </a:t>
                      </a:r>
                      <a:br>
                        <a:rPr lang="en-GB" sz="1200" dirty="0"/>
                      </a:br>
                      <a:r>
                        <a:rPr lang="en-GB" sz="1200" dirty="0"/>
                        <a:t>penguin </a:t>
                      </a:r>
                    </a:p>
                    <a:p>
                      <a:pPr algn="ctr"/>
                      <a:r>
                        <a:rPr lang="en-GB" sz="1200" dirty="0"/>
                        <a:t>ostrich</a:t>
                      </a:r>
                      <a:br>
                        <a:rPr lang="en-GB" sz="1200" dirty="0"/>
                      </a:br>
                      <a:r>
                        <a:rPr lang="en-GB" sz="1200" dirty="0"/>
                        <a:t>chicken </a:t>
                      </a:r>
                    </a:p>
                    <a:p>
                      <a:pPr algn="ctr"/>
                      <a:r>
                        <a:rPr lang="en-GB" sz="1200" dirty="0"/>
                        <a:t>owl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shark </a:t>
                      </a:r>
                    </a:p>
                    <a:p>
                      <a:pPr algn="ctr"/>
                      <a:r>
                        <a:rPr lang="en-GB" sz="1200" dirty="0"/>
                        <a:t>salmon </a:t>
                      </a:r>
                    </a:p>
                    <a:p>
                      <a:pPr algn="ctr"/>
                      <a:r>
                        <a:rPr lang="en-GB" sz="1200" dirty="0"/>
                        <a:t>ray </a:t>
                      </a:r>
                    </a:p>
                    <a:p>
                      <a:pPr algn="ctr"/>
                      <a:r>
                        <a:rPr lang="en-GB" sz="1200" dirty="0"/>
                        <a:t>tuna </a:t>
                      </a:r>
                    </a:p>
                    <a:p>
                      <a:pPr algn="ctr"/>
                      <a:r>
                        <a:rPr lang="en-GB" sz="1200" dirty="0"/>
                        <a:t>goldfish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frog </a:t>
                      </a:r>
                    </a:p>
                    <a:p>
                      <a:pPr algn="ctr"/>
                      <a:r>
                        <a:rPr lang="en-GB" sz="1200" dirty="0"/>
                        <a:t>toad </a:t>
                      </a:r>
                    </a:p>
                    <a:p>
                      <a:pPr algn="ctr"/>
                      <a:r>
                        <a:rPr lang="en-GB" sz="1200" dirty="0"/>
                        <a:t>salamander </a:t>
                      </a:r>
                    </a:p>
                    <a:p>
                      <a:pPr algn="ctr"/>
                      <a:r>
                        <a:rPr lang="en-GB" sz="1200" dirty="0"/>
                        <a:t>newt</a:t>
                      </a:r>
                    </a:p>
                    <a:p>
                      <a:pPr algn="ctr"/>
                      <a:r>
                        <a:rPr lang="en-GB" sz="1200" dirty="0"/>
                        <a:t>axolotl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091708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CBDFCE9-19D2-3345-B0DA-A3B5048DA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460755"/>
              </p:ext>
            </p:extLst>
          </p:nvPr>
        </p:nvGraphicFramePr>
        <p:xfrm>
          <a:off x="144879" y="5791200"/>
          <a:ext cx="9581016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96836">
                  <a:extLst>
                    <a:ext uri="{9D8B030D-6E8A-4147-A177-3AD203B41FA5}">
                      <a16:colId xmlns:a16="http://schemas.microsoft.com/office/drawing/2014/main" val="2853406741"/>
                    </a:ext>
                  </a:extLst>
                </a:gridCol>
                <a:gridCol w="1596836">
                  <a:extLst>
                    <a:ext uri="{9D8B030D-6E8A-4147-A177-3AD203B41FA5}">
                      <a16:colId xmlns:a16="http://schemas.microsoft.com/office/drawing/2014/main" val="4191488776"/>
                    </a:ext>
                  </a:extLst>
                </a:gridCol>
                <a:gridCol w="1596836">
                  <a:extLst>
                    <a:ext uri="{9D8B030D-6E8A-4147-A177-3AD203B41FA5}">
                      <a16:colId xmlns:a16="http://schemas.microsoft.com/office/drawing/2014/main" val="2217223024"/>
                    </a:ext>
                  </a:extLst>
                </a:gridCol>
                <a:gridCol w="1596836">
                  <a:extLst>
                    <a:ext uri="{9D8B030D-6E8A-4147-A177-3AD203B41FA5}">
                      <a16:colId xmlns:a16="http://schemas.microsoft.com/office/drawing/2014/main" val="3564488720"/>
                    </a:ext>
                  </a:extLst>
                </a:gridCol>
                <a:gridCol w="1596836">
                  <a:extLst>
                    <a:ext uri="{9D8B030D-6E8A-4147-A177-3AD203B41FA5}">
                      <a16:colId xmlns:a16="http://schemas.microsoft.com/office/drawing/2014/main" val="793878119"/>
                    </a:ext>
                  </a:extLst>
                </a:gridCol>
                <a:gridCol w="1596836">
                  <a:extLst>
                    <a:ext uri="{9D8B030D-6E8A-4147-A177-3AD203B41FA5}">
                      <a16:colId xmlns:a16="http://schemas.microsoft.com/office/drawing/2014/main" val="1850380027"/>
                    </a:ext>
                  </a:extLst>
                </a:gridCol>
              </a:tblGrid>
              <a:tr h="972637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/>
                        <a:t>Carnivore </a:t>
                      </a:r>
                    </a:p>
                    <a:p>
                      <a:pPr algn="ctr"/>
                      <a:endParaRPr lang="en-GB" sz="1200" b="1" u="sng" dirty="0"/>
                    </a:p>
                    <a:p>
                      <a:pPr algn="ctr"/>
                      <a:r>
                        <a:rPr lang="en-GB" sz="1200" dirty="0"/>
                        <a:t>Animal that eat meat and other animals (including insects)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/>
                        <a:t>Omnivore 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Animal that eats both plants and other animals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/>
                        <a:t>Herbivore 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Animal that only eats plants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704451"/>
                  </a:ext>
                </a:extLst>
              </a:tr>
            </a:tbl>
          </a:graphicData>
        </a:graphic>
      </p:graphicFrame>
      <p:pic>
        <p:nvPicPr>
          <p:cNvPr id="1026" name="Picture 2" descr="Brown bear - Wikipedia">
            <a:extLst>
              <a:ext uri="{FF2B5EF4-FFF2-40B4-BE49-F238E27FC236}">
                <a16:creationId xmlns:a16="http://schemas.microsoft.com/office/drawing/2014/main" id="{D2F717D8-EB34-FF45-BE6B-7FC2304F30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3" r="12447"/>
          <a:stretch/>
        </p:blipFill>
        <p:spPr bwMode="auto">
          <a:xfrm>
            <a:off x="3131723" y="831153"/>
            <a:ext cx="1298763" cy="115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nakes, facts and information">
            <a:extLst>
              <a:ext uri="{FF2B5EF4-FFF2-40B4-BE49-F238E27FC236}">
                <a16:creationId xmlns:a16="http://schemas.microsoft.com/office/drawing/2014/main" id="{CC86F812-EBC1-2E4F-A13C-A5ACEE9E38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67"/>
          <a:stretch/>
        </p:blipFill>
        <p:spPr bwMode="auto">
          <a:xfrm>
            <a:off x="4452258" y="831153"/>
            <a:ext cx="1298763" cy="116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ist of toucans - Wikipedia">
            <a:extLst>
              <a:ext uri="{FF2B5EF4-FFF2-40B4-BE49-F238E27FC236}">
                <a16:creationId xmlns:a16="http://schemas.microsoft.com/office/drawing/2014/main" id="{7A20EEA5-2B80-5541-9CB9-C49DBCD9A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793" y="820267"/>
            <a:ext cx="1309649" cy="118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10 of the World's Most Dangerous Fish | Britannica">
            <a:extLst>
              <a:ext uri="{FF2B5EF4-FFF2-40B4-BE49-F238E27FC236}">
                <a16:creationId xmlns:a16="http://schemas.microsoft.com/office/drawing/2014/main" id="{3B8672AE-3D33-FA47-8D66-3631A6D3A2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" r="18544"/>
          <a:stretch/>
        </p:blipFill>
        <p:spPr bwMode="auto">
          <a:xfrm>
            <a:off x="7093328" y="809381"/>
            <a:ext cx="1298763" cy="119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eet the Peter Pan of salamanders, the axolotl | Magazine Articles | WWF">
            <a:extLst>
              <a:ext uri="{FF2B5EF4-FFF2-40B4-BE49-F238E27FC236}">
                <a16:creationId xmlns:a16="http://schemas.microsoft.com/office/drawing/2014/main" id="{AC6CAA00-6C3E-0A41-9FCC-12FEAE5835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9" b="6421"/>
          <a:stretch/>
        </p:blipFill>
        <p:spPr bwMode="auto">
          <a:xfrm>
            <a:off x="8392092" y="810141"/>
            <a:ext cx="1334786" cy="1181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5812905-AB0E-244D-B2B5-19B2E49FCF01}"/>
              </a:ext>
            </a:extLst>
          </p:cNvPr>
          <p:cNvSpPr txBox="1"/>
          <p:nvPr/>
        </p:nvSpPr>
        <p:spPr>
          <a:xfrm>
            <a:off x="3781104" y="42722"/>
            <a:ext cx="592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Imagine if… we could investigate different groups of animals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195A4A1-3341-0147-82EF-EE797D594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62179"/>
              </p:ext>
            </p:extLst>
          </p:nvPr>
        </p:nvGraphicFramePr>
        <p:xfrm>
          <a:off x="136693" y="976812"/>
          <a:ext cx="2917372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863">
                  <a:extLst>
                    <a:ext uri="{9D8B030D-6E8A-4147-A177-3AD203B41FA5}">
                      <a16:colId xmlns:a16="http://schemas.microsoft.com/office/drawing/2014/main" val="1375606554"/>
                    </a:ext>
                  </a:extLst>
                </a:gridCol>
                <a:gridCol w="2064509">
                  <a:extLst>
                    <a:ext uri="{9D8B030D-6E8A-4147-A177-3AD203B41FA5}">
                      <a16:colId xmlns:a16="http://schemas.microsoft.com/office/drawing/2014/main" val="40058025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Vocabulary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389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fur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 hairy coat of a mammal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687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scales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Small plates that protect the skin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37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feathers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Cover the body of a bird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91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wing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Allows some birds to fly or swim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069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gills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Allows fish to breathe underwater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320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fin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Helps fish to swim and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466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beak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 nose an mouth of a bird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73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Warm-blooded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Body can regulate its temperature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123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Cold-blooded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7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Body temperature changes to its surroundings.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915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eggs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 round object laid by birds, reptiles, fish and amphibians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74353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3FFD66E-1D50-2449-A4CE-5BCCAAA65336}"/>
              </a:ext>
            </a:extLst>
          </p:cNvPr>
          <p:cNvSpPr txBox="1"/>
          <p:nvPr/>
        </p:nvSpPr>
        <p:spPr>
          <a:xfrm>
            <a:off x="646776" y="30919"/>
            <a:ext cx="2615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Y1: Thinking </a:t>
            </a:r>
            <a:r>
              <a:rPr lang="en-GB" sz="2400" b="1" dirty="0"/>
              <a:t>like a </a:t>
            </a:r>
            <a:endParaRPr lang="en-GB" sz="2400" b="1" dirty="0" smtClean="0"/>
          </a:p>
          <a:p>
            <a:pPr algn="ctr"/>
            <a:r>
              <a:rPr lang="en-GB" sz="2400" b="1" dirty="0" smtClean="0"/>
              <a:t>scientist</a:t>
            </a:r>
            <a:endParaRPr lang="en-GB" sz="24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041DBF-AA65-1B4D-B7D9-E46DB75E38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6915" y="5902234"/>
            <a:ext cx="1526721" cy="7837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1725B16-B70B-204A-AAAF-BC90045424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9174" y="5828994"/>
            <a:ext cx="1526721" cy="6657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65A2E6-2180-E649-828F-3349899E93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53794" y="5828994"/>
            <a:ext cx="1526722" cy="9542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0"/>
          <a:srcRect l="2131" t="6077" r="78719"/>
          <a:stretch/>
        </p:blipFill>
        <p:spPr>
          <a:xfrm>
            <a:off x="84338" y="182416"/>
            <a:ext cx="682374" cy="73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24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268E6E2D-600E-8A47-BD76-98A2BF7390E7}" vid="{7953B42D-CC44-7B4E-A3E5-E6E0FABFAE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296</Words>
  <Application>Microsoft Office PowerPoint</Application>
  <PresentationFormat>Custom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Lancaster</dc:creator>
  <cp:lastModifiedBy>Maria Doran</cp:lastModifiedBy>
  <cp:revision>3</cp:revision>
  <dcterms:created xsi:type="dcterms:W3CDTF">2023-10-03T17:21:52Z</dcterms:created>
  <dcterms:modified xsi:type="dcterms:W3CDTF">2023-10-04T10:18:59Z</dcterms:modified>
</cp:coreProperties>
</file>