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257" r:id="rId3"/>
    <p:sldId id="258" r:id="rId4"/>
    <p:sldId id="260" r:id="rId5"/>
    <p:sldId id="261" r:id="rId6"/>
    <p:sldId id="269" r:id="rId7"/>
    <p:sldId id="262" r:id="rId8"/>
    <p:sldId id="270" r:id="rId9"/>
    <p:sldId id="271" r:id="rId10"/>
    <p:sldId id="272" r:id="rId11"/>
    <p:sldId id="274" r:id="rId12"/>
    <p:sldId id="273" r:id="rId13"/>
    <p:sldId id="267"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ne Wheable" initials="S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4660"/>
  </p:normalViewPr>
  <p:slideViewPr>
    <p:cSldViewPr>
      <p:cViewPr varScale="1">
        <p:scale>
          <a:sx n="69" d="100"/>
          <a:sy n="69" d="100"/>
        </p:scale>
        <p:origin x="142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6864B-780B-4111-881F-4AE71C3AF15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0B397063-6409-4203-9131-ECE9EEEDE763}">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a:t>Taking photos of different areas</a:t>
          </a:r>
        </a:p>
      </dgm:t>
    </dgm:pt>
    <dgm:pt modelId="{3B64BCEC-8F2F-4A70-8848-D7A2C8606711}" type="parTrans" cxnId="{4D670059-A9E9-4020-BF0A-2BD110836A97}">
      <dgm:prSet/>
      <dgm:spPr/>
      <dgm:t>
        <a:bodyPr/>
        <a:lstStyle/>
        <a:p>
          <a:endParaRPr lang="en-US"/>
        </a:p>
      </dgm:t>
    </dgm:pt>
    <dgm:pt modelId="{14C2FE18-69DD-4BD4-9CC0-B686678F624E}" type="sibTrans" cxnId="{4D670059-A9E9-4020-BF0A-2BD110836A97}">
      <dgm:prSet custT="1">
        <dgm:style>
          <a:lnRef idx="1">
            <a:schemeClr val="accent6"/>
          </a:lnRef>
          <a:fillRef idx="2">
            <a:schemeClr val="accent6"/>
          </a:fillRef>
          <a:effectRef idx="1">
            <a:schemeClr val="accent6"/>
          </a:effectRef>
          <a:fontRef idx="minor">
            <a:schemeClr val="dk1"/>
          </a:fontRef>
        </dgm:style>
      </dgm:prSet>
      <dgm:spPr/>
      <dgm:t>
        <a:bodyPr/>
        <a:lstStyle/>
        <a:p>
          <a:r>
            <a:rPr lang="en-US" sz="1600" b="1" dirty="0"/>
            <a:t>Teachers talking to each other</a:t>
          </a:r>
        </a:p>
      </dgm:t>
    </dgm:pt>
    <dgm:pt modelId="{BC37DE14-3632-402E-A43B-793C157BB391}">
      <dgm:prSet phldrT="[Text]" phldr="1"/>
      <dgm:spPr/>
      <dgm:t>
        <a:bodyPr/>
        <a:lstStyle/>
        <a:p>
          <a:endParaRPr lang="en-US" dirty="0"/>
        </a:p>
      </dgm:t>
    </dgm:pt>
    <dgm:pt modelId="{06595DA4-5C30-4EA2-9216-DDCC40C27E8A}" type="parTrans" cxnId="{B7E9EAE8-FA2F-4E1F-BAFC-DADDDEF298AE}">
      <dgm:prSet/>
      <dgm:spPr/>
      <dgm:t>
        <a:bodyPr/>
        <a:lstStyle/>
        <a:p>
          <a:endParaRPr lang="en-US"/>
        </a:p>
      </dgm:t>
    </dgm:pt>
    <dgm:pt modelId="{238DB56E-FA0C-46F9-B0A0-80B3DE0B3A05}" type="sibTrans" cxnId="{B7E9EAE8-FA2F-4E1F-BAFC-DADDDEF298AE}">
      <dgm:prSet/>
      <dgm:spPr/>
      <dgm:t>
        <a:bodyPr/>
        <a:lstStyle/>
        <a:p>
          <a:endParaRPr lang="en-US"/>
        </a:p>
      </dgm:t>
    </dgm:pt>
    <dgm:pt modelId="{6F24F366-963A-484D-83DE-AFB713A4366F}">
      <dgm:prSet phldrT="[Text]">
        <dgm:style>
          <a:lnRef idx="1">
            <a:schemeClr val="dk1"/>
          </a:lnRef>
          <a:fillRef idx="2">
            <a:schemeClr val="dk1"/>
          </a:fillRef>
          <a:effectRef idx="1">
            <a:schemeClr val="dk1"/>
          </a:effectRef>
          <a:fontRef idx="minor">
            <a:schemeClr val="dk1"/>
          </a:fontRef>
        </dgm:style>
      </dgm:prSet>
      <dgm:spPr/>
      <dgm:t>
        <a:bodyPr/>
        <a:lstStyle/>
        <a:p>
          <a:r>
            <a:rPr lang="en-US" b="1" dirty="0"/>
            <a:t>Visits to playground</a:t>
          </a:r>
        </a:p>
      </dgm:t>
    </dgm:pt>
    <dgm:pt modelId="{73357567-8E25-43A1-B78C-E08E45281360}" type="parTrans" cxnId="{6EA1B3C2-E233-4C61-ABEF-30B4DE21144A}">
      <dgm:prSet/>
      <dgm:spPr/>
      <dgm:t>
        <a:bodyPr/>
        <a:lstStyle/>
        <a:p>
          <a:endParaRPr lang="en-US"/>
        </a:p>
      </dgm:t>
    </dgm:pt>
    <dgm:pt modelId="{B6856D46-7BA4-44D0-9196-9F722898F2C3}" type="sibTrans" cxnId="{6EA1B3C2-E233-4C61-ABEF-30B4DE21144A}">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600" b="1" dirty="0">
              <a:solidFill>
                <a:schemeClr val="tx1"/>
              </a:solidFill>
            </a:rPr>
            <a:t>Meeting office staff and lunch staff</a:t>
          </a:r>
        </a:p>
      </dgm:t>
    </dgm:pt>
    <dgm:pt modelId="{CB63FD0A-3411-4E58-B7A2-5AD0F484A562}">
      <dgm:prSet phldrT="[Text]" phldr="1"/>
      <dgm:spPr/>
      <dgm:t>
        <a:bodyPr/>
        <a:lstStyle/>
        <a:p>
          <a:endParaRPr lang="en-US" dirty="0"/>
        </a:p>
      </dgm:t>
    </dgm:pt>
    <dgm:pt modelId="{62BA99EF-BF67-4DFB-90E2-372CD7810D28}" type="parTrans" cxnId="{ECA33081-54E2-4F27-95CE-15A98FB5554D}">
      <dgm:prSet/>
      <dgm:spPr/>
      <dgm:t>
        <a:bodyPr/>
        <a:lstStyle/>
        <a:p>
          <a:endParaRPr lang="en-US"/>
        </a:p>
      </dgm:t>
    </dgm:pt>
    <dgm:pt modelId="{15490137-1F96-4013-A113-33B06123567E}" type="sibTrans" cxnId="{ECA33081-54E2-4F27-95CE-15A98FB5554D}">
      <dgm:prSet/>
      <dgm:spPr/>
      <dgm:t>
        <a:bodyPr/>
        <a:lstStyle/>
        <a:p>
          <a:endParaRPr lang="en-US"/>
        </a:p>
      </dgm:t>
    </dgm:pt>
    <dgm:pt modelId="{FA270854-EC21-410E-8502-A50D290B69C2}">
      <dgm:prSet phldrT="[Text]">
        <dgm:style>
          <a:lnRef idx="1">
            <a:schemeClr val="accent5"/>
          </a:lnRef>
          <a:fillRef idx="2">
            <a:schemeClr val="accent5"/>
          </a:fillRef>
          <a:effectRef idx="1">
            <a:schemeClr val="accent5"/>
          </a:effectRef>
          <a:fontRef idx="minor">
            <a:schemeClr val="dk1"/>
          </a:fontRef>
        </dgm:style>
      </dgm:prSet>
      <dgm:spPr>
        <a:solidFill>
          <a:srgbClr val="FFFF00"/>
        </a:solidFill>
        <a:ln w="57150">
          <a:solidFill>
            <a:schemeClr val="tx1"/>
          </a:solidFill>
        </a:ln>
      </dgm:spPr>
      <dgm:t>
        <a:bodyPr/>
        <a:lstStyle/>
        <a:p>
          <a:r>
            <a:rPr lang="en-US" b="1" dirty="0">
              <a:solidFill>
                <a:schemeClr val="tx1"/>
              </a:solidFill>
            </a:rPr>
            <a:t>Teacher</a:t>
          </a:r>
        </a:p>
        <a:p>
          <a:r>
            <a:rPr lang="en-US" b="1" dirty="0">
              <a:solidFill>
                <a:schemeClr val="tx1"/>
              </a:solidFill>
            </a:rPr>
            <a:t>TA</a:t>
          </a:r>
        </a:p>
      </dgm:t>
    </dgm:pt>
    <dgm:pt modelId="{5E659D6B-DC8D-4101-A641-6FCDE6D9DBA5}" type="parTrans" cxnId="{FC0A85E8-21D7-4FBD-A523-617575B96B7A}">
      <dgm:prSet/>
      <dgm:spPr/>
      <dgm:t>
        <a:bodyPr/>
        <a:lstStyle/>
        <a:p>
          <a:endParaRPr lang="en-US"/>
        </a:p>
      </dgm:t>
    </dgm:pt>
    <dgm:pt modelId="{5DB52A94-4B0E-489F-A2CC-C96B5D08E1C7}" type="sibTrans" cxnId="{FC0A85E8-21D7-4FBD-A523-617575B96B7A}">
      <dgm:prSet custT="1">
        <dgm:style>
          <a:lnRef idx="1">
            <a:schemeClr val="accent2"/>
          </a:lnRef>
          <a:fillRef idx="2">
            <a:schemeClr val="accent2"/>
          </a:fillRef>
          <a:effectRef idx="1">
            <a:schemeClr val="accent2"/>
          </a:effectRef>
          <a:fontRef idx="minor">
            <a:schemeClr val="dk1"/>
          </a:fontRef>
        </dgm:style>
      </dgm:prSet>
      <dgm:spPr/>
      <dgm:t>
        <a:bodyPr/>
        <a:lstStyle/>
        <a:p>
          <a:r>
            <a:rPr lang="en-US" sz="1600" b="1" dirty="0"/>
            <a:t>Parent and pupil voice</a:t>
          </a:r>
        </a:p>
      </dgm:t>
    </dgm:pt>
    <dgm:pt modelId="{CF354F38-E787-4723-948C-52C33D4AE651}">
      <dgm:prSet phldrT="[Text]" custT="1"/>
      <dgm:spPr/>
      <dgm:t>
        <a:bodyPr/>
        <a:lstStyle/>
        <a:p>
          <a:r>
            <a:rPr lang="en-US" sz="2400" b="1" dirty="0">
              <a:solidFill>
                <a:schemeClr val="tx1"/>
              </a:solidFill>
              <a:highlight>
                <a:srgbClr val="C0C0C0"/>
              </a:highlight>
            </a:rPr>
            <a:t>Only one piece of the jigsaw</a:t>
          </a:r>
        </a:p>
      </dgm:t>
    </dgm:pt>
    <dgm:pt modelId="{15F9C739-D490-45C0-A74B-A0BAD6DE95BC}" type="parTrans" cxnId="{FD85F6A5-3177-4D23-8728-F6DB154EE0F4}">
      <dgm:prSet/>
      <dgm:spPr/>
      <dgm:t>
        <a:bodyPr/>
        <a:lstStyle/>
        <a:p>
          <a:endParaRPr lang="en-US"/>
        </a:p>
      </dgm:t>
    </dgm:pt>
    <dgm:pt modelId="{BFBDA44C-8BAC-429B-84C2-58D96A11FC0C}" type="sibTrans" cxnId="{FD85F6A5-3177-4D23-8728-F6DB154EE0F4}">
      <dgm:prSet/>
      <dgm:spPr/>
      <dgm:t>
        <a:bodyPr/>
        <a:lstStyle/>
        <a:p>
          <a:endParaRPr lang="en-US"/>
        </a:p>
      </dgm:t>
    </dgm:pt>
    <dgm:pt modelId="{CF74A640-D9BE-40FF-924C-138450F94B29}" type="pres">
      <dgm:prSet presAssocID="{6146864B-780B-4111-881F-4AE71C3AF15A}" presName="Name0" presStyleCnt="0">
        <dgm:presLayoutVars>
          <dgm:chMax/>
          <dgm:chPref/>
          <dgm:dir/>
          <dgm:animLvl val="lvl"/>
        </dgm:presLayoutVars>
      </dgm:prSet>
      <dgm:spPr/>
      <dgm:t>
        <a:bodyPr/>
        <a:lstStyle/>
        <a:p>
          <a:endParaRPr lang="en-GB"/>
        </a:p>
      </dgm:t>
    </dgm:pt>
    <dgm:pt modelId="{C7B559D4-1205-4806-800E-9FBDA08764AA}" type="pres">
      <dgm:prSet presAssocID="{0B397063-6409-4203-9131-ECE9EEEDE763}" presName="composite" presStyleCnt="0"/>
      <dgm:spPr/>
    </dgm:pt>
    <dgm:pt modelId="{F1EDEDC0-FF50-4111-8D78-54877F58C7ED}" type="pres">
      <dgm:prSet presAssocID="{0B397063-6409-4203-9131-ECE9EEEDE763}" presName="Parent1" presStyleLbl="node1" presStyleIdx="0" presStyleCnt="6">
        <dgm:presLayoutVars>
          <dgm:chMax val="1"/>
          <dgm:chPref val="1"/>
          <dgm:bulletEnabled val="1"/>
        </dgm:presLayoutVars>
      </dgm:prSet>
      <dgm:spPr/>
      <dgm:t>
        <a:bodyPr/>
        <a:lstStyle/>
        <a:p>
          <a:endParaRPr lang="en-GB"/>
        </a:p>
      </dgm:t>
    </dgm:pt>
    <dgm:pt modelId="{2377D30B-EB94-40B1-B1CD-834FE068A18F}" type="pres">
      <dgm:prSet presAssocID="{0B397063-6409-4203-9131-ECE9EEEDE763}" presName="Childtext1" presStyleLbl="revTx" presStyleIdx="0" presStyleCnt="3">
        <dgm:presLayoutVars>
          <dgm:chMax val="0"/>
          <dgm:chPref val="0"/>
          <dgm:bulletEnabled val="1"/>
        </dgm:presLayoutVars>
      </dgm:prSet>
      <dgm:spPr/>
      <dgm:t>
        <a:bodyPr/>
        <a:lstStyle/>
        <a:p>
          <a:endParaRPr lang="en-GB"/>
        </a:p>
      </dgm:t>
    </dgm:pt>
    <dgm:pt modelId="{BE3A06B7-4AE0-466E-94C2-E7A2B90FB849}" type="pres">
      <dgm:prSet presAssocID="{0B397063-6409-4203-9131-ECE9EEEDE763}" presName="BalanceSpacing" presStyleCnt="0"/>
      <dgm:spPr/>
    </dgm:pt>
    <dgm:pt modelId="{B32A4D4A-1EEF-4670-AB1F-CF595B8A8A6B}" type="pres">
      <dgm:prSet presAssocID="{0B397063-6409-4203-9131-ECE9EEEDE763}" presName="BalanceSpacing1" presStyleCnt="0"/>
      <dgm:spPr/>
    </dgm:pt>
    <dgm:pt modelId="{90CFDF1C-3120-4D60-8814-29DAEA29355F}" type="pres">
      <dgm:prSet presAssocID="{14C2FE18-69DD-4BD4-9CC0-B686678F624E}" presName="Accent1Text" presStyleLbl="node1" presStyleIdx="1" presStyleCnt="6"/>
      <dgm:spPr/>
      <dgm:t>
        <a:bodyPr/>
        <a:lstStyle/>
        <a:p>
          <a:endParaRPr lang="en-GB"/>
        </a:p>
      </dgm:t>
    </dgm:pt>
    <dgm:pt modelId="{9D981720-2FD9-4D1F-9C52-375B0BBC9A69}" type="pres">
      <dgm:prSet presAssocID="{14C2FE18-69DD-4BD4-9CC0-B686678F624E}" presName="spaceBetweenRectangles" presStyleCnt="0"/>
      <dgm:spPr/>
    </dgm:pt>
    <dgm:pt modelId="{E7BED902-463F-44BA-A8F3-01865D0CBF89}" type="pres">
      <dgm:prSet presAssocID="{6F24F366-963A-484D-83DE-AFB713A4366F}" presName="composite" presStyleCnt="0"/>
      <dgm:spPr/>
    </dgm:pt>
    <dgm:pt modelId="{10C0A4B9-42F8-4CB3-94FC-D1CA1C53EC3C}" type="pres">
      <dgm:prSet presAssocID="{6F24F366-963A-484D-83DE-AFB713A4366F}" presName="Parent1" presStyleLbl="node1" presStyleIdx="2" presStyleCnt="6">
        <dgm:presLayoutVars>
          <dgm:chMax val="1"/>
          <dgm:chPref val="1"/>
          <dgm:bulletEnabled val="1"/>
        </dgm:presLayoutVars>
      </dgm:prSet>
      <dgm:spPr/>
      <dgm:t>
        <a:bodyPr/>
        <a:lstStyle/>
        <a:p>
          <a:endParaRPr lang="en-GB"/>
        </a:p>
      </dgm:t>
    </dgm:pt>
    <dgm:pt modelId="{28F65766-2B8E-4BD3-8A59-1EF3EF226D5F}" type="pres">
      <dgm:prSet presAssocID="{6F24F366-963A-484D-83DE-AFB713A4366F}" presName="Childtext1" presStyleLbl="revTx" presStyleIdx="1" presStyleCnt="3">
        <dgm:presLayoutVars>
          <dgm:chMax val="0"/>
          <dgm:chPref val="0"/>
          <dgm:bulletEnabled val="1"/>
        </dgm:presLayoutVars>
      </dgm:prSet>
      <dgm:spPr/>
      <dgm:t>
        <a:bodyPr/>
        <a:lstStyle/>
        <a:p>
          <a:endParaRPr lang="en-GB"/>
        </a:p>
      </dgm:t>
    </dgm:pt>
    <dgm:pt modelId="{42F0ED4D-FD49-4408-A76A-15915BCD6445}" type="pres">
      <dgm:prSet presAssocID="{6F24F366-963A-484D-83DE-AFB713A4366F}" presName="BalanceSpacing" presStyleCnt="0"/>
      <dgm:spPr/>
    </dgm:pt>
    <dgm:pt modelId="{E681808D-BE8B-431A-8096-85B2C1801167}" type="pres">
      <dgm:prSet presAssocID="{6F24F366-963A-484D-83DE-AFB713A4366F}" presName="BalanceSpacing1" presStyleCnt="0"/>
      <dgm:spPr/>
    </dgm:pt>
    <dgm:pt modelId="{F97DA3B7-B9FB-4AE5-8E5D-46399506FCB1}" type="pres">
      <dgm:prSet presAssocID="{B6856D46-7BA4-44D0-9196-9F722898F2C3}" presName="Accent1Text" presStyleLbl="node1" presStyleIdx="3" presStyleCnt="6"/>
      <dgm:spPr/>
      <dgm:t>
        <a:bodyPr/>
        <a:lstStyle/>
        <a:p>
          <a:endParaRPr lang="en-GB"/>
        </a:p>
      </dgm:t>
    </dgm:pt>
    <dgm:pt modelId="{76AC174C-3AB0-4F5B-93B0-0B1265486EEF}" type="pres">
      <dgm:prSet presAssocID="{B6856D46-7BA4-44D0-9196-9F722898F2C3}" presName="spaceBetweenRectangles" presStyleCnt="0"/>
      <dgm:spPr/>
    </dgm:pt>
    <dgm:pt modelId="{E614485E-A27F-473B-8CC2-E3869FEAB8C6}" type="pres">
      <dgm:prSet presAssocID="{FA270854-EC21-410E-8502-A50D290B69C2}" presName="composite" presStyleCnt="0"/>
      <dgm:spPr/>
    </dgm:pt>
    <dgm:pt modelId="{047563CD-8EB1-47EF-B018-5424CAB138E1}" type="pres">
      <dgm:prSet presAssocID="{FA270854-EC21-410E-8502-A50D290B69C2}" presName="Parent1" presStyleLbl="node1" presStyleIdx="4" presStyleCnt="6" custLinFactNeighborY="0">
        <dgm:presLayoutVars>
          <dgm:chMax val="1"/>
          <dgm:chPref val="1"/>
          <dgm:bulletEnabled val="1"/>
        </dgm:presLayoutVars>
      </dgm:prSet>
      <dgm:spPr/>
      <dgm:t>
        <a:bodyPr/>
        <a:lstStyle/>
        <a:p>
          <a:endParaRPr lang="en-GB"/>
        </a:p>
      </dgm:t>
    </dgm:pt>
    <dgm:pt modelId="{898341A0-95C6-4361-AEE8-5F36DE028888}" type="pres">
      <dgm:prSet presAssocID="{FA270854-EC21-410E-8502-A50D290B69C2}" presName="Childtext1" presStyleLbl="revTx" presStyleIdx="2" presStyleCnt="3">
        <dgm:presLayoutVars>
          <dgm:chMax val="0"/>
          <dgm:chPref val="0"/>
          <dgm:bulletEnabled val="1"/>
        </dgm:presLayoutVars>
      </dgm:prSet>
      <dgm:spPr/>
      <dgm:t>
        <a:bodyPr/>
        <a:lstStyle/>
        <a:p>
          <a:endParaRPr lang="en-GB"/>
        </a:p>
      </dgm:t>
    </dgm:pt>
    <dgm:pt modelId="{CC8BBE20-3AF8-4419-9DF5-A5FA9ABDCCB1}" type="pres">
      <dgm:prSet presAssocID="{FA270854-EC21-410E-8502-A50D290B69C2}" presName="BalanceSpacing" presStyleCnt="0"/>
      <dgm:spPr/>
    </dgm:pt>
    <dgm:pt modelId="{3F83356C-69FA-4401-824E-059B51FDF323}" type="pres">
      <dgm:prSet presAssocID="{FA270854-EC21-410E-8502-A50D290B69C2}" presName="BalanceSpacing1" presStyleCnt="0"/>
      <dgm:spPr/>
    </dgm:pt>
    <dgm:pt modelId="{0147DD27-ABE1-4E75-B9D7-4F3E6E7EF025}" type="pres">
      <dgm:prSet presAssocID="{5DB52A94-4B0E-489F-A2CC-C96B5D08E1C7}" presName="Accent1Text" presStyleLbl="node1" presStyleIdx="5" presStyleCnt="6" custLinFactNeighborX="-2684" custLinFactNeighborY="-2578"/>
      <dgm:spPr/>
      <dgm:t>
        <a:bodyPr/>
        <a:lstStyle/>
        <a:p>
          <a:endParaRPr lang="en-GB"/>
        </a:p>
      </dgm:t>
    </dgm:pt>
  </dgm:ptLst>
  <dgm:cxnLst>
    <dgm:cxn modelId="{ECA33081-54E2-4F27-95CE-15A98FB5554D}" srcId="{6F24F366-963A-484D-83DE-AFB713A4366F}" destId="{CB63FD0A-3411-4E58-B7A2-5AD0F484A562}" srcOrd="0" destOrd="0" parTransId="{62BA99EF-BF67-4DFB-90E2-372CD7810D28}" sibTransId="{15490137-1F96-4013-A113-33B06123567E}"/>
    <dgm:cxn modelId="{B7E9EAE8-FA2F-4E1F-BAFC-DADDDEF298AE}" srcId="{0B397063-6409-4203-9131-ECE9EEEDE763}" destId="{BC37DE14-3632-402E-A43B-793C157BB391}" srcOrd="0" destOrd="0" parTransId="{06595DA4-5C30-4EA2-9216-DDCC40C27E8A}" sibTransId="{238DB56E-FA0C-46F9-B0A0-80B3DE0B3A05}"/>
    <dgm:cxn modelId="{8C25F0A8-E9CC-4372-B7BC-7C33602A72CF}" type="presOf" srcId="{14C2FE18-69DD-4BD4-9CC0-B686678F624E}" destId="{90CFDF1C-3120-4D60-8814-29DAEA29355F}" srcOrd="0" destOrd="0" presId="urn:microsoft.com/office/officeart/2008/layout/AlternatingHexagons"/>
    <dgm:cxn modelId="{0B2AFAFF-E221-4AAF-9AA1-F29BC025D3F0}" type="presOf" srcId="{CF354F38-E787-4723-948C-52C33D4AE651}" destId="{898341A0-95C6-4361-AEE8-5F36DE028888}" srcOrd="0" destOrd="0" presId="urn:microsoft.com/office/officeart/2008/layout/AlternatingHexagons"/>
    <dgm:cxn modelId="{4EDE8A6B-2366-4D10-91EB-E6ED64EC8983}" type="presOf" srcId="{5DB52A94-4B0E-489F-A2CC-C96B5D08E1C7}" destId="{0147DD27-ABE1-4E75-B9D7-4F3E6E7EF025}" srcOrd="0" destOrd="0" presId="urn:microsoft.com/office/officeart/2008/layout/AlternatingHexagons"/>
    <dgm:cxn modelId="{9C197919-CFCA-4E26-BE62-84642F21779B}" type="presOf" srcId="{6146864B-780B-4111-881F-4AE71C3AF15A}" destId="{CF74A640-D9BE-40FF-924C-138450F94B29}" srcOrd="0" destOrd="0" presId="urn:microsoft.com/office/officeart/2008/layout/AlternatingHexagons"/>
    <dgm:cxn modelId="{FC0A85E8-21D7-4FBD-A523-617575B96B7A}" srcId="{6146864B-780B-4111-881F-4AE71C3AF15A}" destId="{FA270854-EC21-410E-8502-A50D290B69C2}" srcOrd="2" destOrd="0" parTransId="{5E659D6B-DC8D-4101-A641-6FCDE6D9DBA5}" sibTransId="{5DB52A94-4B0E-489F-A2CC-C96B5D08E1C7}"/>
    <dgm:cxn modelId="{4D670059-A9E9-4020-BF0A-2BD110836A97}" srcId="{6146864B-780B-4111-881F-4AE71C3AF15A}" destId="{0B397063-6409-4203-9131-ECE9EEEDE763}" srcOrd="0" destOrd="0" parTransId="{3B64BCEC-8F2F-4A70-8848-D7A2C8606711}" sibTransId="{14C2FE18-69DD-4BD4-9CC0-B686678F624E}"/>
    <dgm:cxn modelId="{B32C4CB0-B952-47A4-8288-5F9EF503DA03}" type="presOf" srcId="{0B397063-6409-4203-9131-ECE9EEEDE763}" destId="{F1EDEDC0-FF50-4111-8D78-54877F58C7ED}" srcOrd="0" destOrd="0" presId="urn:microsoft.com/office/officeart/2008/layout/AlternatingHexagons"/>
    <dgm:cxn modelId="{2A2D30E2-5472-4F7F-9E6B-8DC0B91504C7}" type="presOf" srcId="{6F24F366-963A-484D-83DE-AFB713A4366F}" destId="{10C0A4B9-42F8-4CB3-94FC-D1CA1C53EC3C}" srcOrd="0" destOrd="0" presId="urn:microsoft.com/office/officeart/2008/layout/AlternatingHexagons"/>
    <dgm:cxn modelId="{D5EDC462-A9C4-450C-8FAF-63724AF9EB92}" type="presOf" srcId="{FA270854-EC21-410E-8502-A50D290B69C2}" destId="{047563CD-8EB1-47EF-B018-5424CAB138E1}" srcOrd="0" destOrd="0" presId="urn:microsoft.com/office/officeart/2008/layout/AlternatingHexagons"/>
    <dgm:cxn modelId="{443BF93A-AB26-41A2-8BBD-EC7861631B3B}" type="presOf" srcId="{B6856D46-7BA4-44D0-9196-9F722898F2C3}" destId="{F97DA3B7-B9FB-4AE5-8E5D-46399506FCB1}" srcOrd="0" destOrd="0" presId="urn:microsoft.com/office/officeart/2008/layout/AlternatingHexagons"/>
    <dgm:cxn modelId="{2AD8A4D9-B2D8-4E8A-8164-6EC7694CCB04}" type="presOf" srcId="{CB63FD0A-3411-4E58-B7A2-5AD0F484A562}" destId="{28F65766-2B8E-4BD3-8A59-1EF3EF226D5F}" srcOrd="0" destOrd="0" presId="urn:microsoft.com/office/officeart/2008/layout/AlternatingHexagons"/>
    <dgm:cxn modelId="{6EA1B3C2-E233-4C61-ABEF-30B4DE21144A}" srcId="{6146864B-780B-4111-881F-4AE71C3AF15A}" destId="{6F24F366-963A-484D-83DE-AFB713A4366F}" srcOrd="1" destOrd="0" parTransId="{73357567-8E25-43A1-B78C-E08E45281360}" sibTransId="{B6856D46-7BA4-44D0-9196-9F722898F2C3}"/>
    <dgm:cxn modelId="{FD85F6A5-3177-4D23-8728-F6DB154EE0F4}" srcId="{FA270854-EC21-410E-8502-A50D290B69C2}" destId="{CF354F38-E787-4723-948C-52C33D4AE651}" srcOrd="0" destOrd="0" parTransId="{15F9C739-D490-45C0-A74B-A0BAD6DE95BC}" sibTransId="{BFBDA44C-8BAC-429B-84C2-58D96A11FC0C}"/>
    <dgm:cxn modelId="{DE2F16A1-B930-457C-8ADF-F7E8084B0FAD}" type="presOf" srcId="{BC37DE14-3632-402E-A43B-793C157BB391}" destId="{2377D30B-EB94-40B1-B1CD-834FE068A18F}" srcOrd="0" destOrd="0" presId="urn:microsoft.com/office/officeart/2008/layout/AlternatingHexagons"/>
    <dgm:cxn modelId="{148D7AF0-F7FE-4855-B1C8-74C396957E69}" type="presParOf" srcId="{CF74A640-D9BE-40FF-924C-138450F94B29}" destId="{C7B559D4-1205-4806-800E-9FBDA08764AA}" srcOrd="0" destOrd="0" presId="urn:microsoft.com/office/officeart/2008/layout/AlternatingHexagons"/>
    <dgm:cxn modelId="{DD11F38E-7551-47D3-B2AF-16988DDF4C60}" type="presParOf" srcId="{C7B559D4-1205-4806-800E-9FBDA08764AA}" destId="{F1EDEDC0-FF50-4111-8D78-54877F58C7ED}" srcOrd="0" destOrd="0" presId="urn:microsoft.com/office/officeart/2008/layout/AlternatingHexagons"/>
    <dgm:cxn modelId="{FC94BB83-A2B6-4D01-87BB-8F2BE9782855}" type="presParOf" srcId="{C7B559D4-1205-4806-800E-9FBDA08764AA}" destId="{2377D30B-EB94-40B1-B1CD-834FE068A18F}" srcOrd="1" destOrd="0" presId="urn:microsoft.com/office/officeart/2008/layout/AlternatingHexagons"/>
    <dgm:cxn modelId="{38F1DF48-B988-426F-AAAE-8A75CBCFDD51}" type="presParOf" srcId="{C7B559D4-1205-4806-800E-9FBDA08764AA}" destId="{BE3A06B7-4AE0-466E-94C2-E7A2B90FB849}" srcOrd="2" destOrd="0" presId="urn:microsoft.com/office/officeart/2008/layout/AlternatingHexagons"/>
    <dgm:cxn modelId="{440A40EA-56EC-4610-A964-B3863AA71E64}" type="presParOf" srcId="{C7B559D4-1205-4806-800E-9FBDA08764AA}" destId="{B32A4D4A-1EEF-4670-AB1F-CF595B8A8A6B}" srcOrd="3" destOrd="0" presId="urn:microsoft.com/office/officeart/2008/layout/AlternatingHexagons"/>
    <dgm:cxn modelId="{8B1E69EC-27B9-4609-943E-AFCFBC50C0AE}" type="presParOf" srcId="{C7B559D4-1205-4806-800E-9FBDA08764AA}" destId="{90CFDF1C-3120-4D60-8814-29DAEA29355F}" srcOrd="4" destOrd="0" presId="urn:microsoft.com/office/officeart/2008/layout/AlternatingHexagons"/>
    <dgm:cxn modelId="{DD5959B1-CC70-4B4D-AE17-B53FB2B1B976}" type="presParOf" srcId="{CF74A640-D9BE-40FF-924C-138450F94B29}" destId="{9D981720-2FD9-4D1F-9C52-375B0BBC9A69}" srcOrd="1" destOrd="0" presId="urn:microsoft.com/office/officeart/2008/layout/AlternatingHexagons"/>
    <dgm:cxn modelId="{C45F174F-8DAB-4EE4-9A1F-1D17A3D9DA40}" type="presParOf" srcId="{CF74A640-D9BE-40FF-924C-138450F94B29}" destId="{E7BED902-463F-44BA-A8F3-01865D0CBF89}" srcOrd="2" destOrd="0" presId="urn:microsoft.com/office/officeart/2008/layout/AlternatingHexagons"/>
    <dgm:cxn modelId="{F7758476-03D8-4FCF-98E1-6D778C61BCB4}" type="presParOf" srcId="{E7BED902-463F-44BA-A8F3-01865D0CBF89}" destId="{10C0A4B9-42F8-4CB3-94FC-D1CA1C53EC3C}" srcOrd="0" destOrd="0" presId="urn:microsoft.com/office/officeart/2008/layout/AlternatingHexagons"/>
    <dgm:cxn modelId="{C3CC54B7-B61D-43EF-ADD9-70D6DF344690}" type="presParOf" srcId="{E7BED902-463F-44BA-A8F3-01865D0CBF89}" destId="{28F65766-2B8E-4BD3-8A59-1EF3EF226D5F}" srcOrd="1" destOrd="0" presId="urn:microsoft.com/office/officeart/2008/layout/AlternatingHexagons"/>
    <dgm:cxn modelId="{3BB1A099-3757-4D82-ABBF-808DFA2D63D8}" type="presParOf" srcId="{E7BED902-463F-44BA-A8F3-01865D0CBF89}" destId="{42F0ED4D-FD49-4408-A76A-15915BCD6445}" srcOrd="2" destOrd="0" presId="urn:microsoft.com/office/officeart/2008/layout/AlternatingHexagons"/>
    <dgm:cxn modelId="{BCE089F7-0A9B-4E02-95D9-500609737FE2}" type="presParOf" srcId="{E7BED902-463F-44BA-A8F3-01865D0CBF89}" destId="{E681808D-BE8B-431A-8096-85B2C1801167}" srcOrd="3" destOrd="0" presId="urn:microsoft.com/office/officeart/2008/layout/AlternatingHexagons"/>
    <dgm:cxn modelId="{1BB959CD-EED8-45B2-9F8D-B485A558E440}" type="presParOf" srcId="{E7BED902-463F-44BA-A8F3-01865D0CBF89}" destId="{F97DA3B7-B9FB-4AE5-8E5D-46399506FCB1}" srcOrd="4" destOrd="0" presId="urn:microsoft.com/office/officeart/2008/layout/AlternatingHexagons"/>
    <dgm:cxn modelId="{5D3615D3-59DD-4A51-8974-0ED068FB8069}" type="presParOf" srcId="{CF74A640-D9BE-40FF-924C-138450F94B29}" destId="{76AC174C-3AB0-4F5B-93B0-0B1265486EEF}" srcOrd="3" destOrd="0" presId="urn:microsoft.com/office/officeart/2008/layout/AlternatingHexagons"/>
    <dgm:cxn modelId="{62C06577-5572-4376-B43A-74D3FB2FF0B9}" type="presParOf" srcId="{CF74A640-D9BE-40FF-924C-138450F94B29}" destId="{E614485E-A27F-473B-8CC2-E3869FEAB8C6}" srcOrd="4" destOrd="0" presId="urn:microsoft.com/office/officeart/2008/layout/AlternatingHexagons"/>
    <dgm:cxn modelId="{C029EA8B-AF53-444E-9AAE-0A6FB71AD54D}" type="presParOf" srcId="{E614485E-A27F-473B-8CC2-E3869FEAB8C6}" destId="{047563CD-8EB1-47EF-B018-5424CAB138E1}" srcOrd="0" destOrd="0" presId="urn:microsoft.com/office/officeart/2008/layout/AlternatingHexagons"/>
    <dgm:cxn modelId="{B6EDAADF-F262-47B1-9BD5-AA6A2F11F45B}" type="presParOf" srcId="{E614485E-A27F-473B-8CC2-E3869FEAB8C6}" destId="{898341A0-95C6-4361-AEE8-5F36DE028888}" srcOrd="1" destOrd="0" presId="urn:microsoft.com/office/officeart/2008/layout/AlternatingHexagons"/>
    <dgm:cxn modelId="{F1AE1990-FE9E-4890-9BFF-9C3A730D0ACB}" type="presParOf" srcId="{E614485E-A27F-473B-8CC2-E3869FEAB8C6}" destId="{CC8BBE20-3AF8-4419-9DF5-A5FA9ABDCCB1}" srcOrd="2" destOrd="0" presId="urn:microsoft.com/office/officeart/2008/layout/AlternatingHexagons"/>
    <dgm:cxn modelId="{EB11C0AC-A68D-4368-9899-5273965153DF}" type="presParOf" srcId="{E614485E-A27F-473B-8CC2-E3869FEAB8C6}" destId="{3F83356C-69FA-4401-824E-059B51FDF323}" srcOrd="3" destOrd="0" presId="urn:microsoft.com/office/officeart/2008/layout/AlternatingHexagons"/>
    <dgm:cxn modelId="{15737742-607A-4036-BBB5-597E314A27FD}" type="presParOf" srcId="{E614485E-A27F-473B-8CC2-E3869FEAB8C6}" destId="{0147DD27-ABE1-4E75-B9D7-4F3E6E7EF02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DEDC0-FF50-4111-8D78-54877F58C7ED}">
      <dsp:nvSpPr>
        <dsp:cNvPr id="0" name=""/>
        <dsp:cNvSpPr/>
      </dsp:nvSpPr>
      <dsp:spPr>
        <a:xfrm rot="5400000">
          <a:off x="3511995" y="123707"/>
          <a:ext cx="1894824" cy="1648497"/>
        </a:xfrm>
        <a:prstGeom prst="hexagon">
          <a:avLst>
            <a:gd name="adj" fmla="val 25000"/>
            <a:gd name="vf" fmla="val 1154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Taking photos of different areas</a:t>
          </a:r>
        </a:p>
      </dsp:txBody>
      <dsp:txXfrm rot="-5400000">
        <a:off x="3892049" y="295821"/>
        <a:ext cx="1134715" cy="1304270"/>
      </dsp:txXfrm>
    </dsp:sp>
    <dsp:sp modelId="{2377D30B-EB94-40B1-B1CD-834FE068A18F}">
      <dsp:nvSpPr>
        <dsp:cNvPr id="0" name=""/>
        <dsp:cNvSpPr/>
      </dsp:nvSpPr>
      <dsp:spPr>
        <a:xfrm>
          <a:off x="5333680" y="379509"/>
          <a:ext cx="2114624" cy="113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dirty="0"/>
        </a:p>
      </dsp:txBody>
      <dsp:txXfrm>
        <a:off x="5333680" y="379509"/>
        <a:ext cx="2114624" cy="1136894"/>
      </dsp:txXfrm>
    </dsp:sp>
    <dsp:sp modelId="{90CFDF1C-3120-4D60-8814-29DAEA29355F}">
      <dsp:nvSpPr>
        <dsp:cNvPr id="0" name=""/>
        <dsp:cNvSpPr/>
      </dsp:nvSpPr>
      <dsp:spPr>
        <a:xfrm rot="5400000">
          <a:off x="1731618" y="123707"/>
          <a:ext cx="1894824" cy="1648497"/>
        </a:xfrm>
        <a:prstGeom prst="hexagon">
          <a:avLst>
            <a:gd name="adj" fmla="val 25000"/>
            <a:gd name="vf" fmla="val 11547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t>Teachers talking to each other</a:t>
          </a:r>
        </a:p>
      </dsp:txBody>
      <dsp:txXfrm rot="-5400000">
        <a:off x="2111672" y="295821"/>
        <a:ext cx="1134715" cy="1304270"/>
      </dsp:txXfrm>
    </dsp:sp>
    <dsp:sp modelId="{10C0A4B9-42F8-4CB3-94FC-D1CA1C53EC3C}">
      <dsp:nvSpPr>
        <dsp:cNvPr id="0" name=""/>
        <dsp:cNvSpPr/>
      </dsp:nvSpPr>
      <dsp:spPr>
        <a:xfrm rot="5400000">
          <a:off x="2618396" y="1732035"/>
          <a:ext cx="1894824" cy="1648497"/>
        </a:xfrm>
        <a:prstGeom prst="hexagon">
          <a:avLst>
            <a:gd name="adj" fmla="val 25000"/>
            <a:gd name="vf" fmla="val 11547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Visits to playground</a:t>
          </a:r>
        </a:p>
      </dsp:txBody>
      <dsp:txXfrm rot="-5400000">
        <a:off x="2998450" y="1904149"/>
        <a:ext cx="1134715" cy="1304270"/>
      </dsp:txXfrm>
    </dsp:sp>
    <dsp:sp modelId="{28F65766-2B8E-4BD3-8A59-1EF3EF226D5F}">
      <dsp:nvSpPr>
        <dsp:cNvPr id="0" name=""/>
        <dsp:cNvSpPr/>
      </dsp:nvSpPr>
      <dsp:spPr>
        <a:xfrm>
          <a:off x="626935" y="1987836"/>
          <a:ext cx="2046410" cy="113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en-US" sz="1600" kern="1200" dirty="0"/>
        </a:p>
      </dsp:txBody>
      <dsp:txXfrm>
        <a:off x="626935" y="1987836"/>
        <a:ext cx="2046410" cy="1136894"/>
      </dsp:txXfrm>
    </dsp:sp>
    <dsp:sp modelId="{F97DA3B7-B9FB-4AE5-8E5D-46399506FCB1}">
      <dsp:nvSpPr>
        <dsp:cNvPr id="0" name=""/>
        <dsp:cNvSpPr/>
      </dsp:nvSpPr>
      <dsp:spPr>
        <a:xfrm rot="5400000">
          <a:off x="4398773" y="1732035"/>
          <a:ext cx="1894824" cy="1648497"/>
        </a:xfrm>
        <a:prstGeom prst="hexagon">
          <a:avLst>
            <a:gd name="adj" fmla="val 25000"/>
            <a:gd name="vf" fmla="val 11547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Meeting office staff and lunch staff</a:t>
          </a:r>
        </a:p>
      </dsp:txBody>
      <dsp:txXfrm rot="-5400000">
        <a:off x="4778827" y="1904149"/>
        <a:ext cx="1134715" cy="1304270"/>
      </dsp:txXfrm>
    </dsp:sp>
    <dsp:sp modelId="{047563CD-8EB1-47EF-B018-5424CAB138E1}">
      <dsp:nvSpPr>
        <dsp:cNvPr id="0" name=""/>
        <dsp:cNvSpPr/>
      </dsp:nvSpPr>
      <dsp:spPr>
        <a:xfrm rot="5400000">
          <a:off x="3511995" y="3340362"/>
          <a:ext cx="1894824" cy="1648497"/>
        </a:xfrm>
        <a:prstGeom prst="hexagon">
          <a:avLst>
            <a:gd name="adj" fmla="val 25000"/>
            <a:gd name="vf" fmla="val 115470"/>
          </a:avLst>
        </a:prstGeom>
        <a:solidFill>
          <a:srgbClr val="FFFF00"/>
        </a:solidFill>
        <a:ln w="57150" cap="flat" cmpd="sng" algn="ctr">
          <a:solidFill>
            <a:schemeClr val="tx1"/>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Teacher</a:t>
          </a:r>
        </a:p>
        <a:p>
          <a:pPr lvl="0" algn="ctr" defTabSz="711200">
            <a:lnSpc>
              <a:spcPct val="90000"/>
            </a:lnSpc>
            <a:spcBef>
              <a:spcPct val="0"/>
            </a:spcBef>
            <a:spcAft>
              <a:spcPct val="35000"/>
            </a:spcAft>
          </a:pPr>
          <a:r>
            <a:rPr lang="en-US" sz="1600" b="1" kern="1200" dirty="0">
              <a:solidFill>
                <a:schemeClr val="tx1"/>
              </a:solidFill>
            </a:rPr>
            <a:t>TA</a:t>
          </a:r>
        </a:p>
      </dsp:txBody>
      <dsp:txXfrm rot="-5400000">
        <a:off x="3892049" y="3512476"/>
        <a:ext cx="1134715" cy="1304270"/>
      </dsp:txXfrm>
    </dsp:sp>
    <dsp:sp modelId="{898341A0-95C6-4361-AEE8-5F36DE028888}">
      <dsp:nvSpPr>
        <dsp:cNvPr id="0" name=""/>
        <dsp:cNvSpPr/>
      </dsp:nvSpPr>
      <dsp:spPr>
        <a:xfrm>
          <a:off x="5333680" y="3596163"/>
          <a:ext cx="2114624" cy="113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highlight>
                <a:srgbClr val="C0C0C0"/>
              </a:highlight>
            </a:rPr>
            <a:t>Only one piece of the jigsaw</a:t>
          </a:r>
        </a:p>
      </dsp:txBody>
      <dsp:txXfrm>
        <a:off x="5333680" y="3596163"/>
        <a:ext cx="2114624" cy="1136894"/>
      </dsp:txXfrm>
    </dsp:sp>
    <dsp:sp modelId="{0147DD27-ABE1-4E75-B9D7-4F3E6E7EF025}">
      <dsp:nvSpPr>
        <dsp:cNvPr id="0" name=""/>
        <dsp:cNvSpPr/>
      </dsp:nvSpPr>
      <dsp:spPr>
        <a:xfrm rot="5400000">
          <a:off x="1687372" y="3291513"/>
          <a:ext cx="1894824" cy="1648497"/>
        </a:xfrm>
        <a:prstGeom prst="hexagon">
          <a:avLst>
            <a:gd name="adj" fmla="val 25000"/>
            <a:gd name="vf" fmla="val 11547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t>Parent and pupil voice</a:t>
          </a:r>
        </a:p>
      </dsp:txBody>
      <dsp:txXfrm rot="-5400000">
        <a:off x="2067426" y="3463627"/>
        <a:ext cx="1134715" cy="130427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DCC45B2-9BC4-4AC4-8793-E03A45740749}" type="datetimeFigureOut">
              <a:rPr lang="en-GB" smtClean="0"/>
              <a:t>20/11/2018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D6AAE23-8E65-4289-AEE6-548F983BE253}" type="slidenum">
              <a:rPr lang="en-GB" smtClean="0"/>
              <a:t>‹#›</a:t>
            </a:fld>
            <a:endParaRPr lang="en-GB"/>
          </a:p>
        </p:txBody>
      </p:sp>
    </p:spTree>
    <p:extLst>
      <p:ext uri="{BB962C8B-B14F-4D97-AF65-F5344CB8AC3E}">
        <p14:creationId xmlns:p14="http://schemas.microsoft.com/office/powerpoint/2010/main" val="1417942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4675CC0-3050-4350-96BB-C094ACA7869C}" type="datetimeFigureOut">
              <a:rPr lang="en-GB" smtClean="0"/>
              <a:t>20/11/2018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AE7E6B4-8653-4138-96AB-F6432B7102D0}" type="slidenum">
              <a:rPr lang="en-GB" smtClean="0"/>
              <a:t>‹#›</a:t>
            </a:fld>
            <a:endParaRPr lang="en-GB"/>
          </a:p>
        </p:txBody>
      </p:sp>
    </p:spTree>
    <p:extLst>
      <p:ext uri="{BB962C8B-B14F-4D97-AF65-F5344CB8AC3E}">
        <p14:creationId xmlns:p14="http://schemas.microsoft.com/office/powerpoint/2010/main" val="340905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Changes can’t be avoided.</a:t>
            </a:r>
          </a:p>
          <a:p>
            <a:r>
              <a:rPr lang="en-GB" dirty="0"/>
              <a:t> They are part of everyday life and we teach the children that changing things is a way of moving forward (that they are positive).</a:t>
            </a:r>
          </a:p>
          <a:p>
            <a:r>
              <a:rPr lang="en-GB" dirty="0"/>
              <a:t>However, we are aware that many children, as we do, can find some changes difficult and this can lead to anxiety.</a:t>
            </a:r>
          </a:p>
          <a:p>
            <a:r>
              <a:rPr lang="en-GB" dirty="0"/>
              <a:t>It is important that we remain positive about changes that are afoot.</a:t>
            </a:r>
          </a:p>
        </p:txBody>
      </p:sp>
      <p:sp>
        <p:nvSpPr>
          <p:cNvPr id="4" name="Slide Number Placeholder 3"/>
          <p:cNvSpPr>
            <a:spLocks noGrp="1"/>
          </p:cNvSpPr>
          <p:nvPr>
            <p:ph type="sldNum" sz="quarter" idx="10"/>
          </p:nvPr>
        </p:nvSpPr>
        <p:spPr/>
        <p:txBody>
          <a:bodyPr/>
          <a:lstStyle/>
          <a:p>
            <a:fld id="{FAE7E6B4-8653-4138-96AB-F6432B7102D0}" type="slidenum">
              <a:rPr lang="en-GB" smtClean="0"/>
              <a:t>2</a:t>
            </a:fld>
            <a:endParaRPr lang="en-GB"/>
          </a:p>
        </p:txBody>
      </p:sp>
    </p:spTree>
    <p:extLst>
      <p:ext uri="{BB962C8B-B14F-4D97-AF65-F5344CB8AC3E}">
        <p14:creationId xmlns:p14="http://schemas.microsoft.com/office/powerpoint/2010/main" val="413770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children’s basic needs must be met in order for them to feel confident and secure at school.  When these needs are met, pupils can start to work towards successful outcomes.</a:t>
            </a:r>
          </a:p>
        </p:txBody>
      </p:sp>
      <p:sp>
        <p:nvSpPr>
          <p:cNvPr id="4" name="Slide Number Placeholder 3"/>
          <p:cNvSpPr>
            <a:spLocks noGrp="1"/>
          </p:cNvSpPr>
          <p:nvPr>
            <p:ph type="sldNum" sz="quarter" idx="10"/>
          </p:nvPr>
        </p:nvSpPr>
        <p:spPr/>
        <p:txBody>
          <a:bodyPr/>
          <a:lstStyle/>
          <a:p>
            <a:fld id="{FAE7E6B4-8653-4138-96AB-F6432B7102D0}" type="slidenum">
              <a:rPr lang="en-GB" smtClean="0"/>
              <a:t>3</a:t>
            </a:fld>
            <a:endParaRPr lang="en-GB"/>
          </a:p>
        </p:txBody>
      </p:sp>
    </p:spTree>
    <p:extLst>
      <p:ext uri="{BB962C8B-B14F-4D97-AF65-F5344CB8AC3E}">
        <p14:creationId xmlns:p14="http://schemas.microsoft.com/office/powerpoint/2010/main" val="343326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any changes we find it is the unknown that generates the fear.  What if…  they don’t know me…I do the wrong thing…they don’t have toilets close…I can’t eat my snack at break.</a:t>
            </a:r>
          </a:p>
        </p:txBody>
      </p:sp>
      <p:sp>
        <p:nvSpPr>
          <p:cNvPr id="4" name="Slide Number Placeholder 3"/>
          <p:cNvSpPr>
            <a:spLocks noGrp="1"/>
          </p:cNvSpPr>
          <p:nvPr>
            <p:ph type="sldNum" sz="quarter" idx="10"/>
          </p:nvPr>
        </p:nvSpPr>
        <p:spPr/>
        <p:txBody>
          <a:bodyPr/>
          <a:lstStyle/>
          <a:p>
            <a:fld id="{FAE7E6B4-8653-4138-96AB-F6432B7102D0}" type="slidenum">
              <a:rPr lang="en-GB" smtClean="0"/>
              <a:t>4</a:t>
            </a:fld>
            <a:endParaRPr lang="en-GB"/>
          </a:p>
        </p:txBody>
      </p:sp>
    </p:spTree>
    <p:extLst>
      <p:ext uri="{BB962C8B-B14F-4D97-AF65-F5344CB8AC3E}">
        <p14:creationId xmlns:p14="http://schemas.microsoft.com/office/powerpoint/2010/main" val="390752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this can be difficult to detect in school.  For some children it may be obvious but for others they may display their anxieties away from staff and peers.  We try to detect need where we can but this is where we need your help.  We rely on parents letting us know when there are anxieties.  Please speak to teachers and keep the lines of communication open.  </a:t>
            </a:r>
          </a:p>
        </p:txBody>
      </p:sp>
      <p:sp>
        <p:nvSpPr>
          <p:cNvPr id="4" name="Slide Number Placeholder 3"/>
          <p:cNvSpPr>
            <a:spLocks noGrp="1"/>
          </p:cNvSpPr>
          <p:nvPr>
            <p:ph type="sldNum" sz="quarter" idx="10"/>
          </p:nvPr>
        </p:nvSpPr>
        <p:spPr/>
        <p:txBody>
          <a:bodyPr/>
          <a:lstStyle/>
          <a:p>
            <a:fld id="{FAE7E6B4-8653-4138-96AB-F6432B7102D0}" type="slidenum">
              <a:rPr lang="en-GB" smtClean="0"/>
              <a:t>5</a:t>
            </a:fld>
            <a:endParaRPr lang="en-GB"/>
          </a:p>
        </p:txBody>
      </p:sp>
    </p:spTree>
    <p:extLst>
      <p:ext uri="{BB962C8B-B14F-4D97-AF65-F5344CB8AC3E}">
        <p14:creationId xmlns:p14="http://schemas.microsoft.com/office/powerpoint/2010/main" val="240476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everything that has to change, we are trying to keep things the same.</a:t>
            </a:r>
          </a:p>
          <a:p>
            <a:r>
              <a:rPr lang="en-GB" dirty="0"/>
              <a:t>It is important to involve children – ask them what they think</a:t>
            </a:r>
          </a:p>
          <a:p>
            <a:r>
              <a:rPr lang="en-GB" dirty="0"/>
              <a:t>Preparation is the key – the sooner they get used to change, the quicker we can settle down to good learning.</a:t>
            </a:r>
          </a:p>
        </p:txBody>
      </p:sp>
      <p:sp>
        <p:nvSpPr>
          <p:cNvPr id="4" name="Slide Number Placeholder 3"/>
          <p:cNvSpPr>
            <a:spLocks noGrp="1"/>
          </p:cNvSpPr>
          <p:nvPr>
            <p:ph type="sldNum" sz="quarter" idx="10"/>
          </p:nvPr>
        </p:nvSpPr>
        <p:spPr/>
        <p:txBody>
          <a:bodyPr/>
          <a:lstStyle/>
          <a:p>
            <a:fld id="{FAE7E6B4-8653-4138-96AB-F6432B7102D0}" type="slidenum">
              <a:rPr lang="en-GB" smtClean="0"/>
              <a:t>7</a:t>
            </a:fld>
            <a:endParaRPr lang="en-GB"/>
          </a:p>
        </p:txBody>
      </p:sp>
    </p:spTree>
    <p:extLst>
      <p:ext uri="{BB962C8B-B14F-4D97-AF65-F5344CB8AC3E}">
        <p14:creationId xmlns:p14="http://schemas.microsoft.com/office/powerpoint/2010/main" val="83839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 focus is often on who will be my teacher/who will be the TA.  It is important to note that this is only ‘one piece of the jigsaw’.  There is so much else going on in the background.</a:t>
            </a:r>
          </a:p>
          <a:p>
            <a:r>
              <a:rPr lang="en-GB" dirty="0"/>
              <a:t>It is important that these are not focused on as we are unable to provide information about these changes due to knowing our staffing structure.</a:t>
            </a:r>
          </a:p>
        </p:txBody>
      </p:sp>
      <p:sp>
        <p:nvSpPr>
          <p:cNvPr id="4" name="Slide Number Placeholder 3"/>
          <p:cNvSpPr>
            <a:spLocks noGrp="1"/>
          </p:cNvSpPr>
          <p:nvPr>
            <p:ph type="sldNum" sz="quarter" idx="10"/>
          </p:nvPr>
        </p:nvSpPr>
        <p:spPr/>
        <p:txBody>
          <a:bodyPr/>
          <a:lstStyle/>
          <a:p>
            <a:fld id="{FAE7E6B4-8653-4138-96AB-F6432B7102D0}" type="slidenum">
              <a:rPr lang="en-GB" smtClean="0"/>
              <a:t>9</a:t>
            </a:fld>
            <a:endParaRPr lang="en-GB"/>
          </a:p>
        </p:txBody>
      </p:sp>
    </p:spTree>
    <p:extLst>
      <p:ext uri="{BB962C8B-B14F-4D97-AF65-F5344CB8AC3E}">
        <p14:creationId xmlns:p14="http://schemas.microsoft.com/office/powerpoint/2010/main" val="85819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lot going on behind the scenes and one of these is the in depth teacher to teacher handover.  It starts from the summer term and is still apparent sometimes up until Christmas of the next academic year.</a:t>
            </a:r>
          </a:p>
          <a:p>
            <a:r>
              <a:rPr lang="en-GB" dirty="0"/>
              <a:t>Of course there are individuals to talk about but also; teaching styles, behaviour management systems and routines</a:t>
            </a:r>
          </a:p>
        </p:txBody>
      </p:sp>
      <p:sp>
        <p:nvSpPr>
          <p:cNvPr id="4" name="Slide Number Placeholder 3"/>
          <p:cNvSpPr>
            <a:spLocks noGrp="1"/>
          </p:cNvSpPr>
          <p:nvPr>
            <p:ph type="sldNum" sz="quarter" idx="10"/>
          </p:nvPr>
        </p:nvSpPr>
        <p:spPr/>
        <p:txBody>
          <a:bodyPr/>
          <a:lstStyle/>
          <a:p>
            <a:fld id="{FAE7E6B4-8653-4138-96AB-F6432B7102D0}" type="slidenum">
              <a:rPr lang="en-GB" smtClean="0"/>
              <a:t>11</a:t>
            </a:fld>
            <a:endParaRPr lang="en-GB"/>
          </a:p>
        </p:txBody>
      </p:sp>
    </p:spTree>
    <p:extLst>
      <p:ext uri="{BB962C8B-B14F-4D97-AF65-F5344CB8AC3E}">
        <p14:creationId xmlns:p14="http://schemas.microsoft.com/office/powerpoint/2010/main" val="177702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83B031-0C4B-48F3-8981-5155770AEC67}" type="datetimeFigureOut">
              <a:rPr lang="en-GB" smtClean="0"/>
              <a:t>20/11/2018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A5D887-C8A7-4EC9-8F26-04D48992424E}" type="slidenum">
              <a:rPr lang="en-GB" smtClean="0"/>
              <a:t>‹#›</a:t>
            </a:fld>
            <a:endParaRPr lang="en-GB"/>
          </a:p>
        </p:txBody>
      </p:sp>
    </p:spTree>
    <p:extLst>
      <p:ext uri="{BB962C8B-B14F-4D97-AF65-F5344CB8AC3E}">
        <p14:creationId xmlns:p14="http://schemas.microsoft.com/office/powerpoint/2010/main" val="2225142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3B031-0C4B-48F3-8981-5155770AEC67}" type="datetimeFigureOut">
              <a:rPr lang="en-GB" smtClean="0"/>
              <a:t>20/11/2018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5D887-C8A7-4EC9-8F26-04D48992424E}" type="slidenum">
              <a:rPr lang="en-GB" smtClean="0"/>
              <a:t>‹#›</a:t>
            </a:fld>
            <a:endParaRPr lang="en-GB"/>
          </a:p>
        </p:txBody>
      </p:sp>
    </p:spTree>
    <p:extLst>
      <p:ext uri="{BB962C8B-B14F-4D97-AF65-F5344CB8AC3E}">
        <p14:creationId xmlns:p14="http://schemas.microsoft.com/office/powerpoint/2010/main" val="2400353218"/>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132856"/>
            <a:ext cx="7128792" cy="1569660"/>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pPr algn="ctr"/>
            <a:r>
              <a:rPr lang="en-US" sz="9600" b="1" cap="none" spc="0" dirty="0">
                <a:ln w="12700">
                  <a:solidFill>
                    <a:schemeClr val="accent1"/>
                  </a:solidFill>
                  <a:prstDash val="solid"/>
                </a:ln>
                <a:pattFill prst="pct90">
                  <a:fgClr>
                    <a:srgbClr val="7030A0"/>
                  </a:fgClr>
                  <a:bgClr>
                    <a:schemeClr val="accent1">
                      <a:lumMod val="20000"/>
                      <a:lumOff val="80000"/>
                    </a:schemeClr>
                  </a:bgClr>
                </a:pattFill>
                <a:effectLst>
                  <a:outerShdw dist="38100" dir="2640000" algn="bl" rotWithShape="0">
                    <a:schemeClr val="accent1"/>
                  </a:outerShdw>
                </a:effectLst>
              </a:rPr>
              <a:t>Transition</a:t>
            </a:r>
          </a:p>
        </p:txBody>
      </p:sp>
      <p:sp>
        <p:nvSpPr>
          <p:cNvPr id="5" name="TextBox 4"/>
          <p:cNvSpPr txBox="1"/>
          <p:nvPr/>
        </p:nvSpPr>
        <p:spPr>
          <a:xfrm>
            <a:off x="1691680" y="3933056"/>
            <a:ext cx="5544616" cy="1569660"/>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3200" dirty="0"/>
              <a:t>Why do we plan for transition?</a:t>
            </a:r>
          </a:p>
          <a:p>
            <a:pPr algn="ctr"/>
            <a:r>
              <a:rPr lang="en-GB" sz="3200" dirty="0"/>
              <a:t>What strategies can be used?</a:t>
            </a:r>
          </a:p>
          <a:p>
            <a:pPr algn="ctr"/>
            <a:r>
              <a:rPr lang="en-GB" sz="3200" dirty="0"/>
              <a:t>The plan for this year</a:t>
            </a:r>
          </a:p>
        </p:txBody>
      </p:sp>
    </p:spTree>
    <p:extLst>
      <p:ext uri="{BB962C8B-B14F-4D97-AF65-F5344CB8AC3E}">
        <p14:creationId xmlns:p14="http://schemas.microsoft.com/office/powerpoint/2010/main" val="2127504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323528" y="260648"/>
            <a:ext cx="3744416" cy="25922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a:p>
            <a:pPr algn="ctr"/>
            <a:r>
              <a:rPr lang="en-GB" b="1" i="1" dirty="0"/>
              <a:t>Intake                Foundation Stage </a:t>
            </a:r>
          </a:p>
          <a:p>
            <a:endParaRPr lang="en-GB" dirty="0"/>
          </a:p>
          <a:p>
            <a:pPr marL="342900" indent="-342900">
              <a:buFont typeface="Arial" panose="020B0604020202020204" pitchFamily="34" charset="0"/>
              <a:buChar char="•"/>
            </a:pPr>
            <a:r>
              <a:rPr lang="en-GB" dirty="0"/>
              <a:t>Visits to Nursery settings</a:t>
            </a:r>
          </a:p>
          <a:p>
            <a:pPr marL="342900" indent="-342900">
              <a:buFont typeface="Arial" panose="020B0604020202020204" pitchFamily="34" charset="0"/>
              <a:buChar char="•"/>
            </a:pPr>
            <a:r>
              <a:rPr lang="en-GB" dirty="0"/>
              <a:t>Individual transition meetings</a:t>
            </a:r>
          </a:p>
          <a:p>
            <a:pPr marL="342900" indent="-342900">
              <a:buFont typeface="Arial" panose="020B0604020202020204" pitchFamily="34" charset="0"/>
              <a:buChar char="•"/>
            </a:pPr>
            <a:r>
              <a:rPr lang="en-GB" dirty="0"/>
              <a:t>Visits to school setting</a:t>
            </a:r>
          </a:p>
          <a:p>
            <a:pPr marL="342900" indent="-342900">
              <a:buFont typeface="Arial" panose="020B0604020202020204" pitchFamily="34" charset="0"/>
              <a:buChar char="•"/>
            </a:pPr>
            <a:r>
              <a:rPr lang="en-GB" dirty="0"/>
              <a:t>Class photo book</a:t>
            </a:r>
          </a:p>
          <a:p>
            <a:pPr algn="ctr"/>
            <a:endParaRPr lang="en-GB" dirty="0"/>
          </a:p>
        </p:txBody>
      </p:sp>
      <p:sp>
        <p:nvSpPr>
          <p:cNvPr id="3" name="Arrow: Right 2"/>
          <p:cNvSpPr/>
          <p:nvPr/>
        </p:nvSpPr>
        <p:spPr>
          <a:xfrm flipV="1">
            <a:off x="1403648" y="600190"/>
            <a:ext cx="602900" cy="40951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p:cNvSpPr/>
          <p:nvPr/>
        </p:nvSpPr>
        <p:spPr>
          <a:xfrm>
            <a:off x="4932040" y="260648"/>
            <a:ext cx="3672408" cy="25922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a:p>
            <a:pPr algn="ctr"/>
            <a:r>
              <a:rPr lang="en-GB" b="1" i="1" dirty="0"/>
              <a:t>Foundation Stage                Year 1</a:t>
            </a:r>
          </a:p>
          <a:p>
            <a:endParaRPr lang="en-GB" dirty="0"/>
          </a:p>
          <a:p>
            <a:pPr marL="342900" indent="-342900">
              <a:buFont typeface="Arial" panose="020B0604020202020204" pitchFamily="34" charset="0"/>
              <a:buChar char="•"/>
            </a:pPr>
            <a:r>
              <a:rPr lang="en-GB" dirty="0"/>
              <a:t>Visits to new class</a:t>
            </a:r>
          </a:p>
          <a:p>
            <a:pPr marL="342900" indent="-342900">
              <a:buFont typeface="Arial" panose="020B0604020202020204" pitchFamily="34" charset="0"/>
              <a:buChar char="•"/>
            </a:pPr>
            <a:r>
              <a:rPr lang="en-GB" dirty="0"/>
              <a:t>Visits to </a:t>
            </a:r>
            <a:r>
              <a:rPr lang="en-GB" dirty="0" smtClean="0"/>
              <a:t>playground </a:t>
            </a:r>
            <a:r>
              <a:rPr lang="en-GB" dirty="0"/>
              <a:t>and other areas</a:t>
            </a:r>
          </a:p>
          <a:p>
            <a:pPr marL="342900" indent="-342900">
              <a:buFont typeface="Arial" panose="020B0604020202020204" pitchFamily="34" charset="0"/>
              <a:buChar char="•"/>
            </a:pPr>
            <a:r>
              <a:rPr lang="en-GB" dirty="0" smtClean="0"/>
              <a:t>Mixing </a:t>
            </a:r>
            <a:r>
              <a:rPr lang="en-GB" dirty="0"/>
              <a:t>with current Year 1’s</a:t>
            </a:r>
          </a:p>
          <a:p>
            <a:pPr algn="ctr"/>
            <a:endParaRPr lang="en-GB" dirty="0"/>
          </a:p>
        </p:txBody>
      </p:sp>
      <p:sp>
        <p:nvSpPr>
          <p:cNvPr id="7" name="Arrow: Right 6"/>
          <p:cNvSpPr/>
          <p:nvPr/>
        </p:nvSpPr>
        <p:spPr>
          <a:xfrm flipV="1">
            <a:off x="7020272" y="600191"/>
            <a:ext cx="602900" cy="40951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p:cNvSpPr/>
          <p:nvPr/>
        </p:nvSpPr>
        <p:spPr>
          <a:xfrm>
            <a:off x="323528" y="3356992"/>
            <a:ext cx="3744416" cy="25922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a:p>
            <a:pPr algn="ctr"/>
            <a:r>
              <a:rPr lang="en-GB" b="1" i="1" dirty="0"/>
              <a:t>Year 2                Year 3</a:t>
            </a:r>
          </a:p>
          <a:p>
            <a:endParaRPr lang="en-GB" dirty="0"/>
          </a:p>
          <a:p>
            <a:pPr marL="342900" indent="-342900">
              <a:buFont typeface="Arial" panose="020B0604020202020204" pitchFamily="34" charset="0"/>
              <a:buChar char="•"/>
            </a:pPr>
            <a:r>
              <a:rPr lang="en-GB" dirty="0"/>
              <a:t>Angel Visits to Year 3 settings</a:t>
            </a:r>
          </a:p>
          <a:p>
            <a:pPr marL="342900" indent="-342900">
              <a:buFont typeface="Arial" panose="020B0604020202020204" pitchFamily="34" charset="0"/>
              <a:buChar char="•"/>
            </a:pPr>
            <a:r>
              <a:rPr lang="en-GB" dirty="0"/>
              <a:t>Opportunities for teachers to observe each other</a:t>
            </a:r>
          </a:p>
          <a:p>
            <a:pPr marL="342900" indent="-342900">
              <a:buFont typeface="Arial" panose="020B0604020202020204" pitchFamily="34" charset="0"/>
              <a:buChar char="•"/>
            </a:pPr>
            <a:r>
              <a:rPr lang="en-GB" dirty="0"/>
              <a:t>Visits to school setting</a:t>
            </a:r>
          </a:p>
          <a:p>
            <a:pPr marL="342900" indent="-342900">
              <a:buFont typeface="Arial" panose="020B0604020202020204" pitchFamily="34" charset="0"/>
              <a:buChar char="•"/>
            </a:pPr>
            <a:r>
              <a:rPr lang="en-GB" dirty="0"/>
              <a:t>Assemblies/playtimes/parents</a:t>
            </a:r>
          </a:p>
          <a:p>
            <a:pPr marL="342900" indent="-342900">
              <a:buFont typeface="Arial" panose="020B0604020202020204" pitchFamily="34" charset="0"/>
              <a:buChar char="•"/>
            </a:pPr>
            <a:r>
              <a:rPr lang="en-GB" dirty="0"/>
              <a:t>Class photo book</a:t>
            </a:r>
          </a:p>
          <a:p>
            <a:pPr algn="ctr"/>
            <a:endParaRPr lang="en-GB" dirty="0"/>
          </a:p>
        </p:txBody>
      </p:sp>
      <p:sp>
        <p:nvSpPr>
          <p:cNvPr id="8" name="Arrow: Right 7"/>
          <p:cNvSpPr/>
          <p:nvPr/>
        </p:nvSpPr>
        <p:spPr>
          <a:xfrm flipV="1">
            <a:off x="1894286" y="3559663"/>
            <a:ext cx="602900" cy="40951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p:cNvSpPr/>
          <p:nvPr/>
        </p:nvSpPr>
        <p:spPr>
          <a:xfrm>
            <a:off x="4932040" y="3356992"/>
            <a:ext cx="3744416" cy="25922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a:p>
            <a:pPr algn="ctr"/>
            <a:r>
              <a:rPr lang="en-GB" b="1" i="1" dirty="0"/>
              <a:t>Year 6                Year 7</a:t>
            </a:r>
          </a:p>
          <a:p>
            <a:endParaRPr lang="en-GB" dirty="0"/>
          </a:p>
          <a:p>
            <a:pPr marL="342900" indent="-342900">
              <a:buFont typeface="Arial" panose="020B0604020202020204" pitchFamily="34" charset="0"/>
              <a:buChar char="•"/>
            </a:pPr>
            <a:r>
              <a:rPr lang="en-GB" dirty="0"/>
              <a:t>Visits to Secondary schools</a:t>
            </a:r>
          </a:p>
          <a:p>
            <a:pPr marL="342900" indent="-342900">
              <a:buFont typeface="Arial" panose="020B0604020202020204" pitchFamily="34" charset="0"/>
              <a:buChar char="•"/>
            </a:pPr>
            <a:r>
              <a:rPr lang="en-GB" dirty="0"/>
              <a:t>Additional visits</a:t>
            </a:r>
          </a:p>
          <a:p>
            <a:pPr marL="342900" indent="-342900">
              <a:buFont typeface="Arial" panose="020B0604020202020204" pitchFamily="34" charset="0"/>
              <a:buChar char="•"/>
            </a:pPr>
            <a:r>
              <a:rPr lang="en-GB" dirty="0"/>
              <a:t>Transition sessions/study skills</a:t>
            </a:r>
          </a:p>
          <a:p>
            <a:pPr marL="342900" indent="-342900">
              <a:buFont typeface="Arial" panose="020B0604020202020204" pitchFamily="34" charset="0"/>
              <a:buChar char="•"/>
            </a:pPr>
            <a:r>
              <a:rPr lang="en-GB" dirty="0"/>
              <a:t>Photos and maps from school</a:t>
            </a:r>
          </a:p>
          <a:p>
            <a:pPr marL="342900" indent="-342900">
              <a:buFont typeface="Arial" panose="020B0604020202020204" pitchFamily="34" charset="0"/>
              <a:buChar char="•"/>
            </a:pPr>
            <a:r>
              <a:rPr lang="en-GB" dirty="0"/>
              <a:t>Individual transition meetings</a:t>
            </a:r>
          </a:p>
          <a:p>
            <a:pPr algn="ctr"/>
            <a:endParaRPr lang="en-GB" dirty="0"/>
          </a:p>
        </p:txBody>
      </p:sp>
      <p:sp>
        <p:nvSpPr>
          <p:cNvPr id="11" name="Arrow: Right 10"/>
          <p:cNvSpPr/>
          <p:nvPr/>
        </p:nvSpPr>
        <p:spPr>
          <a:xfrm flipV="1">
            <a:off x="6502798" y="3717032"/>
            <a:ext cx="602900" cy="40951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842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GB" dirty="0"/>
              <a:t>Teacher to teacher Handover</a:t>
            </a:r>
          </a:p>
        </p:txBody>
      </p:sp>
      <p:sp>
        <p:nvSpPr>
          <p:cNvPr id="3" name="Flowchart: Multidocument 2"/>
          <p:cNvSpPr/>
          <p:nvPr/>
        </p:nvSpPr>
        <p:spPr>
          <a:xfrm>
            <a:off x="1547664" y="1772816"/>
            <a:ext cx="7272808" cy="4536504"/>
          </a:xfrm>
          <a:prstGeom prst="flowChartMultidocumen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Wingdings" panose="05000000000000000000" pitchFamily="2" charset="2"/>
              <a:buChar char="q"/>
            </a:pPr>
            <a:r>
              <a:rPr lang="en-GB" sz="2400" dirty="0"/>
              <a:t>Data and teacher assessment</a:t>
            </a:r>
          </a:p>
          <a:p>
            <a:pPr marL="342900" indent="-342900">
              <a:buFont typeface="Wingdings" panose="05000000000000000000" pitchFamily="2" charset="2"/>
              <a:buChar char="q"/>
            </a:pPr>
            <a:r>
              <a:rPr lang="en-GB" sz="2400" dirty="0"/>
              <a:t>Profiles of children</a:t>
            </a:r>
          </a:p>
          <a:p>
            <a:pPr marL="342900" indent="-342900">
              <a:buFont typeface="Wingdings" panose="05000000000000000000" pitchFamily="2" charset="2"/>
              <a:buChar char="q"/>
            </a:pPr>
            <a:r>
              <a:rPr lang="en-GB" sz="2400" dirty="0"/>
              <a:t>Reports and individual SAPS </a:t>
            </a:r>
            <a:endParaRPr lang="en-GB" sz="2400" dirty="0" smtClean="0"/>
          </a:p>
          <a:p>
            <a:pPr marL="342900" indent="-342900">
              <a:buFont typeface="Wingdings" panose="05000000000000000000" pitchFamily="2" charset="2"/>
              <a:buChar char="q"/>
            </a:pPr>
            <a:r>
              <a:rPr lang="en-GB" sz="2400" dirty="0" smtClean="0"/>
              <a:t>Routines </a:t>
            </a:r>
            <a:r>
              <a:rPr lang="en-GB" sz="2400" dirty="0"/>
              <a:t>and resources that work</a:t>
            </a:r>
          </a:p>
          <a:p>
            <a:pPr marL="342900" indent="-342900">
              <a:buFont typeface="Wingdings" panose="05000000000000000000" pitchFamily="2" charset="2"/>
              <a:buChar char="q"/>
            </a:pPr>
            <a:r>
              <a:rPr lang="en-GB" sz="2400" dirty="0"/>
              <a:t>Behaviour management and routines</a:t>
            </a:r>
          </a:p>
          <a:p>
            <a:pPr marL="342900" indent="-342900">
              <a:buFont typeface="Wingdings" panose="05000000000000000000" pitchFamily="2" charset="2"/>
              <a:buChar char="q"/>
            </a:pPr>
            <a:r>
              <a:rPr lang="en-GB" sz="2400" dirty="0"/>
              <a:t>Specific </a:t>
            </a:r>
            <a:r>
              <a:rPr lang="en-GB" sz="2400" dirty="0" smtClean="0"/>
              <a:t>Class</a:t>
            </a:r>
            <a:r>
              <a:rPr lang="en-GB" sz="2400" dirty="0" smtClean="0"/>
              <a:t> </a:t>
            </a:r>
            <a:r>
              <a:rPr lang="en-GB" sz="2400" dirty="0"/>
              <a:t>N</a:t>
            </a:r>
            <a:r>
              <a:rPr lang="en-GB" sz="2400" dirty="0" smtClean="0"/>
              <a:t>eeds Analysis </a:t>
            </a:r>
            <a:r>
              <a:rPr lang="en-GB" sz="2400" dirty="0"/>
              <a:t>– pupil  groupings, phonics/spelling need</a:t>
            </a:r>
          </a:p>
        </p:txBody>
      </p:sp>
    </p:spTree>
    <p:extLst>
      <p:ext uri="{BB962C8B-B14F-4D97-AF65-F5344CB8AC3E}">
        <p14:creationId xmlns:p14="http://schemas.microsoft.com/office/powerpoint/2010/main" val="41752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allison.JRF.025\AppData\Local\Microsoft\Windows\Temporary Internet Files\Content.IE5\XTIN3KNG\4754203522_0e9e9533d5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8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31840" y="188640"/>
            <a:ext cx="5770984" cy="648072"/>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GB" dirty="0"/>
              <a:t>Mixed Year Groups</a:t>
            </a:r>
          </a:p>
        </p:txBody>
      </p:sp>
      <p:sp>
        <p:nvSpPr>
          <p:cNvPr id="3" name="Rectangle: Rounded Corners 2"/>
          <p:cNvSpPr/>
          <p:nvPr/>
        </p:nvSpPr>
        <p:spPr>
          <a:xfrm>
            <a:off x="323528" y="2974122"/>
            <a:ext cx="5400600" cy="34563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ctr">
              <a:buFont typeface="Wingdings" panose="05000000000000000000" pitchFamily="2" charset="2"/>
              <a:buChar char="ü"/>
            </a:pPr>
            <a:r>
              <a:rPr lang="en-GB" sz="2000" dirty="0"/>
              <a:t>Purpose </a:t>
            </a:r>
            <a:r>
              <a:rPr lang="en-GB" sz="2000" dirty="0" smtClean="0"/>
              <a:t>– ensuring a balance of abilities and a good social mix</a:t>
            </a:r>
          </a:p>
          <a:p>
            <a:pPr algn="ctr"/>
            <a:endParaRPr lang="en-GB" sz="2000" dirty="0"/>
          </a:p>
          <a:p>
            <a:pPr marL="285750" indent="-285750" algn="ctr">
              <a:buFont typeface="Wingdings" panose="05000000000000000000" pitchFamily="2" charset="2"/>
              <a:buChar char="ü"/>
            </a:pPr>
            <a:r>
              <a:rPr lang="en-GB" sz="2000" dirty="0"/>
              <a:t>Opportunities for parents to fill out an ‘Anything else you want us to know?’ </a:t>
            </a:r>
            <a:r>
              <a:rPr lang="en-GB" sz="2000" dirty="0" smtClean="0"/>
              <a:t>form</a:t>
            </a:r>
          </a:p>
          <a:p>
            <a:pPr algn="ctr"/>
            <a:endParaRPr lang="en-GB" sz="2000" dirty="0"/>
          </a:p>
          <a:p>
            <a:pPr marL="285750" indent="-285750" algn="ctr">
              <a:buFont typeface="Wingdings" panose="05000000000000000000" pitchFamily="2" charset="2"/>
              <a:buChar char="ü"/>
            </a:pPr>
            <a:r>
              <a:rPr lang="en-GB" sz="2000" dirty="0"/>
              <a:t>Opportunities </a:t>
            </a:r>
            <a:r>
              <a:rPr lang="en-GB" sz="2000" dirty="0" smtClean="0"/>
              <a:t>for teachers to </a:t>
            </a:r>
            <a:r>
              <a:rPr lang="en-GB" sz="2000" dirty="0"/>
              <a:t>observe and try out different groupings to ensure pupils gel as a </a:t>
            </a:r>
            <a:r>
              <a:rPr lang="en-GB" sz="2000" dirty="0" smtClean="0"/>
              <a:t>class</a:t>
            </a:r>
          </a:p>
          <a:p>
            <a:pPr algn="ctr"/>
            <a:endParaRPr lang="en-GB" sz="2400" dirty="0"/>
          </a:p>
        </p:txBody>
      </p:sp>
    </p:spTree>
    <p:extLst>
      <p:ext uri="{BB962C8B-B14F-4D97-AF65-F5344CB8AC3E}">
        <p14:creationId xmlns:p14="http://schemas.microsoft.com/office/powerpoint/2010/main" val="120635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b="1"/>
              <a:t>Preparation Toolkit</a:t>
            </a:r>
            <a:endParaRPr lang="en-GB" b="1"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74499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a:r>
              <a:rPr lang="en-GB" b="1"/>
              <a:t>Changes</a:t>
            </a:r>
            <a:endParaRPr lang="en-GB" b="1"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267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algn="ctr"/>
            <a:r>
              <a:rPr lang="en-GB" sz="2800"/>
              <a:t>Why do we prepare for transition?</a:t>
            </a:r>
            <a:endParaRPr lang="en-GB" sz="2800"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21532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GB" sz="3200"/>
              <a:t>What causes the anxiety?</a:t>
            </a:r>
            <a:endParaRPr lang="en-GB" sz="3200" dirty="0"/>
          </a:p>
        </p:txBody>
      </p:sp>
      <p:pic>
        <p:nvPicPr>
          <p:cNvPr id="3" name="Picture 2"/>
          <p:cNvPicPr/>
          <p:nvPr/>
        </p:nvPicPr>
        <p:blipFill>
          <a:blip r:embed="rId3"/>
          <a:stretch>
            <a:fillRect/>
          </a:stretch>
        </p:blipFill>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201401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GB" sz="3200"/>
              <a:t>What behaviours can be demonstrated?</a:t>
            </a:r>
            <a:endParaRPr lang="en-GB" sz="3200"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1149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67902">
            <a:off x="1068938" y="581778"/>
            <a:ext cx="699152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I need you to know me!</a:t>
            </a:r>
          </a:p>
        </p:txBody>
      </p:sp>
      <p:sp>
        <p:nvSpPr>
          <p:cNvPr id="4" name="Rectangle 3"/>
          <p:cNvSpPr/>
          <p:nvPr/>
        </p:nvSpPr>
        <p:spPr>
          <a:xfrm>
            <a:off x="662358" y="1758343"/>
            <a:ext cx="7318542" cy="1754326"/>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 need you to know what</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Works for me</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tangle 4"/>
          <p:cNvSpPr/>
          <p:nvPr/>
        </p:nvSpPr>
        <p:spPr>
          <a:xfrm rot="21048313">
            <a:off x="1056367" y="3738648"/>
            <a:ext cx="7748468" cy="2585323"/>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 need to know what will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hange and what wil</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 stay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same</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90399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a:latin typeface="Bernard MT Condensed" pitchFamily="18" charset="0"/>
              </a:rPr>
              <a:t>What can we do to support?</a:t>
            </a:r>
            <a:endParaRPr lang="en-GB" dirty="0">
              <a:latin typeface="Bernard MT Condensed" pitchFamily="18"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0873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will transition look like at </a:t>
            </a:r>
            <a:r>
              <a:rPr lang="en-GB" dirty="0" smtClean="0"/>
              <a:t/>
            </a:r>
            <a:br>
              <a:rPr lang="en-GB" dirty="0" smtClean="0"/>
            </a:br>
            <a:r>
              <a:rPr lang="en-GB" dirty="0" smtClean="0"/>
              <a:t>John </a:t>
            </a:r>
            <a:r>
              <a:rPr lang="en-GB" dirty="0"/>
              <a:t>Rankin Schools?</a:t>
            </a:r>
          </a:p>
        </p:txBody>
      </p:sp>
      <p:sp>
        <p:nvSpPr>
          <p:cNvPr id="3" name="Rectangle: Rounded Corners 2"/>
          <p:cNvSpPr/>
          <p:nvPr/>
        </p:nvSpPr>
        <p:spPr>
          <a:xfrm>
            <a:off x="457200" y="1417638"/>
            <a:ext cx="8229600" cy="1279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May/June</a:t>
            </a:r>
          </a:p>
          <a:p>
            <a:pPr marL="285750" indent="-285750">
              <a:buFont typeface="Arial" panose="020B0604020202020204" pitchFamily="34" charset="0"/>
              <a:buChar char="•"/>
            </a:pPr>
            <a:r>
              <a:rPr lang="en-GB" sz="2000" dirty="0"/>
              <a:t>Parent and pupil voice (All about Me homework)</a:t>
            </a:r>
          </a:p>
          <a:p>
            <a:pPr marL="342900" indent="-342900">
              <a:buFont typeface="Arial" panose="020B0604020202020204" pitchFamily="34" charset="0"/>
              <a:buChar char="•"/>
            </a:pPr>
            <a:r>
              <a:rPr lang="en-GB" sz="2000" dirty="0"/>
              <a:t>Staff briefing and first stage planning for pupils</a:t>
            </a:r>
          </a:p>
          <a:p>
            <a:pPr marL="342900" indent="-342900">
              <a:buFont typeface="Arial" panose="020B0604020202020204" pitchFamily="34" charset="0"/>
              <a:buChar char="•"/>
            </a:pPr>
            <a:r>
              <a:rPr lang="en-GB" sz="2000" dirty="0"/>
              <a:t>Parent Transition meeting</a:t>
            </a:r>
          </a:p>
        </p:txBody>
      </p:sp>
      <p:sp>
        <p:nvSpPr>
          <p:cNvPr id="4" name="Rectangle: Rounded Corners 3"/>
          <p:cNvSpPr/>
          <p:nvPr/>
        </p:nvSpPr>
        <p:spPr>
          <a:xfrm>
            <a:off x="457200" y="2828831"/>
            <a:ext cx="8229600" cy="2022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June/July</a:t>
            </a:r>
          </a:p>
          <a:p>
            <a:pPr marL="285750" indent="-285750">
              <a:buFont typeface="Arial" panose="020B0604020202020204" pitchFamily="34" charset="0"/>
              <a:buChar char="•"/>
            </a:pPr>
            <a:r>
              <a:rPr lang="en-GB" sz="2000" dirty="0"/>
              <a:t>Inset meeting for staff to prepare resources, activities and photo </a:t>
            </a:r>
          </a:p>
          <a:p>
            <a:r>
              <a:rPr lang="en-GB" sz="2000" dirty="0" smtClean="0"/>
              <a:t>     Books </a:t>
            </a:r>
            <a:r>
              <a:rPr lang="en-GB" sz="2000" dirty="0"/>
              <a:t>for individual children</a:t>
            </a:r>
          </a:p>
          <a:p>
            <a:pPr marL="285750" indent="-285750">
              <a:buFont typeface="Arial" panose="020B0604020202020204" pitchFamily="34" charset="0"/>
              <a:buChar char="•"/>
            </a:pPr>
            <a:r>
              <a:rPr lang="en-GB" sz="2000" dirty="0"/>
              <a:t>Staff prepare and deliver transition activities for whole class</a:t>
            </a:r>
          </a:p>
          <a:p>
            <a:pPr marL="285750" indent="-285750">
              <a:buFont typeface="Arial" panose="020B0604020202020204" pitchFamily="34" charset="0"/>
              <a:buChar char="•"/>
            </a:pPr>
            <a:r>
              <a:rPr lang="en-GB" sz="2000" dirty="0"/>
              <a:t>Staff prepare and deliver additional transition activities for individuals</a:t>
            </a:r>
          </a:p>
          <a:p>
            <a:pPr marL="285750" indent="-285750">
              <a:buFont typeface="Arial" panose="020B0604020202020204" pitchFamily="34" charset="0"/>
              <a:buChar char="•"/>
            </a:pPr>
            <a:r>
              <a:rPr lang="en-GB" sz="2000" dirty="0"/>
              <a:t>Teachers have handover meetings – pass on information</a:t>
            </a:r>
          </a:p>
        </p:txBody>
      </p:sp>
      <p:sp>
        <p:nvSpPr>
          <p:cNvPr id="5" name="Rectangle: Rounded Corners 4"/>
          <p:cNvSpPr/>
          <p:nvPr/>
        </p:nvSpPr>
        <p:spPr>
          <a:xfrm>
            <a:off x="457200" y="4983022"/>
            <a:ext cx="8229600" cy="1758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August/September</a:t>
            </a:r>
          </a:p>
          <a:p>
            <a:pPr marL="342900" indent="-342900">
              <a:buFont typeface="Arial" panose="020B0604020202020204" pitchFamily="34" charset="0"/>
              <a:buChar char="•"/>
            </a:pPr>
            <a:r>
              <a:rPr lang="en-GB" sz="2000" dirty="0"/>
              <a:t>Parents receive any individual resources for transition – photo</a:t>
            </a:r>
          </a:p>
          <a:p>
            <a:r>
              <a:rPr lang="en-GB" sz="2000" dirty="0" smtClean="0"/>
              <a:t>      Books</a:t>
            </a:r>
            <a:r>
              <a:rPr lang="en-GB" sz="2000" dirty="0"/>
              <a:t>, pupil passports</a:t>
            </a:r>
          </a:p>
          <a:p>
            <a:pPr marL="342900" indent="-342900">
              <a:buFont typeface="Arial" panose="020B0604020202020204" pitchFamily="34" charset="0"/>
              <a:buChar char="•"/>
            </a:pPr>
            <a:r>
              <a:rPr lang="en-GB" sz="2000" dirty="0"/>
              <a:t>Children in all year groups are closely monitored in first few </a:t>
            </a:r>
          </a:p>
          <a:p>
            <a:r>
              <a:rPr lang="en-GB" sz="2000" dirty="0" smtClean="0"/>
              <a:t>      Weeks </a:t>
            </a:r>
            <a:r>
              <a:rPr lang="en-GB" sz="2000" dirty="0"/>
              <a:t>in September to ensure continuity</a:t>
            </a:r>
          </a:p>
          <a:p>
            <a:endParaRPr lang="en-GB"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0332" y="1502498"/>
            <a:ext cx="1440160" cy="10810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4672" y="5190116"/>
            <a:ext cx="1332128" cy="137431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2488" y="3091522"/>
            <a:ext cx="1288004" cy="1102531"/>
          </a:xfrm>
          <a:prstGeom prst="rect">
            <a:avLst/>
          </a:prstGeom>
        </p:spPr>
      </p:pic>
    </p:spTree>
    <p:extLst>
      <p:ext uri="{BB962C8B-B14F-4D97-AF65-F5344CB8AC3E}">
        <p14:creationId xmlns:p14="http://schemas.microsoft.com/office/powerpoint/2010/main" val="3186567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Berlin Sans FB" panose="020E0602020502020306" pitchFamily="34" charset="0"/>
              </a:rPr>
              <a:t>Different aspects of Transition</a:t>
            </a:r>
          </a:p>
        </p:txBody>
      </p:sp>
      <p:graphicFrame>
        <p:nvGraphicFramePr>
          <p:cNvPr id="3" name="Diagram 2"/>
          <p:cNvGraphicFramePr/>
          <p:nvPr>
            <p:extLst>
              <p:ext uri="{D42A27DB-BD31-4B8C-83A1-F6EECF244321}">
                <p14:modId xmlns:p14="http://schemas.microsoft.com/office/powerpoint/2010/main" val="3865685979"/>
              </p:ext>
            </p:extLst>
          </p:nvPr>
        </p:nvGraphicFramePr>
        <p:xfrm>
          <a:off x="457200" y="1556792"/>
          <a:ext cx="807524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Left 3"/>
          <p:cNvSpPr/>
          <p:nvPr/>
        </p:nvSpPr>
        <p:spPr>
          <a:xfrm>
            <a:off x="5868144" y="6093296"/>
            <a:ext cx="1944216" cy="432048"/>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6186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781</Words>
  <Application>Microsoft Office PowerPoint</Application>
  <PresentationFormat>On-screen Show (4:3)</PresentationFormat>
  <Paragraphs>104</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Berlin Sans FB</vt:lpstr>
      <vt:lpstr>Bernard MT Condensed</vt:lpstr>
      <vt:lpstr>Calibri</vt:lpstr>
      <vt:lpstr>Wingdings</vt:lpstr>
      <vt:lpstr>Office Theme</vt:lpstr>
      <vt:lpstr>PowerPoint Presentation</vt:lpstr>
      <vt:lpstr>Changes</vt:lpstr>
      <vt:lpstr>Why do we prepare for transition?</vt:lpstr>
      <vt:lpstr>What causes the anxiety?</vt:lpstr>
      <vt:lpstr>What behaviours can be demonstrated?</vt:lpstr>
      <vt:lpstr>PowerPoint Presentation</vt:lpstr>
      <vt:lpstr>What can we do to support?</vt:lpstr>
      <vt:lpstr>What will transition look like at  John Rankin Schools?</vt:lpstr>
      <vt:lpstr>Different aspects of Transition</vt:lpstr>
      <vt:lpstr>PowerPoint Presentation</vt:lpstr>
      <vt:lpstr>Teacher to teacher Handover</vt:lpstr>
      <vt:lpstr>Mixed Year Groups</vt:lpstr>
      <vt:lpstr>Preparation Toolkit</vt:lpstr>
    </vt:vector>
  </TitlesOfParts>
  <Company>West Berkshire LEA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Allison</dc:creator>
  <cp:lastModifiedBy>Christina Allison</cp:lastModifiedBy>
  <cp:revision>22</cp:revision>
  <cp:lastPrinted>2013-05-21T08:12:13Z</cp:lastPrinted>
  <dcterms:created xsi:type="dcterms:W3CDTF">2012-06-10T22:08:15Z</dcterms:created>
  <dcterms:modified xsi:type="dcterms:W3CDTF">2018-11-20T21:45:12Z</dcterms:modified>
</cp:coreProperties>
</file>