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354" r:id="rId2"/>
    <p:sldId id="261" r:id="rId3"/>
    <p:sldId id="311" r:id="rId4"/>
    <p:sldId id="321" r:id="rId5"/>
    <p:sldId id="325" r:id="rId6"/>
    <p:sldId id="293" r:id="rId7"/>
    <p:sldId id="313" r:id="rId8"/>
    <p:sldId id="324" r:id="rId9"/>
    <p:sldId id="320" r:id="rId10"/>
    <p:sldId id="263" r:id="rId11"/>
    <p:sldId id="315" r:id="rId12"/>
    <p:sldId id="283" r:id="rId13"/>
    <p:sldId id="349" r:id="rId14"/>
    <p:sldId id="339" r:id="rId15"/>
    <p:sldId id="296" r:id="rId16"/>
    <p:sldId id="264" r:id="rId17"/>
    <p:sldId id="350" r:id="rId18"/>
    <p:sldId id="351" r:id="rId19"/>
    <p:sldId id="352" r:id="rId20"/>
    <p:sldId id="353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CCB"/>
    <a:srgbClr val="74B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3" autoAdjust="0"/>
    <p:restoredTop sz="75579" autoAdjust="0"/>
  </p:normalViewPr>
  <p:slideViewPr>
    <p:cSldViewPr>
      <p:cViewPr varScale="1">
        <p:scale>
          <a:sx n="53" d="100"/>
          <a:sy n="53" d="100"/>
        </p:scale>
        <p:origin x="14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3E9B5D2-F175-4ED9-A343-933D188208D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0531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Processing</a:t>
            </a:r>
            <a:r>
              <a:rPr lang="en-GB" baseline="0" dirty="0" smtClean="0"/>
              <a:t> information can mean many different things. Reminder that every autistic child is different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0814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May be differences at any part of this</a:t>
            </a:r>
            <a:r>
              <a:rPr lang="en-GB" baseline="0" dirty="0" smtClean="0"/>
              <a:t> chain – potential for misunderstanding on either side enormous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65807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May be differences at any part of this</a:t>
            </a:r>
            <a:r>
              <a:rPr lang="en-GB" baseline="0" dirty="0" smtClean="0"/>
              <a:t> chain – potential for misunderstanding on either side enormous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766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Compare to learning</a:t>
            </a:r>
            <a:r>
              <a:rPr lang="en-GB" baseline="0" dirty="0" smtClean="0"/>
              <a:t> in class</a:t>
            </a:r>
          </a:p>
          <a:p>
            <a:r>
              <a:rPr lang="en-GB" dirty="0" smtClean="0"/>
              <a:t>https://www.youtube.com/watch?v=9bC5Daif__8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7789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7878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Will look at this in more detail below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005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Next slides focus on the last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58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High</a:t>
            </a:r>
            <a:r>
              <a:rPr lang="en-GB" baseline="0" dirty="0" smtClean="0"/>
              <a:t> anxiety (in </a:t>
            </a:r>
            <a:r>
              <a:rPr lang="en-GB" i="1" baseline="0" dirty="0" smtClean="0"/>
              <a:t>anyone</a:t>
            </a:r>
            <a:r>
              <a:rPr lang="en-GB" i="0" baseline="0" dirty="0" smtClean="0"/>
              <a:t>, autistic or not) causes an increase in monotropic thinking (‘tunnel vision’), back and white thinking and difficulties in executive functioning….</a:t>
            </a:r>
          </a:p>
          <a:p>
            <a:endParaRPr lang="en-GB" dirty="0" smtClean="0"/>
          </a:p>
          <a:p>
            <a:r>
              <a:rPr lang="en-GB" dirty="0" smtClean="0"/>
              <a:t>Next slides focus on the last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3174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a choice!</a:t>
            </a:r>
          </a:p>
          <a:p>
            <a:r>
              <a:rPr lang="en-GB" dirty="0" smtClean="0"/>
              <a:t>Distraction</a:t>
            </a:r>
          </a:p>
          <a:p>
            <a:r>
              <a:rPr lang="en-GB" dirty="0" smtClean="0"/>
              <a:t>Makes</a:t>
            </a:r>
            <a:r>
              <a:rPr lang="en-GB" baseline="0" dirty="0" smtClean="0"/>
              <a:t> it difficult to see key information, to make a choice, stay on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0145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Unclear</a:t>
            </a:r>
            <a:r>
              <a:rPr lang="en-GB" sz="1200" baseline="0" dirty="0" smtClean="0">
                <a:solidFill>
                  <a:schemeClr val="tx2">
                    <a:lumMod val="75000"/>
                  </a:schemeClr>
                </a:solidFill>
              </a:rPr>
              <a:t> now whether or not this is theory of mind</a:t>
            </a:r>
            <a:endParaRPr lang="en-GB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This can make other pupils –and adults – seem unpredictable and confusing.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67167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chemeClr val="tx2">
                    <a:lumMod val="75000"/>
                  </a:schemeClr>
                </a:solidFill>
              </a:rPr>
              <a:t>Cover ruminating on social situations. It can be little help to say ‘I am sure they weren’t laughing at you’ because an autistic child may think ‘how could you possibly </a:t>
            </a:r>
            <a:r>
              <a:rPr lang="en-GB" sz="1200" i="1" dirty="0" smtClean="0">
                <a:solidFill>
                  <a:schemeClr val="tx2">
                    <a:lumMod val="75000"/>
                  </a:schemeClr>
                </a:solidFill>
              </a:rPr>
              <a:t>know</a:t>
            </a:r>
            <a:r>
              <a:rPr lang="en-GB" sz="1200" i="0" baseline="0" dirty="0" smtClean="0">
                <a:solidFill>
                  <a:schemeClr val="tx2">
                    <a:lumMod val="75000"/>
                  </a:schemeClr>
                </a:solidFill>
              </a:rPr>
              <a:t> they weren’t laughing at me’ (I have no idea how you would know that!).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129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1985, Baron-Cohen, Frith and Alan Leslie  conducted studies with autistic children and concluded this ability to be lacking in autistic children.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Now some debate about this!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440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9577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Will look at this in more detail below, but briefly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9B5D2-F175-4ED9-A343-933D188208DE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1711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7" name="Picture 19" descr="WBC Footer Strip Green Landsca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>
            <a:fillRect/>
          </a:stretch>
        </p:blipFill>
        <p:spPr bwMode="auto">
          <a:xfrm>
            <a:off x="-3175" y="5943600"/>
            <a:ext cx="9147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7272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3716338"/>
            <a:ext cx="6400800" cy="18002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5445125"/>
            <a:ext cx="2133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45125"/>
            <a:ext cx="2895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5445125"/>
            <a:ext cx="2133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6FC064E-DFA0-4D01-AE73-86F309632F4F}" type="slidenum">
              <a:rPr lang="en-GB" altLang="en-US"/>
              <a:pPr/>
              <a:t>‹#›</a:t>
            </a:fld>
            <a:endParaRPr lang="en-GB" altLang="en-US" dirty="0"/>
          </a:p>
        </p:txBody>
      </p: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57175" y="3227388"/>
            <a:ext cx="8610600" cy="201612"/>
            <a:chOff x="144" y="1680"/>
            <a:chExt cx="5424" cy="144"/>
          </a:xfrm>
        </p:grpSpPr>
        <p:sp>
          <p:nvSpPr>
            <p:cNvPr id="7180" name="Rectangle 12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rgbClr val="019681"/>
            </a:solidFill>
            <a:ln w="9525">
              <a:solidFill>
                <a:srgbClr val="0196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181" name="Rectangle 13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rgbClr val="56B4A3"/>
            </a:solidFill>
            <a:ln w="9525">
              <a:solidFill>
                <a:srgbClr val="56B4A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182" name="Rectangle 14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rgbClr val="019681"/>
            </a:solidFill>
            <a:ln w="9525">
              <a:solidFill>
                <a:srgbClr val="0196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29FC5-D0A0-4CFD-BF6D-6E1021B792F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02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456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456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3FC4-8029-45D0-9C6F-80055929689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1881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33515-494B-40B3-9441-BE0966343DF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034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442C5-D748-42C3-A8FA-BA436E2DB7A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8414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BE655-804E-4D0D-B024-372B12D5501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5116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2A9E3-BF23-49D3-AC57-7163D69241A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743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BCB43-4D0C-423D-B8B5-3D0635BC3051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024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74D14-12B9-45F0-AE20-52DCF9E5975C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8926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98FE7-8DF4-4DE0-A99C-E15CA0481B6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6671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784C9-07B5-43D1-83A6-54D5511A513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63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4" name="Group 20"/>
          <p:cNvGrpSpPr>
            <a:grpSpLocks/>
          </p:cNvGrpSpPr>
          <p:nvPr/>
        </p:nvGrpSpPr>
        <p:grpSpPr bwMode="auto">
          <a:xfrm>
            <a:off x="-4763" y="0"/>
            <a:ext cx="9147176" cy="6858000"/>
            <a:chOff x="-3" y="0"/>
            <a:chExt cx="5762" cy="4320"/>
          </a:xfrm>
        </p:grpSpPr>
        <p:grpSp>
          <p:nvGrpSpPr>
            <p:cNvPr id="6155" name="Group 11"/>
            <p:cNvGrpSpPr>
              <a:grpSpLocks/>
            </p:cNvGrpSpPr>
            <p:nvPr userDrawn="1"/>
          </p:nvGrpSpPr>
          <p:grpSpPr bwMode="auto">
            <a:xfrm>
              <a:off x="5" y="0"/>
              <a:ext cx="144" cy="3748"/>
              <a:chOff x="0" y="0"/>
              <a:chExt cx="144" cy="4320"/>
            </a:xfrm>
          </p:grpSpPr>
          <p:sp>
            <p:nvSpPr>
              <p:cNvPr id="6156" name="Rectangle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4" cy="1440"/>
              </a:xfrm>
              <a:prstGeom prst="rect">
                <a:avLst/>
              </a:prstGeom>
              <a:solidFill>
                <a:srgbClr val="019681"/>
              </a:solidFill>
              <a:ln w="9525">
                <a:solidFill>
                  <a:srgbClr val="01968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7" name="Rectangle 13"/>
              <p:cNvSpPr>
                <a:spLocks noChangeArrowheads="1"/>
              </p:cNvSpPr>
              <p:nvPr/>
            </p:nvSpPr>
            <p:spPr bwMode="auto">
              <a:xfrm>
                <a:off x="0" y="1440"/>
                <a:ext cx="144" cy="1440"/>
              </a:xfrm>
              <a:prstGeom prst="rect">
                <a:avLst/>
              </a:prstGeom>
              <a:solidFill>
                <a:srgbClr val="56B4A3"/>
              </a:solidFill>
              <a:ln w="9525">
                <a:solidFill>
                  <a:srgbClr val="56B4A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0" y="2880"/>
                <a:ext cx="144" cy="1440"/>
              </a:xfrm>
              <a:prstGeom prst="rect">
                <a:avLst/>
              </a:prstGeom>
              <a:solidFill>
                <a:srgbClr val="019681"/>
              </a:solidFill>
              <a:ln w="9525">
                <a:solidFill>
                  <a:srgbClr val="01968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6162" name="Picture 18" descr="WBC Footer Strip Green Landscape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"/>
            <a:stretch>
              <a:fillRect/>
            </a:stretch>
          </p:blipFill>
          <p:spPr bwMode="auto">
            <a:xfrm>
              <a:off x="-3" y="3744"/>
              <a:ext cx="576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184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54451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GB" alt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54451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en-GB" alt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54197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DBD013E8-5FF8-4061-857A-E22217A4253B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468313" y="1125538"/>
            <a:ext cx="82073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nf4K38Jwp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Theory of Mind and Empathy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Autism Team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0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18488" cy="918939"/>
          </a:xfrm>
        </p:spPr>
        <p:txBody>
          <a:bodyPr/>
          <a:lstStyle/>
          <a:p>
            <a:r>
              <a:rPr lang="en-GB" sz="3200" dirty="0" smtClean="0"/>
              <a:t>Communicating and socialising differently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988840"/>
            <a:ext cx="4475455" cy="27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Communicating differently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Differences in: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Receptive language</a:t>
            </a: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Expressive language</a:t>
            </a: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Use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and interpretation of facial expressions</a:t>
            </a:r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When and how often eye contact is made</a:t>
            </a:r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Use and interpretation of 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body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language </a:t>
            </a: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Use (or not) of intonation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221088"/>
            <a:ext cx="2309989" cy="13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chain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341438"/>
            <a:ext cx="7056784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Processing 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Some autistic pupils will do this differently, e.g.</a:t>
            </a:r>
          </a:p>
          <a:p>
            <a:pPr marL="0" indent="0">
              <a:buNone/>
            </a:pPr>
            <a:endParaRPr lang="en-GB" sz="1000" dirty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Processing every single word in detail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Processing literally (when others do not speak literally)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Processing words when you think in images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033963"/>
            <a:ext cx="2269704" cy="17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How many questions can you answer?</a:t>
            </a:r>
            <a:endParaRPr lang="en-GB" sz="3200" dirty="0"/>
          </a:p>
        </p:txBody>
      </p:sp>
      <p:pic>
        <p:nvPicPr>
          <p:cNvPr id="3" name="How many questions can you answ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750" y="1341438"/>
            <a:ext cx="7808913" cy="4392612"/>
          </a:xfrm>
        </p:spPr>
      </p:pic>
    </p:spTree>
    <p:extLst>
      <p:ext uri="{BB962C8B-B14F-4D97-AF65-F5344CB8AC3E}">
        <p14:creationId xmlns:p14="http://schemas.microsoft.com/office/powerpoint/2010/main" val="21048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Processing the social world differently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67320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1" y="1700808"/>
            <a:ext cx="8030666" cy="33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Processing the social world differently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321274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The subtle science of social rules…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When is bluntness OK?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Making and keeping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friends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Play – how to play and what to play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Saying hello and saying goodbye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Rumination and social hangovers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The research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90" y="4149080"/>
            <a:ext cx="2368841" cy="15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268413"/>
          </a:xfrm>
        </p:spPr>
        <p:txBody>
          <a:bodyPr/>
          <a:lstStyle/>
          <a:p>
            <a:pPr algn="ctr" eaLnBrk="1" hangingPunct="1"/>
            <a:r>
              <a:rPr lang="en-US" altLang="en-US" sz="5400" smtClean="0"/>
              <a:t>Social Stories can ;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 smtClean="0">
                <a:cs typeface="Arial" charset="0"/>
              </a:rPr>
              <a:t>give individuals some perspective on the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dirty="0" smtClean="0">
                <a:cs typeface="Arial" charset="0"/>
              </a:rPr>
              <a:t>   thoughts, emotions and behaviours of others,</a:t>
            </a:r>
            <a:endParaRPr lang="en-US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>
                <a:cs typeface="Arial" charset="0"/>
              </a:rPr>
              <a:t>personalise</a:t>
            </a:r>
            <a:r>
              <a:rPr lang="en-US" dirty="0" smtClean="0">
                <a:cs typeface="Arial" charset="0"/>
              </a:rPr>
              <a:t> social skills for an individual,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" charset="0"/>
              </a:rPr>
              <a:t>break down goals into achievable steps,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" charset="0"/>
              </a:rPr>
              <a:t>teach routines,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" charset="0"/>
              </a:rPr>
              <a:t>describe possible responses to actions,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 smtClean="0">
                <a:cs typeface="Arial" charset="0"/>
              </a:rPr>
              <a:t>translate observed behaviours into social understanding</a:t>
            </a:r>
            <a:endParaRPr lang="en-US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Arial" charset="0"/>
              </a:rPr>
              <a:t>address a wide variety of </a:t>
            </a:r>
            <a:r>
              <a:rPr lang="en-US" dirty="0" err="1" smtClean="0">
                <a:cs typeface="Arial" charset="0"/>
              </a:rPr>
              <a:t>behaviours</a:t>
            </a:r>
            <a:r>
              <a:rPr lang="en-US" dirty="0" smtClean="0">
                <a:cs typeface="Arial" charset="0"/>
              </a:rPr>
              <a:t>, including obsessions and compulsions.</a:t>
            </a:r>
          </a:p>
        </p:txBody>
      </p:sp>
    </p:spTree>
    <p:extLst>
      <p:ext uri="{BB962C8B-B14F-4D97-AF65-F5344CB8AC3E}">
        <p14:creationId xmlns:p14="http://schemas.microsoft.com/office/powerpoint/2010/main" val="3830124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Comic strip conversations: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0" y="1700213"/>
            <a:ext cx="7010400" cy="43195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Idea of Carol Gray – theory of mind and social understanding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Conversation and visually based walk through of real life situations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 draw as you talk to show the perspectives of each person in an interaction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 start with their perspective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Then add a second layer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Each stage is a contrasting colour</a:t>
            </a:r>
          </a:p>
        </p:txBody>
      </p:sp>
    </p:spTree>
    <p:extLst>
      <p:ext uri="{BB962C8B-B14F-4D97-AF65-F5344CB8AC3E}">
        <p14:creationId xmlns:p14="http://schemas.microsoft.com/office/powerpoint/2010/main" val="4781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Comic strips are useful for: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524000" y="1628775"/>
            <a:ext cx="7010400" cy="43910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GB" smtClean="0"/>
              <a:t>Deception</a:t>
            </a:r>
          </a:p>
          <a:p>
            <a:pPr eaLnBrk="1" hangingPunct="1">
              <a:defRPr/>
            </a:pPr>
            <a:r>
              <a:rPr lang="en-GB" smtClean="0"/>
              <a:t>Ridicule</a:t>
            </a:r>
          </a:p>
          <a:p>
            <a:pPr eaLnBrk="1" hangingPunct="1">
              <a:defRPr/>
            </a:pPr>
            <a:r>
              <a:rPr lang="en-GB" smtClean="0"/>
              <a:t>Conflict resolution</a:t>
            </a:r>
          </a:p>
          <a:p>
            <a:pPr eaLnBrk="1" hangingPunct="1">
              <a:defRPr/>
            </a:pPr>
            <a:r>
              <a:rPr lang="en-GB" smtClean="0"/>
              <a:t>Communicating feelings</a:t>
            </a:r>
          </a:p>
          <a:p>
            <a:pPr eaLnBrk="1" hangingPunct="1">
              <a:defRPr/>
            </a:pPr>
            <a:r>
              <a:rPr lang="en-GB" smtClean="0"/>
              <a:t>Allows processing time </a:t>
            </a:r>
          </a:p>
          <a:p>
            <a:pPr eaLnBrk="1" hangingPunct="1">
              <a:defRPr/>
            </a:pPr>
            <a:r>
              <a:rPr lang="en-GB" smtClean="0"/>
              <a:t>Can reduces stress  </a:t>
            </a:r>
          </a:p>
          <a:p>
            <a:pPr eaLnBrk="1" hangingPunct="1">
              <a:defRPr/>
            </a:pPr>
            <a:r>
              <a:rPr lang="en-GB" smtClean="0"/>
              <a:t>KEEP STRIPS, REFER BACK TO</a:t>
            </a:r>
          </a:p>
          <a:p>
            <a:pPr eaLnBrk="1" hangingPunct="1">
              <a:defRPr/>
            </a:pPr>
            <a:r>
              <a:rPr lang="en-GB" smtClean="0"/>
              <a:t>You can also use them to draw out a pupil’s explanation for their behaviour in a specific situation</a:t>
            </a:r>
          </a:p>
        </p:txBody>
      </p:sp>
    </p:spTree>
    <p:extLst>
      <p:ext uri="{BB962C8B-B14F-4D97-AF65-F5344CB8AC3E}">
        <p14:creationId xmlns:p14="http://schemas.microsoft.com/office/powerpoint/2010/main" val="29470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Processing and learning</a:t>
            </a:r>
            <a:endParaRPr lang="en-GB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5816" y="1988840"/>
            <a:ext cx="3420694" cy="22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www.youtube.com/watch?v=Mnf4K38JwpU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Purple Ella Clip link above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0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774700"/>
          </a:xfrm>
        </p:spPr>
        <p:txBody>
          <a:bodyPr/>
          <a:lstStyle/>
          <a:p>
            <a:r>
              <a:rPr lang="en-GB" sz="2800" dirty="0" smtClean="0"/>
              <a:t>Processing information differently can include…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033242"/>
          </a:xfrm>
        </p:spPr>
        <p:txBody>
          <a:bodyPr/>
          <a:lstStyle/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Processing </a:t>
            </a:r>
            <a:r>
              <a:rPr lang="en-GB" sz="2400" i="1" dirty="0" smtClean="0">
                <a:solidFill>
                  <a:schemeClr val="tx2">
                    <a:lumMod val="75000"/>
                  </a:schemeClr>
                </a:solidFill>
              </a:rPr>
              <a:t>everything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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distraction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&amp;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overload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Logical, often serial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processing (can be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monotropic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Black and white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thinking</a:t>
            </a:r>
            <a:endParaRPr lang="en-GB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An ability to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hyperfocus, </a:t>
            </a: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What appear to be difficulties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with 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executive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functioning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(e.g. sequences, processing time, organising self)</a:t>
            </a:r>
            <a:endParaRPr lang="en-GB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Strong attention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to detail but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less to the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whole picture (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weak central coherence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Difficulties processing non autistic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emotions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beliefs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02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774700"/>
          </a:xfrm>
        </p:spPr>
        <p:txBody>
          <a:bodyPr/>
          <a:lstStyle/>
          <a:p>
            <a:r>
              <a:rPr lang="en-GB" sz="2800" dirty="0" smtClean="0"/>
              <a:t>Impact of anxiety on processing information..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033242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We need to be aware that high anxiety increases this way of thinking: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erial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processing, can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be 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monotropic (tunnel vision)</a:t>
            </a:r>
          </a:p>
          <a:p>
            <a:endParaRPr lang="en-GB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Black and white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thinking</a:t>
            </a:r>
          </a:p>
          <a:p>
            <a:endParaRPr lang="en-GB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Difficulties processing other people’s emotions and beliefs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3212976"/>
            <a:ext cx="7776864" cy="3600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8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Processing everything means…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457" y="1556792"/>
            <a:ext cx="3471974" cy="245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221088"/>
            <a:ext cx="8218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Harder to stay on task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Harder to distinguish key information from trivial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Hard not to become overloaded and </a:t>
            </a:r>
            <a:r>
              <a:rPr lang="en-GB" sz="2400" i="1" dirty="0" smtClean="0">
                <a:solidFill>
                  <a:schemeClr val="tx2"/>
                </a:solidFill>
                <a:latin typeface="+mn-lt"/>
              </a:rPr>
              <a:t>exhausted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Can see all sorts of information/detail others do not! </a:t>
            </a:r>
            <a:endParaRPr lang="en-GB" sz="2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1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Difficulties understanding others…</a:t>
            </a:r>
            <a:endParaRPr lang="en-GB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3372438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23" y="1414726"/>
            <a:ext cx="4104456" cy="2731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3923" y="450912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Difficulties in instinctively ‘guessing’ or ‘just knowing’ what a (non autistic) child or adult believes, wants or intends (for example)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Difficulties understanding others…</a:t>
            </a:r>
            <a:endParaRPr lang="en-GB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3372438"/>
          </a:xfrm>
        </p:spPr>
        <p:txBody>
          <a:bodyPr/>
          <a:lstStyle/>
          <a:p>
            <a:pPr marL="0" indent="0">
              <a:buNone/>
            </a:pPr>
            <a:r>
              <a:rPr lang="en-GB" sz="2400" i="1" dirty="0" smtClean="0">
                <a:solidFill>
                  <a:schemeClr val="accent1">
                    <a:lumMod val="50000"/>
                  </a:schemeClr>
                </a:solidFill>
              </a:rPr>
              <a:t>In a class full of non-autistic peers and staff, and autistic young person can worry:</a:t>
            </a:r>
          </a:p>
          <a:p>
            <a:pPr marL="0" indent="0">
              <a:buNone/>
            </a:pPr>
            <a:endParaRPr lang="en-GB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What are others thinking of me? (I literally can’t guess)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What is he/she going to do next? (‘I absolutely do not have a clue and that makes me nervous’)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Are they laughing at me? (‘I literally don’t know’)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Why are you taking the pens? (you must know I want them)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Why are you angry that I have taken the pens ? (you must have known I want them)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mind?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chemeClr val="tx2"/>
                </a:solidFill>
              </a:rPr>
              <a:t>Theory </a:t>
            </a:r>
            <a:r>
              <a:rPr lang="en-GB" b="1" dirty="0">
                <a:solidFill>
                  <a:schemeClr val="tx2"/>
                </a:solidFill>
              </a:rPr>
              <a:t>of mind </a:t>
            </a:r>
            <a:r>
              <a:rPr lang="en-GB" dirty="0" smtClean="0">
                <a:solidFill>
                  <a:schemeClr val="tx2"/>
                </a:solidFill>
              </a:rPr>
              <a:t>is said to be </a:t>
            </a:r>
            <a:r>
              <a:rPr lang="en-GB" dirty="0">
                <a:solidFill>
                  <a:schemeClr val="tx2"/>
                </a:solidFill>
              </a:rPr>
              <a:t>the ability to understand the desires, intentions and beliefs of others, </a:t>
            </a:r>
            <a:r>
              <a:rPr lang="en-GB" dirty="0" smtClean="0">
                <a:solidFill>
                  <a:schemeClr val="tx2"/>
                </a:solidFill>
              </a:rPr>
              <a:t>and </a:t>
            </a:r>
            <a:r>
              <a:rPr lang="en-GB" dirty="0">
                <a:solidFill>
                  <a:schemeClr val="tx2"/>
                </a:solidFill>
              </a:rPr>
              <a:t>a skill that develops between 3 and 5 years of age in typically developing children</a:t>
            </a:r>
            <a:r>
              <a:rPr lang="en-GB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44" y="1555934"/>
            <a:ext cx="3982400" cy="194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…or double empathy problem?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400" i="1" dirty="0" smtClean="0">
                <a:solidFill>
                  <a:schemeClr val="tx2"/>
                </a:solidFill>
              </a:rPr>
              <a:t>“Simply </a:t>
            </a:r>
            <a:r>
              <a:rPr lang="en-GB" sz="2400" i="1" dirty="0">
                <a:solidFill>
                  <a:schemeClr val="tx2"/>
                </a:solidFill>
              </a:rPr>
              <a:t>put, the theory of the double empathy problem suggests that when people with very different experiences of the world interact with one another, they will struggle to empathise with each other</a:t>
            </a:r>
            <a:r>
              <a:rPr lang="en-GB" sz="2400" i="1" dirty="0" smtClean="0">
                <a:solidFill>
                  <a:schemeClr val="tx2"/>
                </a:solidFill>
              </a:rPr>
              <a:t>.”</a:t>
            </a:r>
          </a:p>
          <a:p>
            <a:pPr marL="0" indent="0" algn="r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Damian Milton</a:t>
            </a:r>
          </a:p>
          <a:p>
            <a:pPr marL="0" indent="0" algn="r">
              <a:buNone/>
            </a:pPr>
            <a:endParaRPr lang="en-GB" sz="2400" dirty="0" smtClean="0">
              <a:solidFill>
                <a:schemeClr val="tx2"/>
              </a:solidFill>
            </a:endParaRPr>
          </a:p>
          <a:p>
            <a:r>
              <a:rPr lang="en-GB" sz="2400" dirty="0" smtClean="0">
                <a:solidFill>
                  <a:schemeClr val="tx2"/>
                </a:solidFill>
              </a:rPr>
              <a:t>Autistic children may find it difficult to understand the beliefs, desires, needs of the non autistic peers </a:t>
            </a:r>
            <a:r>
              <a:rPr lang="en-GB" sz="2400" i="1" dirty="0" smtClean="0">
                <a:solidFill>
                  <a:schemeClr val="tx2"/>
                </a:solidFill>
              </a:rPr>
              <a:t>but equally</a:t>
            </a:r>
            <a:r>
              <a:rPr lang="en-GB" sz="2400" dirty="0" smtClean="0">
                <a:solidFill>
                  <a:schemeClr val="tx2"/>
                </a:solidFill>
              </a:rPr>
              <a:t>, their non autistic peers may find it difficult to understand </a:t>
            </a:r>
            <a:r>
              <a:rPr lang="en-GB" sz="2400" i="1" dirty="0" smtClean="0">
                <a:solidFill>
                  <a:schemeClr val="tx2"/>
                </a:solidFill>
              </a:rPr>
              <a:t>them.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In other words, they problem is on both sides</a:t>
            </a:r>
            <a:r>
              <a:rPr lang="en-GB" sz="2400" i="1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Powerpoint Presentation Template">
  <a:themeElements>
    <a:clrScheme name="Corporate Powerpoint Presentation Template 13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Corporate Powerpoint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rporate Powerpoint Presentatio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9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00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AE2FF"/>
        </a:accent5>
        <a:accent6>
          <a:srgbClr val="8AB9E7"/>
        </a:accent6>
        <a:hlink>
          <a:srgbClr val="00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0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E7"/>
        </a:accent6>
        <a:hlink>
          <a:srgbClr val="00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E7"/>
        </a:accent6>
        <a:hlink>
          <a:srgbClr val="99CC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2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99CC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3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0428424-B27E-42A8-99F0-7D8C3453AD93}" vid="{5756BB9D-CC24-4D0E-968A-2716464F1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10800</TotalTime>
  <Words>924</Words>
  <Application>Microsoft Office PowerPoint</Application>
  <PresentationFormat>On-screen Show (4:3)</PresentationFormat>
  <Paragraphs>150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Verdana</vt:lpstr>
      <vt:lpstr>Wingdings</vt:lpstr>
      <vt:lpstr>Corporate Powerpoint Presentation Template</vt:lpstr>
      <vt:lpstr>Theory of Mind and Empathy</vt:lpstr>
      <vt:lpstr>Processing and learning</vt:lpstr>
      <vt:lpstr>Processing information differently can include…</vt:lpstr>
      <vt:lpstr>Impact of anxiety on processing information..</vt:lpstr>
      <vt:lpstr>Processing everything means…</vt:lpstr>
      <vt:lpstr>Difficulties understanding others…</vt:lpstr>
      <vt:lpstr>Difficulties understanding others…</vt:lpstr>
      <vt:lpstr>Theory of mind? </vt:lpstr>
      <vt:lpstr>…or double empathy problem?</vt:lpstr>
      <vt:lpstr>Communicating and socialising differently</vt:lpstr>
      <vt:lpstr>Communicating differently</vt:lpstr>
      <vt:lpstr>Communication chain</vt:lpstr>
      <vt:lpstr>Processing communication</vt:lpstr>
      <vt:lpstr>How many questions can you answer?</vt:lpstr>
      <vt:lpstr>Processing the social world differently</vt:lpstr>
      <vt:lpstr>Processing the social world differently</vt:lpstr>
      <vt:lpstr>Social Stories can ;</vt:lpstr>
      <vt:lpstr>Comic strip conversations:</vt:lpstr>
      <vt:lpstr>Comic strips are useful for:</vt:lpstr>
      <vt:lpstr>PowerPoint Presentation</vt:lpstr>
    </vt:vector>
  </TitlesOfParts>
  <Company>West Berkshire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Granger</dc:creator>
  <cp:lastModifiedBy>Kelly Evans</cp:lastModifiedBy>
  <cp:revision>111</cp:revision>
  <dcterms:created xsi:type="dcterms:W3CDTF">2021-07-08T14:40:25Z</dcterms:created>
  <dcterms:modified xsi:type="dcterms:W3CDTF">2023-05-04T11:23:37Z</dcterms:modified>
</cp:coreProperties>
</file>