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 id="2147483704" r:id="rId2"/>
  </p:sldMasterIdLst>
  <p:notesMasterIdLst>
    <p:notesMasterId r:id="rId20"/>
  </p:notesMasterIdLst>
  <p:handoutMasterIdLst>
    <p:handoutMasterId r:id="rId21"/>
  </p:handoutMasterIdLst>
  <p:sldIdLst>
    <p:sldId id="256" r:id="rId3"/>
    <p:sldId id="328" r:id="rId4"/>
    <p:sldId id="329" r:id="rId5"/>
    <p:sldId id="330" r:id="rId6"/>
    <p:sldId id="331" r:id="rId7"/>
    <p:sldId id="335" r:id="rId8"/>
    <p:sldId id="336" r:id="rId9"/>
    <p:sldId id="338" r:id="rId10"/>
    <p:sldId id="340" r:id="rId11"/>
    <p:sldId id="342" r:id="rId12"/>
    <p:sldId id="343" r:id="rId13"/>
    <p:sldId id="344" r:id="rId14"/>
    <p:sldId id="345" r:id="rId15"/>
    <p:sldId id="337" r:id="rId16"/>
    <p:sldId id="332" r:id="rId17"/>
    <p:sldId id="333" r:id="rId18"/>
    <p:sldId id="334" r:id="rId19"/>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96"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pPr>
              <a:defRPr/>
            </a:pPr>
            <a:endParaRPr lang="en-GB" dirty="0"/>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pPr>
              <a:defRPr/>
            </a:pPr>
            <a:fld id="{A54A3625-404B-47E7-9FE9-FD814BD853E3}" type="datetimeFigureOut">
              <a:rPr lang="en-GB"/>
              <a:pPr>
                <a:defRPr/>
              </a:pPr>
              <a:t>01/02/2022</a:t>
            </a:fld>
            <a:endParaRPr lang="en-GB" dirty="0"/>
          </a:p>
        </p:txBody>
      </p:sp>
      <p:sp>
        <p:nvSpPr>
          <p:cNvPr id="4" name="Footer Placeholder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pPr>
              <a:defRPr/>
            </a:pPr>
            <a:endParaRPr lang="en-GB" dirty="0"/>
          </a:p>
        </p:txBody>
      </p:sp>
      <p:sp>
        <p:nvSpPr>
          <p:cNvPr id="5" name="Slide Number Placehold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pPr>
              <a:defRPr/>
            </a:pPr>
            <a:fld id="{02FACFCB-1B8B-408E-850D-B745C1CB97C0}" type="slidenum">
              <a:rPr lang="en-GB"/>
              <a:pPr>
                <a:defRPr/>
              </a:pPr>
              <a:t>‹#›</a:t>
            </a:fld>
            <a:endParaRPr lang="en-GB" dirty="0"/>
          </a:p>
        </p:txBody>
      </p:sp>
    </p:spTree>
    <p:extLst>
      <p:ext uri="{BB962C8B-B14F-4D97-AF65-F5344CB8AC3E}">
        <p14:creationId xmlns:p14="http://schemas.microsoft.com/office/powerpoint/2010/main" val="3468500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C85ED0-6B68-4EEE-AA66-B87A50B3EF9B}" type="datetimeFigureOut">
              <a:rPr lang="en-GB"/>
              <a:pPr>
                <a:defRPr/>
              </a:pPr>
              <a:t>01/02/2022</a:t>
            </a:fld>
            <a:endParaRPr lang="en-GB"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1038" y="4722813"/>
            <a:ext cx="5443537" cy="44751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E5442EF-FCC4-4E22-AABB-4F24AC04C4B6}" type="slidenum">
              <a:rPr lang="en-GB"/>
              <a:pPr>
                <a:defRPr/>
              </a:pPr>
              <a:t>‹#›</a:t>
            </a:fld>
            <a:endParaRPr lang="en-GB" dirty="0"/>
          </a:p>
        </p:txBody>
      </p:sp>
    </p:spTree>
    <p:extLst>
      <p:ext uri="{BB962C8B-B14F-4D97-AF65-F5344CB8AC3E}">
        <p14:creationId xmlns:p14="http://schemas.microsoft.com/office/powerpoint/2010/main" val="3590465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58763" y="3732213"/>
            <a:ext cx="8610600" cy="201612"/>
            <a:chOff x="144" y="1680"/>
            <a:chExt cx="5424" cy="144"/>
          </a:xfrm>
        </p:grpSpPr>
        <p:sp>
          <p:nvSpPr>
            <p:cNvPr id="5" name="Rectangle 8"/>
            <p:cNvSpPr>
              <a:spLocks noChangeArrowheads="1"/>
            </p:cNvSpPr>
            <p:nvPr userDrawn="1"/>
          </p:nvSpPr>
          <p:spPr bwMode="auto">
            <a:xfrm>
              <a:off x="144" y="1680"/>
              <a:ext cx="1808" cy="144"/>
            </a:xfrm>
            <a:prstGeom prst="rect">
              <a:avLst/>
            </a:prstGeom>
            <a:solidFill>
              <a:srgbClr val="019681"/>
            </a:solidFill>
            <a:ln w="9525">
              <a:solidFill>
                <a:srgbClr val="019681"/>
              </a:solidFill>
              <a:miter lim="800000"/>
              <a:headEnd/>
              <a:tailEnd/>
            </a:ln>
            <a:effectLst/>
          </p:spPr>
          <p:txBody>
            <a:bodyPr wrap="none" anchor="ctr"/>
            <a:lstStyle/>
            <a:p>
              <a:pPr>
                <a:defRPr/>
              </a:pPr>
              <a:endParaRPr lang="en-GB" dirty="0"/>
            </a:p>
          </p:txBody>
        </p:sp>
        <p:sp>
          <p:nvSpPr>
            <p:cNvPr id="6" name="Rectangle 9"/>
            <p:cNvSpPr>
              <a:spLocks noChangeArrowheads="1"/>
            </p:cNvSpPr>
            <p:nvPr userDrawn="1"/>
          </p:nvSpPr>
          <p:spPr bwMode="auto">
            <a:xfrm>
              <a:off x="1952" y="1680"/>
              <a:ext cx="1808" cy="144"/>
            </a:xfrm>
            <a:prstGeom prst="rect">
              <a:avLst/>
            </a:prstGeom>
            <a:solidFill>
              <a:srgbClr val="56B4A3"/>
            </a:solidFill>
            <a:ln w="9525">
              <a:solidFill>
                <a:srgbClr val="56B4A3"/>
              </a:solidFill>
              <a:miter lim="800000"/>
              <a:headEnd/>
              <a:tailEnd/>
            </a:ln>
            <a:effectLst/>
          </p:spPr>
          <p:txBody>
            <a:bodyPr wrap="none" anchor="ctr"/>
            <a:lstStyle/>
            <a:p>
              <a:pPr>
                <a:defRPr/>
              </a:pPr>
              <a:endParaRPr lang="en-GB" dirty="0"/>
            </a:p>
          </p:txBody>
        </p:sp>
        <p:sp>
          <p:nvSpPr>
            <p:cNvPr id="7" name="Rectangle 10"/>
            <p:cNvSpPr>
              <a:spLocks noChangeArrowheads="1"/>
            </p:cNvSpPr>
            <p:nvPr userDrawn="1"/>
          </p:nvSpPr>
          <p:spPr bwMode="auto">
            <a:xfrm>
              <a:off x="3760" y="1680"/>
              <a:ext cx="1808" cy="144"/>
            </a:xfrm>
            <a:prstGeom prst="rect">
              <a:avLst/>
            </a:prstGeom>
            <a:solidFill>
              <a:srgbClr val="019681"/>
            </a:solidFill>
            <a:ln w="9525">
              <a:solidFill>
                <a:srgbClr val="019681"/>
              </a:solidFill>
              <a:miter lim="800000"/>
              <a:headEnd/>
              <a:tailEnd/>
            </a:ln>
            <a:effectLst/>
          </p:spPr>
          <p:txBody>
            <a:bodyPr wrap="none" anchor="ctr"/>
            <a:lstStyle/>
            <a:p>
              <a:pPr>
                <a:defRPr/>
              </a:pPr>
              <a:endParaRPr lang="en-GB" dirty="0"/>
            </a:p>
          </p:txBody>
        </p:sp>
      </p:grpSp>
      <p:pic>
        <p:nvPicPr>
          <p:cNvPr id="8" name="Picture 11" descr="Admin 2-Tone Green"/>
          <p:cNvPicPr>
            <a:picLocks noChangeAspect="1" noChangeArrowheads="1"/>
          </p:cNvPicPr>
          <p:nvPr/>
        </p:nvPicPr>
        <p:blipFill>
          <a:blip r:embed="rId2" cstate="print"/>
          <a:srcRect/>
          <a:stretch>
            <a:fillRect/>
          </a:stretch>
        </p:blipFill>
        <p:spPr bwMode="auto">
          <a:xfrm>
            <a:off x="6227763" y="333375"/>
            <a:ext cx="2305050" cy="1395413"/>
          </a:xfrm>
          <a:prstGeom prst="rect">
            <a:avLst/>
          </a:prstGeom>
          <a:noFill/>
          <a:ln w="9525">
            <a:noFill/>
            <a:miter lim="800000"/>
            <a:headEnd/>
            <a:tailEnd/>
          </a:ln>
        </p:spPr>
      </p:pic>
      <p:sp>
        <p:nvSpPr>
          <p:cNvPr id="54274" name="Rectangle 2"/>
          <p:cNvSpPr>
            <a:spLocks noGrp="1" noChangeArrowheads="1"/>
          </p:cNvSpPr>
          <p:nvPr>
            <p:ph type="ctrTitle"/>
          </p:nvPr>
        </p:nvSpPr>
        <p:spPr>
          <a:xfrm>
            <a:off x="685800" y="1773238"/>
            <a:ext cx="7772400" cy="1727200"/>
          </a:xfrm>
        </p:spPr>
        <p:txBody>
          <a:bodyPr/>
          <a:lstStyle>
            <a:lvl1pPr algn="ctr">
              <a:defRPr sz="4800"/>
            </a:lvl1pPr>
          </a:lstStyle>
          <a:p>
            <a:r>
              <a:rPr lang="en-GB"/>
              <a:t>Click to edit Master title style</a:t>
            </a:r>
          </a:p>
        </p:txBody>
      </p:sp>
      <p:sp>
        <p:nvSpPr>
          <p:cNvPr id="54275" name="Rectangle 3"/>
          <p:cNvSpPr>
            <a:spLocks noGrp="1" noChangeArrowheads="1"/>
          </p:cNvSpPr>
          <p:nvPr>
            <p:ph type="subTitle" idx="1"/>
          </p:nvPr>
        </p:nvSpPr>
        <p:spPr>
          <a:xfrm>
            <a:off x="1371600" y="4221163"/>
            <a:ext cx="6400800" cy="1800225"/>
          </a:xfrm>
        </p:spPr>
        <p:txBody>
          <a:bodyPr/>
          <a:lstStyle>
            <a:lvl1pPr marL="0" indent="0" algn="ctr">
              <a:buFont typeface="Wingdings" pitchFamily="2" charset="2"/>
              <a:buNone/>
              <a:defRPr/>
            </a:lvl1pPr>
          </a:lstStyle>
          <a:p>
            <a:r>
              <a:rPr lang="en-GB"/>
              <a:t>Click to edit Master subtitle style</a:t>
            </a:r>
          </a:p>
        </p:txBody>
      </p:sp>
      <p:sp>
        <p:nvSpPr>
          <p:cNvPr id="9" name="Rectangle 4"/>
          <p:cNvSpPr>
            <a:spLocks noGrp="1" noChangeArrowheads="1"/>
          </p:cNvSpPr>
          <p:nvPr>
            <p:ph type="dt" sz="half" idx="10"/>
          </p:nvPr>
        </p:nvSpPr>
        <p:spPr/>
        <p:txBody>
          <a:bodyPr/>
          <a:lstStyle>
            <a:lvl1pPr>
              <a:defRPr>
                <a:latin typeface="Verdana" pitchFamily="34" charset="0"/>
              </a:defRPr>
            </a:lvl1pPr>
          </a:lstStyle>
          <a:p>
            <a:pPr>
              <a:defRPr/>
            </a:pPr>
            <a:fld id="{1F4CC5BE-9637-4693-ABC8-78D137D2948F}" type="datetimeFigureOut">
              <a:rPr lang="en-GB"/>
              <a:pPr>
                <a:defRPr/>
              </a:pPr>
              <a:t>01/02/2022</a:t>
            </a:fld>
            <a:endParaRPr lang="en-GB" dirty="0"/>
          </a:p>
        </p:txBody>
      </p:sp>
      <p:sp>
        <p:nvSpPr>
          <p:cNvPr id="10" name="Rectangle 5"/>
          <p:cNvSpPr>
            <a:spLocks noGrp="1" noChangeArrowheads="1"/>
          </p:cNvSpPr>
          <p:nvPr>
            <p:ph type="ftr" sz="quarter" idx="11"/>
          </p:nvPr>
        </p:nvSpPr>
        <p:spPr/>
        <p:txBody>
          <a:bodyPr/>
          <a:lstStyle>
            <a:lvl1pPr>
              <a:defRPr>
                <a:latin typeface="Verdana" pitchFamily="34" charset="0"/>
              </a:defRPr>
            </a:lvl1pPr>
          </a:lstStyle>
          <a:p>
            <a:pPr>
              <a:defRPr/>
            </a:pPr>
            <a:endParaRPr lang="en-GB" dirty="0"/>
          </a:p>
        </p:txBody>
      </p:sp>
      <p:sp>
        <p:nvSpPr>
          <p:cNvPr id="11" name="Rectangle 6"/>
          <p:cNvSpPr>
            <a:spLocks noGrp="1" noChangeArrowheads="1"/>
          </p:cNvSpPr>
          <p:nvPr>
            <p:ph type="sldNum" sz="quarter" idx="12"/>
          </p:nvPr>
        </p:nvSpPr>
        <p:spPr/>
        <p:txBody>
          <a:bodyPr/>
          <a:lstStyle>
            <a:lvl1pPr>
              <a:defRPr>
                <a:latin typeface="Verdana" pitchFamily="34" charset="0"/>
              </a:defRPr>
            </a:lvl1pPr>
          </a:lstStyle>
          <a:p>
            <a:pPr>
              <a:defRPr/>
            </a:pPr>
            <a:fld id="{5F47CC1B-8A40-40B5-B684-7F53345A4E40}"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064AFA5F-9EFE-4CD2-AA44-A003CD663996}" type="datetimeFigureOut">
              <a:rPr lang="en-GB"/>
              <a:pPr>
                <a:defRPr/>
              </a:pPr>
              <a:t>01/02/2022</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545C8ECA-0E13-4FE5-AAA2-B557B22F8305}"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04E7EA1B-1F95-4ED1-BA3A-414421F36ABF}" type="datetimeFigureOut">
              <a:rPr lang="en-GB"/>
              <a:pPr>
                <a:defRPr/>
              </a:pPr>
              <a:t>01/02/2022</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2AD9340-0D86-44FD-8766-989BC5DA6142}"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Freeform 4"/>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Right Triangle 5"/>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8"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9"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extLst/>
          </a:lstStyle>
          <a:p>
            <a:pPr>
              <a:defRPr/>
            </a:pPr>
            <a:fld id="{AC2DF301-1E72-4326-83CF-6A7E2A54FAF5}" type="datetimeFigureOut">
              <a:rPr lang="en-GB"/>
              <a:pPr>
                <a:defRPr/>
              </a:pPr>
              <a:t>01/02/2022</a:t>
            </a:fld>
            <a:endParaRPr lang="en-GB" dirty="0"/>
          </a:p>
        </p:txBody>
      </p:sp>
      <p:sp>
        <p:nvSpPr>
          <p:cNvPr id="11" name="Footer Placeholder 4"/>
          <p:cNvSpPr>
            <a:spLocks noGrp="1"/>
          </p:cNvSpPr>
          <p:nvPr>
            <p:ph type="ftr" sz="quarter" idx="11"/>
          </p:nvPr>
        </p:nvSpPr>
        <p:spPr/>
        <p:txBody>
          <a:bodyPr/>
          <a:lstStyle>
            <a:lvl1pPr>
              <a:defRPr/>
            </a:lvl1pPr>
            <a:extLst/>
          </a:lstStyle>
          <a:p>
            <a:pPr>
              <a:defRPr/>
            </a:pPr>
            <a:endParaRPr lang="en-GB" dirty="0"/>
          </a:p>
        </p:txBody>
      </p:sp>
      <p:sp>
        <p:nvSpPr>
          <p:cNvPr id="12" name="Slide Number Placeholder 5"/>
          <p:cNvSpPr>
            <a:spLocks noGrp="1"/>
          </p:cNvSpPr>
          <p:nvPr>
            <p:ph type="sldNum" sz="quarter" idx="12"/>
          </p:nvPr>
        </p:nvSpPr>
        <p:spPr/>
        <p:txBody>
          <a:bodyPr/>
          <a:lstStyle>
            <a:lvl1pPr>
              <a:defRPr/>
            </a:lvl1pPr>
            <a:extLst/>
          </a:lstStyle>
          <a:p>
            <a:pPr>
              <a:defRPr/>
            </a:pPr>
            <a:fld id="{BAE46414-717C-4F0E-B3A3-2EA835B6BECD}"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10" name="Date Placeholder 4"/>
          <p:cNvSpPr>
            <a:spLocks noGrp="1"/>
          </p:cNvSpPr>
          <p:nvPr>
            <p:ph type="dt" sz="half" idx="10"/>
          </p:nvPr>
        </p:nvSpPr>
        <p:spPr/>
        <p:txBody>
          <a:bodyPr/>
          <a:lstStyle>
            <a:lvl1pPr>
              <a:defRPr/>
            </a:lvl1pPr>
            <a:extLst/>
          </a:lstStyle>
          <a:p>
            <a:pPr>
              <a:defRPr/>
            </a:pPr>
            <a:fld id="{8FAFF248-3BE6-459E-BBD9-4E2035E67F38}" type="datetimeFigureOut">
              <a:rPr lang="en-GB"/>
              <a:pPr>
                <a:defRPr/>
              </a:pPr>
              <a:t>01/02/2022</a:t>
            </a:fld>
            <a:endParaRPr lang="en-GB" dirty="0"/>
          </a:p>
        </p:txBody>
      </p:sp>
      <p:sp>
        <p:nvSpPr>
          <p:cNvPr id="11" name="Footer Placeholder 5"/>
          <p:cNvSpPr>
            <a:spLocks noGrp="1"/>
          </p:cNvSpPr>
          <p:nvPr>
            <p:ph type="ftr" sz="quarter" idx="11"/>
          </p:nvPr>
        </p:nvSpPr>
        <p:spPr/>
        <p:txBody>
          <a:bodyPr/>
          <a:lstStyle>
            <a:lvl1pPr>
              <a:defRPr/>
            </a:lvl1pPr>
            <a:extLst/>
          </a:lstStyle>
          <a:p>
            <a:pPr>
              <a:defRPr/>
            </a:pPr>
            <a:endParaRPr lang="en-GB" dirty="0"/>
          </a:p>
        </p:txBody>
      </p:sp>
      <p:sp>
        <p:nvSpPr>
          <p:cNvPr id="12" name="Slide Number Placeholder 6"/>
          <p:cNvSpPr>
            <a:spLocks noGrp="1"/>
          </p:cNvSpPr>
          <p:nvPr>
            <p:ph type="sldNum" sz="quarter" idx="12"/>
          </p:nvPr>
        </p:nvSpPr>
        <p:spPr/>
        <p:txBody>
          <a:bodyPr/>
          <a:lstStyle>
            <a:lvl1pPr>
              <a:defRPr/>
            </a:lvl1pPr>
            <a:extLst/>
          </a:lstStyle>
          <a:p>
            <a:pPr>
              <a:defRPr/>
            </a:pPr>
            <a:fld id="{4574C322-A31D-4B43-BBA9-31DED09A1546}"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61C3D27-2DA7-4634-890C-A364ED0DB654}" type="datetimeFigureOut">
              <a:rPr lang="en-GB"/>
              <a:pPr>
                <a:defRPr/>
              </a:pPr>
              <a:t>01/02/2022</a:t>
            </a:fld>
            <a:endParaRPr lang="en-GB" dirty="0"/>
          </a:p>
        </p:txBody>
      </p:sp>
      <p:sp>
        <p:nvSpPr>
          <p:cNvPr id="8" name="Footer Placeholder 7"/>
          <p:cNvSpPr>
            <a:spLocks noGrp="1"/>
          </p:cNvSpPr>
          <p:nvPr>
            <p:ph type="ftr" sz="quarter" idx="11"/>
          </p:nvPr>
        </p:nvSpPr>
        <p:spPr/>
        <p:txBody>
          <a:bodyPr/>
          <a:lstStyle>
            <a:lvl1pPr>
              <a:defRPr/>
            </a:lvl1pPr>
            <a:extLst/>
          </a:lstStyle>
          <a:p>
            <a:pPr>
              <a:defRPr/>
            </a:pPr>
            <a:endParaRPr lang="en-GB" dirty="0"/>
          </a:p>
        </p:txBody>
      </p:sp>
      <p:sp>
        <p:nvSpPr>
          <p:cNvPr id="9" name="Slide Number Placeholder 8"/>
          <p:cNvSpPr>
            <a:spLocks noGrp="1"/>
          </p:cNvSpPr>
          <p:nvPr>
            <p:ph type="sldNum" sz="quarter" idx="12"/>
          </p:nvPr>
        </p:nvSpPr>
        <p:spPr/>
        <p:txBody>
          <a:bodyPr/>
          <a:lstStyle>
            <a:lvl1pPr>
              <a:defRPr/>
            </a:lvl1pPr>
            <a:extLst/>
          </a:lstStyle>
          <a:p>
            <a:pPr>
              <a:defRPr/>
            </a:pPr>
            <a:fld id="{0348644D-2D5F-4776-9B26-D30FA99A0A01}" type="slidenum">
              <a:rPr lang="en-GB"/>
              <a:pPr>
                <a:defRPr/>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4" name="Freeform 3"/>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Right Triangle 4"/>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7" name="Straight Connector 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6" name="Title 5"/>
          <p:cNvSpPr>
            <a:spLocks noGrp="1"/>
          </p:cNvSpPr>
          <p:nvPr>
            <p:ph type="title"/>
          </p:nvPr>
        </p:nvSpPr>
        <p:spPr/>
        <p:txBody>
          <a:bodyPr rtlCol="0"/>
          <a:lstStyle/>
          <a:p>
            <a:r>
              <a:rPr lang="en-US" smtClean="0"/>
              <a:t>Click to edit Master title style</a:t>
            </a:r>
            <a:endParaRPr lang="en-US"/>
          </a:p>
        </p:txBody>
      </p:sp>
      <p:sp>
        <p:nvSpPr>
          <p:cNvPr id="8" name="Date Placeholder 2"/>
          <p:cNvSpPr>
            <a:spLocks noGrp="1"/>
          </p:cNvSpPr>
          <p:nvPr>
            <p:ph type="dt" sz="half" idx="10"/>
          </p:nvPr>
        </p:nvSpPr>
        <p:spPr/>
        <p:txBody>
          <a:bodyPr/>
          <a:lstStyle>
            <a:lvl1pPr>
              <a:defRPr/>
            </a:lvl1pPr>
            <a:extLst/>
          </a:lstStyle>
          <a:p>
            <a:pPr>
              <a:defRPr/>
            </a:pPr>
            <a:fld id="{C14FC34C-9C7E-4907-A839-8108DB3D1095}" type="datetimeFigureOut">
              <a:rPr lang="en-GB"/>
              <a:pPr>
                <a:defRPr/>
              </a:pPr>
              <a:t>01/02/2022</a:t>
            </a:fld>
            <a:endParaRPr lang="en-GB" dirty="0"/>
          </a:p>
        </p:txBody>
      </p:sp>
      <p:sp>
        <p:nvSpPr>
          <p:cNvPr id="9" name="Footer Placeholder 3"/>
          <p:cNvSpPr>
            <a:spLocks noGrp="1"/>
          </p:cNvSpPr>
          <p:nvPr>
            <p:ph type="ftr" sz="quarter" idx="11"/>
          </p:nvPr>
        </p:nvSpPr>
        <p:spPr/>
        <p:txBody>
          <a:bodyPr/>
          <a:lstStyle>
            <a:lvl1pPr>
              <a:defRPr/>
            </a:lvl1pPr>
            <a:extLst/>
          </a:lstStyle>
          <a:p>
            <a:pPr>
              <a:defRPr/>
            </a:pPr>
            <a:endParaRPr lang="en-GB" dirty="0"/>
          </a:p>
        </p:txBody>
      </p:sp>
      <p:sp>
        <p:nvSpPr>
          <p:cNvPr id="10" name="Slide Number Placeholder 4"/>
          <p:cNvSpPr>
            <a:spLocks noGrp="1"/>
          </p:cNvSpPr>
          <p:nvPr>
            <p:ph type="sldNum" sz="quarter" idx="12"/>
          </p:nvPr>
        </p:nvSpPr>
        <p:spPr/>
        <p:txBody>
          <a:bodyPr/>
          <a:lstStyle>
            <a:lvl1pPr>
              <a:defRPr/>
            </a:lvl1pPr>
            <a:extLst/>
          </a:lstStyle>
          <a:p>
            <a:pPr>
              <a:defRPr/>
            </a:pPr>
            <a:fld id="{5700CF5F-216F-4897-92EB-1547DED5A62B}"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5884A99-239D-4538-9995-E041A9897D8B}" type="datetimeFigureOut">
              <a:rPr lang="en-GB"/>
              <a:pPr>
                <a:defRPr/>
              </a:pPr>
              <a:t>01/02/2022</a:t>
            </a:fld>
            <a:endParaRPr lang="en-GB" dirty="0"/>
          </a:p>
        </p:txBody>
      </p:sp>
      <p:sp>
        <p:nvSpPr>
          <p:cNvPr id="6" name="Footer Placeholder 5"/>
          <p:cNvSpPr>
            <a:spLocks noGrp="1"/>
          </p:cNvSpPr>
          <p:nvPr>
            <p:ph type="ftr" sz="quarter" idx="11"/>
          </p:nvPr>
        </p:nvSpPr>
        <p:spPr/>
        <p:txBody>
          <a:bodyPr/>
          <a:lstStyle>
            <a:lvl1pPr>
              <a:defRPr/>
            </a:lvl1pPr>
            <a:extLst/>
          </a:lstStyle>
          <a:p>
            <a:pPr>
              <a:defRPr/>
            </a:pPr>
            <a:endParaRPr lang="en-GB" dirty="0"/>
          </a:p>
        </p:txBody>
      </p:sp>
      <p:sp>
        <p:nvSpPr>
          <p:cNvPr id="7" name="Slide Number Placeholder 6"/>
          <p:cNvSpPr>
            <a:spLocks noGrp="1"/>
          </p:cNvSpPr>
          <p:nvPr>
            <p:ph type="sldNum" sz="quarter" idx="12"/>
          </p:nvPr>
        </p:nvSpPr>
        <p:spPr/>
        <p:txBody>
          <a:bodyPr/>
          <a:lstStyle>
            <a:lvl1pPr>
              <a:defRPr/>
            </a:lvl1pPr>
            <a:extLst/>
          </a:lstStyle>
          <a:p>
            <a:pPr>
              <a:defRPr/>
            </a:pPr>
            <a:fld id="{1D210F79-313C-4B99-82E7-D8720821CCFE}" type="slidenum">
              <a:rPr lang="en-GB"/>
              <a:pPr>
                <a:defRPr/>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C6E66BF-FE2E-4DB7-AD85-B66F998180E6}" type="datetimeFigureOut">
              <a:rPr lang="en-GB"/>
              <a:pPr>
                <a:defRPr/>
              </a:pPr>
              <a:t>01/02/2022</a:t>
            </a:fld>
            <a:endParaRPr lang="en-GB"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D719D374-83B0-41E4-B66F-B6C6590E1BB0}"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5F3B38A-727E-4C64-86AE-EEA1854656DB}" type="datetimeFigureOut">
              <a:rPr lang="en-GB"/>
              <a:pPr>
                <a:defRPr/>
              </a:pPr>
              <a:t>01/02/2022</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9846559F-596F-41F4-B51E-74A558E2FF7D}"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8AD8B23-9A10-4114-8987-820B2566DE3B}" type="datetimeFigureOut">
              <a:rPr lang="en-GB"/>
              <a:pPr>
                <a:defRPr/>
              </a:pPr>
              <a:t>01/02/2022</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D952CFA8-234A-42B8-A3F9-F2BFE0DB767F}"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88899287-8761-476F-BE10-4E3293258537}" type="datetimeFigureOut">
              <a:rPr lang="en-GB"/>
              <a:pPr>
                <a:defRPr/>
              </a:pPr>
              <a:t>01/02/2022</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CCB78F16-1B30-4111-B235-85108AA227CD}"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EB01C42E-1635-4ED4-92E5-2384A1A329FC}" type="datetimeFigureOut">
              <a:rPr lang="en-GB"/>
              <a:pPr>
                <a:defRPr/>
              </a:pPr>
              <a:t>01/02/2022</a:t>
            </a:fld>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873243B1-00C5-45E3-946C-2387E42188C5}"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8CDD9CB0-9D34-406C-A148-A4068E076337}" type="datetimeFigureOut">
              <a:rPr lang="en-GB"/>
              <a:pPr>
                <a:defRPr/>
              </a:pPr>
              <a:t>01/02/2022</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85746BC6-7641-4AC5-94B4-35087A607416}"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56FFDEE-C5C7-4C53-B2AA-D1099D2434F3}" type="datetimeFigureOut">
              <a:rPr lang="en-GB"/>
              <a:pPr>
                <a:defRPr/>
              </a:pPr>
              <a:t>01/02/2022</a:t>
            </a:fld>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0F84A58-C1B1-40A7-8E42-27179495BCF8}"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8896576-E0EB-4AB3-98F0-BED5656CD93D}" type="datetimeFigureOut">
              <a:rPr lang="en-GB"/>
              <a:pPr>
                <a:defRPr/>
              </a:pPr>
              <a:t>01/02/2022</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CD5E0D2-94FB-4037-9CA3-3BB7D5961F64}"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D0309A9-0298-413A-8902-D416134211BB}" type="datetimeFigureOut">
              <a:rPr lang="en-GB"/>
              <a:pPr>
                <a:defRPr/>
              </a:pPr>
              <a:t>01/02/2022</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4F5AB51B-5F76-4D83-92B7-2E8F73716435}"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6707188"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325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A31044E3-4D31-404F-9DE6-09E39CF77142}" type="datetimeFigureOut">
              <a:rPr lang="en-GB"/>
              <a:pPr>
                <a:defRPr/>
              </a:pPr>
              <a:t>01/02/2022</a:t>
            </a:fld>
            <a:endParaRPr lang="en-GB" dirty="0"/>
          </a:p>
        </p:txBody>
      </p:sp>
      <p:sp>
        <p:nvSpPr>
          <p:cNvPr id="532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dirty="0"/>
          </a:p>
        </p:txBody>
      </p:sp>
      <p:sp>
        <p:nvSpPr>
          <p:cNvPr id="5325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0F34544-4321-469F-8FD3-29C06E6B7CF1}" type="slidenum">
              <a:rPr lang="en-GB"/>
              <a:pPr>
                <a:defRPr/>
              </a:pPr>
              <a:t>‹#›</a:t>
            </a:fld>
            <a:endParaRPr lang="en-GB" dirty="0"/>
          </a:p>
        </p:txBody>
      </p:sp>
      <p:sp>
        <p:nvSpPr>
          <p:cNvPr id="53255" name="Line 7"/>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GB" dirty="0"/>
          </a:p>
        </p:txBody>
      </p:sp>
      <p:grpSp>
        <p:nvGrpSpPr>
          <p:cNvPr id="1032" name="Group 8"/>
          <p:cNvGrpSpPr>
            <a:grpSpLocks/>
          </p:cNvGrpSpPr>
          <p:nvPr/>
        </p:nvGrpSpPr>
        <p:grpSpPr bwMode="auto">
          <a:xfrm>
            <a:off x="0" y="0"/>
            <a:ext cx="228600" cy="6858000"/>
            <a:chOff x="0" y="0"/>
            <a:chExt cx="144" cy="4320"/>
          </a:xfrm>
        </p:grpSpPr>
        <p:sp>
          <p:nvSpPr>
            <p:cNvPr id="53257" name="Rectangle 9"/>
            <p:cNvSpPr>
              <a:spLocks noChangeArrowheads="1"/>
            </p:cNvSpPr>
            <p:nvPr/>
          </p:nvSpPr>
          <p:spPr bwMode="auto">
            <a:xfrm>
              <a:off x="0" y="0"/>
              <a:ext cx="144" cy="1440"/>
            </a:xfrm>
            <a:prstGeom prst="rect">
              <a:avLst/>
            </a:prstGeom>
            <a:solidFill>
              <a:srgbClr val="019681"/>
            </a:solidFill>
            <a:ln w="9525">
              <a:solidFill>
                <a:srgbClr val="019681"/>
              </a:solidFill>
              <a:miter lim="800000"/>
              <a:headEnd/>
              <a:tailEnd/>
            </a:ln>
            <a:effectLst/>
          </p:spPr>
          <p:txBody>
            <a:bodyPr wrap="none" anchor="ctr"/>
            <a:lstStyle/>
            <a:p>
              <a:pPr algn="ctr">
                <a:defRPr/>
              </a:pPr>
              <a:endParaRPr lang="en-GB" sz="2400" dirty="0">
                <a:latin typeface="Times New Roman" pitchFamily="18" charset="0"/>
              </a:endParaRPr>
            </a:p>
          </p:txBody>
        </p:sp>
        <p:sp>
          <p:nvSpPr>
            <p:cNvPr id="53258" name="Rectangle 10"/>
            <p:cNvSpPr>
              <a:spLocks noChangeArrowheads="1"/>
            </p:cNvSpPr>
            <p:nvPr/>
          </p:nvSpPr>
          <p:spPr bwMode="auto">
            <a:xfrm>
              <a:off x="0" y="1440"/>
              <a:ext cx="144" cy="1440"/>
            </a:xfrm>
            <a:prstGeom prst="rect">
              <a:avLst/>
            </a:prstGeom>
            <a:solidFill>
              <a:srgbClr val="56B4A3"/>
            </a:solidFill>
            <a:ln w="9525">
              <a:solidFill>
                <a:srgbClr val="56B4A3"/>
              </a:solidFill>
              <a:miter lim="800000"/>
              <a:headEnd/>
              <a:tailEnd/>
            </a:ln>
            <a:effectLst/>
          </p:spPr>
          <p:txBody>
            <a:bodyPr wrap="none" anchor="ctr"/>
            <a:lstStyle/>
            <a:p>
              <a:pPr algn="ctr">
                <a:defRPr/>
              </a:pPr>
              <a:endParaRPr lang="en-GB" sz="2400" dirty="0">
                <a:latin typeface="Times New Roman" pitchFamily="18" charset="0"/>
              </a:endParaRPr>
            </a:p>
          </p:txBody>
        </p:sp>
        <p:sp>
          <p:nvSpPr>
            <p:cNvPr id="53259" name="Rectangle 11"/>
            <p:cNvSpPr>
              <a:spLocks noChangeArrowheads="1"/>
            </p:cNvSpPr>
            <p:nvPr/>
          </p:nvSpPr>
          <p:spPr bwMode="auto">
            <a:xfrm>
              <a:off x="0" y="2880"/>
              <a:ext cx="144" cy="1440"/>
            </a:xfrm>
            <a:prstGeom prst="rect">
              <a:avLst/>
            </a:prstGeom>
            <a:solidFill>
              <a:srgbClr val="019681"/>
            </a:solidFill>
            <a:ln w="9525">
              <a:solidFill>
                <a:srgbClr val="019681"/>
              </a:solidFill>
              <a:miter lim="800000"/>
              <a:headEnd/>
              <a:tailEnd/>
            </a:ln>
            <a:effectLst/>
          </p:spPr>
          <p:txBody>
            <a:bodyPr wrap="none" anchor="ctr"/>
            <a:lstStyle/>
            <a:p>
              <a:pPr algn="ctr">
                <a:defRPr/>
              </a:pPr>
              <a:endParaRPr lang="en-GB" sz="2400" dirty="0">
                <a:latin typeface="Times New Roman" pitchFamily="18" charset="0"/>
              </a:endParaRPr>
            </a:p>
          </p:txBody>
        </p:sp>
      </p:grpSp>
      <p:pic>
        <p:nvPicPr>
          <p:cNvPr id="1033" name="Picture 12" descr="Admin 2-Tone Green"/>
          <p:cNvPicPr>
            <a:picLocks noChangeAspect="1" noChangeArrowheads="1"/>
          </p:cNvPicPr>
          <p:nvPr/>
        </p:nvPicPr>
        <p:blipFill>
          <a:blip r:embed="rId13" cstate="print"/>
          <a:srcRect/>
          <a:stretch>
            <a:fillRect/>
          </a:stretch>
        </p:blipFill>
        <p:spPr bwMode="auto">
          <a:xfrm>
            <a:off x="7380288" y="260350"/>
            <a:ext cx="1439862" cy="871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60"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defRPr>
      </a:lvl2pPr>
      <a:lvl3pPr algn="l" rtl="0" eaLnBrk="0" fontAlgn="base" hangingPunct="0">
        <a:spcBef>
          <a:spcPct val="0"/>
        </a:spcBef>
        <a:spcAft>
          <a:spcPct val="0"/>
        </a:spcAft>
        <a:defRPr sz="4000" b="1">
          <a:solidFill>
            <a:schemeClr val="tx2"/>
          </a:solidFill>
          <a:latin typeface="Arial" charset="0"/>
        </a:defRPr>
      </a:lvl3pPr>
      <a:lvl4pPr algn="l" rtl="0" eaLnBrk="0" fontAlgn="base" hangingPunct="0">
        <a:spcBef>
          <a:spcPct val="0"/>
        </a:spcBef>
        <a:spcAft>
          <a:spcPct val="0"/>
        </a:spcAft>
        <a:defRPr sz="4000" b="1">
          <a:solidFill>
            <a:schemeClr val="tx2"/>
          </a:solidFill>
          <a:latin typeface="Arial" charset="0"/>
        </a:defRPr>
      </a:lvl4pPr>
      <a:lvl5pPr algn="l" rtl="0" eaLnBrk="0" fontAlgn="base" hangingPunct="0">
        <a:spcBef>
          <a:spcPct val="0"/>
        </a:spcBef>
        <a:spcAft>
          <a:spcPct val="0"/>
        </a:spcAft>
        <a:defRPr sz="4000" b="1">
          <a:solidFill>
            <a:schemeClr val="tx2"/>
          </a:solidFill>
          <a:latin typeface="Arial" charset="0"/>
        </a:defRPr>
      </a:lvl5pPr>
      <a:lvl6pPr marL="457200" algn="l" rtl="0" fontAlgn="base">
        <a:spcBef>
          <a:spcPct val="0"/>
        </a:spcBef>
        <a:spcAft>
          <a:spcPct val="0"/>
        </a:spcAft>
        <a:defRPr sz="4000" b="1">
          <a:solidFill>
            <a:schemeClr val="tx2"/>
          </a:solidFill>
          <a:latin typeface="Arial" charset="0"/>
        </a:defRPr>
      </a:lvl6pPr>
      <a:lvl7pPr marL="914400" algn="l" rtl="0" fontAlgn="base">
        <a:spcBef>
          <a:spcPct val="0"/>
        </a:spcBef>
        <a:spcAft>
          <a:spcPct val="0"/>
        </a:spcAft>
        <a:defRPr sz="4000" b="1">
          <a:solidFill>
            <a:schemeClr val="tx2"/>
          </a:solidFill>
          <a:latin typeface="Arial" charset="0"/>
        </a:defRPr>
      </a:lvl7pPr>
      <a:lvl8pPr marL="1371600" algn="l" rtl="0" fontAlgn="base">
        <a:spcBef>
          <a:spcPct val="0"/>
        </a:spcBef>
        <a:spcAft>
          <a:spcPct val="0"/>
        </a:spcAft>
        <a:defRPr sz="4000" b="1">
          <a:solidFill>
            <a:schemeClr val="tx2"/>
          </a:solidFill>
          <a:latin typeface="Arial" charset="0"/>
        </a:defRPr>
      </a:lvl8pPr>
      <a:lvl9pPr marL="1828800" algn="l"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q"/>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2051"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 name="Date Placeholder 4"/>
          <p:cNvSpPr>
            <a:spLocks noGrp="1"/>
          </p:cNvSpPr>
          <p:nvPr>
            <p:ph type="dt" sz="half" idx="2"/>
          </p:nvPr>
        </p:nvSpPr>
        <p:spPr>
          <a:xfrm>
            <a:off x="6727825" y="6408738"/>
            <a:ext cx="1919288" cy="365125"/>
          </a:xfrm>
          <a:prstGeom prst="rect">
            <a:avLst/>
          </a:prstGeom>
        </p:spPr>
        <p:txBody>
          <a:bodyPr vert="horz" anchor="b"/>
          <a:lstStyle>
            <a:lvl1pPr fontAlgn="auto">
              <a:spcBef>
                <a:spcPts val="0"/>
              </a:spcBef>
              <a:spcAft>
                <a:spcPts val="0"/>
              </a:spcAft>
              <a:defRPr sz="1000">
                <a:solidFill>
                  <a:schemeClr val="tx1"/>
                </a:solidFill>
                <a:latin typeface="+mn-lt"/>
              </a:defRPr>
            </a:lvl1pPr>
            <a:extLst/>
          </a:lstStyle>
          <a:p>
            <a:pPr>
              <a:defRPr/>
            </a:pPr>
            <a:fld id="{9AC876F2-45D0-45C7-83D7-8500F69B7C52}" type="datetimeFigureOut">
              <a:rPr lang="en-GB"/>
              <a:pPr>
                <a:defRPr/>
              </a:pPr>
              <a:t>01/02/2022</a:t>
            </a:fld>
            <a:endParaRPr lang="en-GB" dirty="0"/>
          </a:p>
        </p:txBody>
      </p:sp>
      <p:sp>
        <p:nvSpPr>
          <p:cNvPr id="24" name="Footer Placeholder 5"/>
          <p:cNvSpPr>
            <a:spLocks noGrp="1"/>
          </p:cNvSpPr>
          <p:nvPr>
            <p:ph type="ftr" sz="quarter" idx="3"/>
          </p:nvPr>
        </p:nvSpPr>
        <p:spPr>
          <a:xfrm>
            <a:off x="4379913" y="6408738"/>
            <a:ext cx="2351087" cy="365125"/>
          </a:xfrm>
          <a:prstGeom prst="rect">
            <a:avLst/>
          </a:prstGeom>
        </p:spPr>
        <p:txBody>
          <a:bodyPr vert="horz" anchor="b"/>
          <a:lstStyle>
            <a:lvl1pPr algn="r" fontAlgn="auto">
              <a:spcBef>
                <a:spcPts val="0"/>
              </a:spcBef>
              <a:spcAft>
                <a:spcPts val="0"/>
              </a:spcAft>
              <a:defRPr sz="1000">
                <a:solidFill>
                  <a:schemeClr val="tx1"/>
                </a:solidFill>
                <a:latin typeface="+mn-lt"/>
              </a:defRPr>
            </a:lvl1pPr>
            <a:extLst/>
          </a:lstStyle>
          <a:p>
            <a:pPr>
              <a:defRPr/>
            </a:pPr>
            <a:endParaRPr lang="en-GB" dirty="0"/>
          </a:p>
        </p:txBody>
      </p:sp>
      <p:sp>
        <p:nvSpPr>
          <p:cNvPr id="25" name="Slide Number Placeholder 6"/>
          <p:cNvSpPr>
            <a:spLocks noGrp="1"/>
          </p:cNvSpPr>
          <p:nvPr>
            <p:ph type="sldNum" sz="quarter" idx="4"/>
          </p:nvPr>
        </p:nvSpPr>
        <p:spPr>
          <a:xfrm>
            <a:off x="8647113" y="6408738"/>
            <a:ext cx="366712" cy="365125"/>
          </a:xfrm>
          <a:prstGeom prst="rect">
            <a:avLst/>
          </a:prstGeom>
        </p:spPr>
        <p:txBody>
          <a:bodyPr vert="horz" anchor="b"/>
          <a:lstStyle>
            <a:lvl1pPr algn="r" fontAlgn="auto">
              <a:spcBef>
                <a:spcPts val="0"/>
              </a:spcBef>
              <a:spcAft>
                <a:spcPts val="0"/>
              </a:spcAft>
              <a:defRPr sz="1000">
                <a:solidFill>
                  <a:schemeClr val="tx1"/>
                </a:solidFill>
                <a:latin typeface="+mn-lt"/>
              </a:defRPr>
            </a:lvl1pPr>
            <a:extLst/>
          </a:lstStyle>
          <a:p>
            <a:pPr>
              <a:defRPr/>
            </a:pPr>
            <a:fld id="{F168AFD1-D139-48EE-88CC-583E11BA7225}" type="slidenum">
              <a:rPr lang="en-GB"/>
              <a:pPr>
                <a:defRPr/>
              </a:pPr>
              <a:t>‹#›</a:t>
            </a:fld>
            <a:endParaRPr lang="en-GB" dirty="0"/>
          </a:p>
        </p:txBody>
      </p:sp>
    </p:spTree>
  </p:cSld>
  <p:clrMap bg1="dk1" tx1="lt1" bg2="dk2" tx2="lt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Arial" charset="0"/>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Arial" charset="0"/>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Arial" charset="0"/>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Arial" charset="0"/>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Arial" charset="0"/>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Arial"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erebra.org.uk/get-advice-support/sleep-advice-servi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1752601"/>
            <a:ext cx="7772400" cy="1829761"/>
          </a:xfrm>
        </p:spPr>
        <p:txBody>
          <a:bodyPr>
            <a:normAutofit/>
            <a:scene3d>
              <a:camera prst="orthographicFront"/>
              <a:lightRig rig="soft" dir="t"/>
            </a:scene3d>
            <a:sp3d prstMaterial="softEdge">
              <a:bevelT w="25400" h="25400"/>
            </a:sp3d>
          </a:bodyPr>
          <a:lstStyle/>
          <a:p>
            <a:pPr eaLnBrk="1" fontAlgn="auto" hangingPunct="1">
              <a:spcAft>
                <a:spcPts val="0"/>
              </a:spcAft>
              <a:defRPr/>
            </a:pPr>
            <a:r>
              <a:rPr lang="en-GB" sz="4800" kern="1200" dirty="0" smtClean="0">
                <a:effectLst>
                  <a:outerShdw blurRad="31750" dist="25400" dir="5400000" algn="tl" rotWithShape="0">
                    <a:srgbClr val="000000">
                      <a:alpha val="25000"/>
                    </a:srgbClr>
                  </a:outerShdw>
                </a:effectLst>
              </a:rPr>
              <a:t>       </a:t>
            </a:r>
            <a:r>
              <a:rPr lang="en-GB" sz="8000" kern="1200" dirty="0" smtClean="0">
                <a:effectLst>
                  <a:outerShdw blurRad="31750" dist="25400" dir="5400000" algn="tl" rotWithShape="0">
                    <a:srgbClr val="000000">
                      <a:alpha val="25000"/>
                    </a:srgbClr>
                  </a:outerShdw>
                </a:effectLst>
              </a:rPr>
              <a:t>Sleep</a:t>
            </a:r>
            <a:endParaRPr lang="en-GB" sz="8000" kern="1200" dirty="0">
              <a:effectLst>
                <a:outerShdw blurRad="31750" dist="25400" dir="5400000" algn="tl" rotWithShape="0">
                  <a:srgbClr val="000000">
                    <a:alpha val="25000"/>
                  </a:srgbClr>
                </a:outerShdw>
              </a:effectLst>
            </a:endParaRPr>
          </a:p>
        </p:txBody>
      </p:sp>
      <p:sp>
        <p:nvSpPr>
          <p:cNvPr id="10243" name="Subtitle 2"/>
          <p:cNvSpPr>
            <a:spLocks noGrp="1"/>
          </p:cNvSpPr>
          <p:nvPr>
            <p:ph type="subTitle" idx="4294967295"/>
          </p:nvPr>
        </p:nvSpPr>
        <p:spPr>
          <a:xfrm>
            <a:off x="684213" y="3789363"/>
            <a:ext cx="7845425" cy="1201737"/>
          </a:xfrm>
        </p:spPr>
        <p:txBody>
          <a:bodyPr lIns="45720" rIns="45720"/>
          <a:lstStyle/>
          <a:p>
            <a:pPr marL="0" indent="0" algn="ctr" eaLnBrk="1" hangingPunct="1">
              <a:buFont typeface="Wingdings" pitchFamily="2" charset="2"/>
              <a:buNone/>
            </a:pPr>
            <a:r>
              <a:rPr lang="en-GB" dirty="0" smtClean="0">
                <a:solidFill>
                  <a:schemeClr val="tx2"/>
                </a:solidFill>
              </a:rPr>
              <a:t>Understanding &amp; Supporting Our Children</a:t>
            </a:r>
          </a:p>
          <a:p>
            <a:pPr marL="0" indent="0" algn="ctr" eaLnBrk="1" hangingPunct="1">
              <a:buFont typeface="Wingdings" pitchFamily="2" charset="2"/>
              <a:buNone/>
            </a:pPr>
            <a:r>
              <a:rPr lang="en-GB" b="1" dirty="0" smtClean="0">
                <a:solidFill>
                  <a:schemeClr val="tx2"/>
                </a:solidFill>
              </a:rPr>
              <a:t>     Kelly Evans </a:t>
            </a:r>
          </a:p>
          <a:p>
            <a:pPr marL="0" indent="0" algn="ctr" eaLnBrk="1" hangingPunct="1">
              <a:buFont typeface="Wingdings" pitchFamily="2" charset="2"/>
              <a:buNone/>
            </a:pPr>
            <a:r>
              <a:rPr lang="en-GB" sz="1800" dirty="0" smtClean="0">
                <a:solidFill>
                  <a:schemeClr val="tx2"/>
                </a:solidFill>
              </a:rPr>
              <a:t>       Autism Advisor for Families</a:t>
            </a:r>
          </a:p>
        </p:txBody>
      </p:sp>
      <p:pic>
        <p:nvPicPr>
          <p:cNvPr id="11" name="Picture 10" descr="I:\Education\Social Inclusion\SEN\Learning Support Services Team\AS Team\AS Team Meetings\Templates\Austism illustration.png"/>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2656"/>
            <a:ext cx="1496060" cy="1584176"/>
          </a:xfrm>
          <a:prstGeom prst="rect">
            <a:avLst/>
          </a:prstGeom>
          <a:noFill/>
          <a:ln>
            <a:noFill/>
          </a:ln>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1628800"/>
            <a:ext cx="3085675" cy="19535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Day and Night learning </a:t>
            </a:r>
            <a:endParaRPr lang="en-GB" dirty="0"/>
          </a:p>
        </p:txBody>
      </p:sp>
      <p:sp>
        <p:nvSpPr>
          <p:cNvPr id="3" name="Content Placeholder 2"/>
          <p:cNvSpPr>
            <a:spLocks noGrp="1"/>
          </p:cNvSpPr>
          <p:nvPr>
            <p:ph idx="1"/>
          </p:nvPr>
        </p:nvSpPr>
        <p:spPr/>
        <p:txBody>
          <a:bodyPr/>
          <a:lstStyle/>
          <a:p>
            <a:r>
              <a:rPr lang="en-GB" dirty="0" smtClean="0"/>
              <a:t>Not just that it gets dark at night</a:t>
            </a:r>
          </a:p>
          <a:p>
            <a:r>
              <a:rPr lang="en-GB" dirty="0" smtClean="0"/>
              <a:t>Use phrases such as ‘its is night time, time to sleep’ and ‘its is morning, time to wake up’ </a:t>
            </a:r>
          </a:p>
          <a:p>
            <a:r>
              <a:rPr lang="en-GB" dirty="0" smtClean="0"/>
              <a:t>Make sure the bedroom looks different at night time. In the day – curtains open. </a:t>
            </a:r>
          </a:p>
          <a:p>
            <a:r>
              <a:rPr lang="en-GB" dirty="0" smtClean="0"/>
              <a:t>Use scents to indicate day and night such as lavender</a:t>
            </a:r>
          </a:p>
          <a:p>
            <a:r>
              <a:rPr lang="en-GB" dirty="0" smtClean="0"/>
              <a:t>Music – calming for night and lively music when getting dressed</a:t>
            </a:r>
          </a:p>
          <a:p>
            <a:r>
              <a:rPr lang="en-GB" dirty="0" smtClean="0"/>
              <a:t>Special alarm clocks</a:t>
            </a:r>
          </a:p>
          <a:p>
            <a:pPr marL="0" indent="0">
              <a:buNone/>
            </a:pPr>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2160" y="95251"/>
            <a:ext cx="1266647" cy="970005"/>
          </a:xfrm>
          <a:prstGeom prst="rect">
            <a:avLst/>
          </a:prstGeom>
        </p:spPr>
      </p:pic>
    </p:spTree>
    <p:extLst>
      <p:ext uri="{BB962C8B-B14F-4D97-AF65-F5344CB8AC3E}">
        <p14:creationId xmlns:p14="http://schemas.microsoft.com/office/powerpoint/2010/main" val="1970826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the bedroom restful</a:t>
            </a:r>
            <a:endParaRPr lang="en-GB" dirty="0"/>
          </a:p>
        </p:txBody>
      </p:sp>
      <p:sp>
        <p:nvSpPr>
          <p:cNvPr id="3" name="Content Placeholder 2"/>
          <p:cNvSpPr>
            <a:spLocks noGrp="1"/>
          </p:cNvSpPr>
          <p:nvPr>
            <p:ph idx="1"/>
          </p:nvPr>
        </p:nvSpPr>
        <p:spPr/>
        <p:txBody>
          <a:bodyPr/>
          <a:lstStyle/>
          <a:p>
            <a:r>
              <a:rPr lang="en-GB" dirty="0" smtClean="0"/>
              <a:t>Right temperature</a:t>
            </a:r>
          </a:p>
          <a:p>
            <a:r>
              <a:rPr lang="en-GB" dirty="0" smtClean="0"/>
              <a:t>Bed and pillows comfortable</a:t>
            </a:r>
          </a:p>
          <a:p>
            <a:r>
              <a:rPr lang="en-GB" dirty="0" smtClean="0"/>
              <a:t>Distraction free room</a:t>
            </a:r>
          </a:p>
          <a:p>
            <a:r>
              <a:rPr lang="en-GB" dirty="0" smtClean="0"/>
              <a:t>Free of things that may disturb them emotionally such </a:t>
            </a:r>
            <a:r>
              <a:rPr lang="en-GB" smtClean="0"/>
              <a:t>as posters, </a:t>
            </a:r>
            <a:r>
              <a:rPr lang="en-GB" dirty="0" smtClean="0"/>
              <a:t>dressing gowns hanging that could be a monster</a:t>
            </a:r>
          </a:p>
          <a:p>
            <a:r>
              <a:rPr lang="en-GB" dirty="0" smtClean="0"/>
              <a:t>Colour of the room – pale, pastel shades are most calming</a:t>
            </a:r>
          </a:p>
          <a:p>
            <a:r>
              <a:rPr lang="en-GB" dirty="0" smtClean="0"/>
              <a:t>Can comforters be easily reached? </a:t>
            </a:r>
          </a:p>
          <a:p>
            <a:r>
              <a:rPr lang="en-GB" dirty="0" smtClean="0"/>
              <a:t>Is light blocked?</a:t>
            </a:r>
          </a:p>
        </p:txBody>
      </p:sp>
    </p:spTree>
    <p:extLst>
      <p:ext uri="{BB962C8B-B14F-4D97-AF65-F5344CB8AC3E}">
        <p14:creationId xmlns:p14="http://schemas.microsoft.com/office/powerpoint/2010/main" val="3351543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separation is the problem</a:t>
            </a:r>
            <a:endParaRPr lang="en-GB" dirty="0"/>
          </a:p>
        </p:txBody>
      </p:sp>
      <p:sp>
        <p:nvSpPr>
          <p:cNvPr id="3" name="Content Placeholder 2"/>
          <p:cNvSpPr>
            <a:spLocks noGrp="1"/>
          </p:cNvSpPr>
          <p:nvPr>
            <p:ph idx="1"/>
          </p:nvPr>
        </p:nvSpPr>
        <p:spPr/>
        <p:txBody>
          <a:bodyPr/>
          <a:lstStyle/>
          <a:p>
            <a:r>
              <a:rPr lang="en-GB" sz="2200" dirty="0" smtClean="0"/>
              <a:t>Children experience brief awakenings at the end of a natural sleep cycle (60-90mins) – they will then search for the positive associations they have made at bedtime. </a:t>
            </a:r>
          </a:p>
          <a:p>
            <a:r>
              <a:rPr lang="en-GB" sz="2200" dirty="0" smtClean="0"/>
              <a:t>Give them an item of yours</a:t>
            </a:r>
          </a:p>
          <a:p>
            <a:r>
              <a:rPr lang="en-GB" sz="2200" dirty="0" smtClean="0"/>
              <a:t>Spray a perfume/ cologne </a:t>
            </a:r>
          </a:p>
          <a:p>
            <a:r>
              <a:rPr lang="en-GB" sz="2200" dirty="0" smtClean="0"/>
              <a:t>Record you singing to your child</a:t>
            </a:r>
          </a:p>
          <a:p>
            <a:r>
              <a:rPr lang="en-GB" sz="2200" dirty="0" smtClean="0"/>
              <a:t>Leave a note for them to find in the morning</a:t>
            </a:r>
          </a:p>
          <a:p>
            <a:r>
              <a:rPr lang="en-GB" sz="2200" dirty="0" smtClean="0"/>
              <a:t>Pictures of loved ones in the room</a:t>
            </a:r>
          </a:p>
          <a:p>
            <a:r>
              <a:rPr lang="en-GB" sz="2200" dirty="0" smtClean="0"/>
              <a:t>A special container by the bed that they put in wishes' to bring you in the morning</a:t>
            </a:r>
          </a:p>
          <a:p>
            <a:r>
              <a:rPr lang="en-GB" sz="2200" dirty="0" smtClean="0"/>
              <a:t>Leave paper heart every 15 mins in the evening and in the morning they can see how loved they are</a:t>
            </a:r>
          </a:p>
          <a:p>
            <a:endParaRPr lang="en-GB" sz="2200" dirty="0" smtClean="0"/>
          </a:p>
          <a:p>
            <a:endParaRPr lang="en-GB"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2420888"/>
            <a:ext cx="2215133" cy="2313583"/>
          </a:xfrm>
          <a:prstGeom prst="rect">
            <a:avLst/>
          </a:prstGeom>
        </p:spPr>
      </p:pic>
    </p:spTree>
    <p:extLst>
      <p:ext uri="{BB962C8B-B14F-4D97-AF65-F5344CB8AC3E}">
        <p14:creationId xmlns:p14="http://schemas.microsoft.com/office/powerpoint/2010/main" val="3815100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bedtime backwards</a:t>
            </a:r>
            <a:endParaRPr lang="en-GB" dirty="0"/>
          </a:p>
        </p:txBody>
      </p:sp>
      <p:sp>
        <p:nvSpPr>
          <p:cNvPr id="3" name="Content Placeholder 2"/>
          <p:cNvSpPr>
            <a:spLocks noGrp="1"/>
          </p:cNvSpPr>
          <p:nvPr>
            <p:ph idx="1"/>
          </p:nvPr>
        </p:nvSpPr>
        <p:spPr/>
        <p:txBody>
          <a:bodyPr/>
          <a:lstStyle/>
          <a:p>
            <a:r>
              <a:rPr lang="en-GB" dirty="0" smtClean="0"/>
              <a:t>This technique helps to move patterns to the desired time</a:t>
            </a:r>
          </a:p>
          <a:p>
            <a:r>
              <a:rPr lang="en-GB" dirty="0" smtClean="0"/>
              <a:t>First decide on appropriate bedtime and waking time based on sleep needs</a:t>
            </a:r>
          </a:p>
          <a:p>
            <a:r>
              <a:rPr lang="en-GB" dirty="0" smtClean="0"/>
              <a:t>Gradually make the time earlier by 15 minutes</a:t>
            </a:r>
          </a:p>
          <a:p>
            <a:pPr marL="0" indent="0">
              <a:buNone/>
            </a:pPr>
            <a:r>
              <a:rPr lang="en-GB" b="1" u="sng" dirty="0" smtClean="0"/>
              <a:t>Example</a:t>
            </a:r>
          </a:p>
          <a:p>
            <a:pPr marL="0" indent="0">
              <a:buNone/>
            </a:pPr>
            <a:r>
              <a:rPr lang="en-GB" dirty="0" smtClean="0"/>
              <a:t>If your child is put to bed at 8pm but doesn’t sleep until 11pm, start by putting them to bed at 11pm (with calm routine before). Gradually move the time earlier by 15 minutes. </a:t>
            </a:r>
            <a:endParaRPr lang="en-GB" dirty="0"/>
          </a:p>
        </p:txBody>
      </p:sp>
    </p:spTree>
    <p:extLst>
      <p:ext uri="{BB962C8B-B14F-4D97-AF65-F5344CB8AC3E}">
        <p14:creationId xmlns:p14="http://schemas.microsoft.com/office/powerpoint/2010/main" val="1633412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strategies to support sleep</a:t>
            </a:r>
            <a:endParaRPr lang="en-GB" dirty="0"/>
          </a:p>
        </p:txBody>
      </p:sp>
      <p:sp>
        <p:nvSpPr>
          <p:cNvPr id="3" name="Content Placeholder 2"/>
          <p:cNvSpPr>
            <a:spLocks noGrp="1"/>
          </p:cNvSpPr>
          <p:nvPr>
            <p:ph idx="1"/>
          </p:nvPr>
        </p:nvSpPr>
        <p:spPr/>
        <p:txBody>
          <a:bodyPr/>
          <a:lstStyle/>
          <a:p>
            <a:r>
              <a:rPr lang="en-GB" sz="2200" dirty="0" smtClean="0"/>
              <a:t>Gradual retreat – repeat if they wake in the night</a:t>
            </a:r>
          </a:p>
          <a:p>
            <a:r>
              <a:rPr lang="en-GB" sz="2200" dirty="0" smtClean="0"/>
              <a:t>Once the light is out – reduce engagement with your child</a:t>
            </a:r>
          </a:p>
          <a:p>
            <a:r>
              <a:rPr lang="en-GB" sz="2200" dirty="0"/>
              <a:t>Using visual to support your routine</a:t>
            </a:r>
          </a:p>
          <a:p>
            <a:r>
              <a:rPr lang="en-GB" sz="2200" dirty="0"/>
              <a:t>Rewards – hugs, praise, thumbs up, pictures (happy face), reward charts, tokens for a </a:t>
            </a:r>
            <a:r>
              <a:rPr lang="en-GB" sz="2200" dirty="0" smtClean="0"/>
              <a:t>treat</a:t>
            </a:r>
          </a:p>
          <a:p>
            <a:r>
              <a:rPr lang="en-GB" sz="2200" dirty="0" smtClean="0"/>
              <a:t>Broken record technique – use phrases such as ‘its time to go to sleep’. </a:t>
            </a:r>
          </a:p>
          <a:p>
            <a:r>
              <a:rPr lang="en-GB" sz="2200" dirty="0" smtClean="0"/>
              <a:t>Reduce eye contact </a:t>
            </a:r>
          </a:p>
          <a:p>
            <a:r>
              <a:rPr lang="en-GB" sz="2200" dirty="0" smtClean="0"/>
              <a:t>Set an alarm to go to bed every night</a:t>
            </a:r>
          </a:p>
          <a:p>
            <a:r>
              <a:rPr lang="en-GB" sz="2200" dirty="0" smtClean="0"/>
              <a:t>Write down thoughts and worries</a:t>
            </a:r>
          </a:p>
          <a:p>
            <a:r>
              <a:rPr lang="en-GB" sz="2200" dirty="0" smtClean="0"/>
              <a:t>Natural light in the morning</a:t>
            </a:r>
          </a:p>
          <a:p>
            <a:r>
              <a:rPr lang="en-GB" sz="2200" dirty="0" smtClean="0"/>
              <a:t>Yoga, meditation, visualisation</a:t>
            </a:r>
          </a:p>
          <a:p>
            <a:endParaRPr lang="en-GB" sz="2500" dirty="0"/>
          </a:p>
          <a:p>
            <a:endParaRPr lang="en-GB" dirty="0" smtClean="0"/>
          </a:p>
          <a:p>
            <a:endParaRPr lang="en-GB" dirty="0"/>
          </a:p>
        </p:txBody>
      </p:sp>
    </p:spTree>
    <p:extLst>
      <p:ext uri="{BB962C8B-B14F-4D97-AF65-F5344CB8AC3E}">
        <p14:creationId xmlns:p14="http://schemas.microsoft.com/office/powerpoint/2010/main" val="2410233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Melatonin </a:t>
            </a:r>
            <a:endParaRPr lang="en-GB" dirty="0"/>
          </a:p>
        </p:txBody>
      </p:sp>
      <p:sp>
        <p:nvSpPr>
          <p:cNvPr id="3" name="Content Placeholder 2"/>
          <p:cNvSpPr>
            <a:spLocks noGrp="1"/>
          </p:cNvSpPr>
          <p:nvPr>
            <p:ph idx="1"/>
          </p:nvPr>
        </p:nvSpPr>
        <p:spPr/>
        <p:txBody>
          <a:bodyPr/>
          <a:lstStyle/>
          <a:p>
            <a:r>
              <a:rPr lang="en-GB" sz="3500" dirty="0" smtClean="0"/>
              <a:t>A hormone that occurs naturally in our bodies </a:t>
            </a:r>
          </a:p>
          <a:p>
            <a:r>
              <a:rPr lang="en-GB" sz="3500" dirty="0" smtClean="0"/>
              <a:t>Produced at night and helps us go to sleep</a:t>
            </a:r>
          </a:p>
          <a:p>
            <a:r>
              <a:rPr lang="en-GB" sz="3500" dirty="0" smtClean="0"/>
              <a:t>Sometimes prescribed to help with sleep difficulties </a:t>
            </a:r>
          </a:p>
          <a:p>
            <a:r>
              <a:rPr lang="en-GB" sz="3500" dirty="0" smtClean="0"/>
              <a:t>CAHMS referral / paediatrician  - NOT GP</a:t>
            </a:r>
          </a:p>
        </p:txBody>
      </p:sp>
    </p:spTree>
    <p:extLst>
      <p:ext uri="{BB962C8B-B14F-4D97-AF65-F5344CB8AC3E}">
        <p14:creationId xmlns:p14="http://schemas.microsoft.com/office/powerpoint/2010/main" val="2025284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 after yourself </a:t>
            </a:r>
            <a:endParaRPr lang="en-GB" dirty="0"/>
          </a:p>
        </p:txBody>
      </p:sp>
      <p:sp>
        <p:nvSpPr>
          <p:cNvPr id="3" name="Content Placeholder 2"/>
          <p:cNvSpPr>
            <a:spLocks noGrp="1"/>
          </p:cNvSpPr>
          <p:nvPr>
            <p:ph idx="1"/>
          </p:nvPr>
        </p:nvSpPr>
        <p:spPr/>
        <p:txBody>
          <a:bodyPr/>
          <a:lstStyle/>
          <a:p>
            <a:r>
              <a:rPr lang="en-GB" sz="4000" dirty="0" smtClean="0"/>
              <a:t>Rest or sleep when possible</a:t>
            </a:r>
          </a:p>
          <a:p>
            <a:r>
              <a:rPr lang="en-GB" sz="4000" dirty="0" smtClean="0"/>
              <a:t>Ask for help from family or friends</a:t>
            </a:r>
          </a:p>
          <a:p>
            <a:r>
              <a:rPr lang="en-GB" sz="4000" dirty="0" smtClean="0"/>
              <a:t>Eat healthily and avoid alcohol</a:t>
            </a:r>
          </a:p>
          <a:p>
            <a:r>
              <a:rPr lang="en-GB" sz="4000" dirty="0" smtClean="0"/>
              <a:t>Seek help from practitioners </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4509120"/>
            <a:ext cx="2915279" cy="2186459"/>
          </a:xfrm>
          <a:prstGeom prst="rect">
            <a:avLst/>
          </a:prstGeom>
        </p:spPr>
      </p:pic>
    </p:spTree>
    <p:extLst>
      <p:ext uri="{BB962C8B-B14F-4D97-AF65-F5344CB8AC3E}">
        <p14:creationId xmlns:p14="http://schemas.microsoft.com/office/powerpoint/2010/main" val="1597145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 and support</a:t>
            </a:r>
            <a:endParaRPr lang="en-GB" dirty="0"/>
          </a:p>
        </p:txBody>
      </p:sp>
      <p:sp>
        <p:nvSpPr>
          <p:cNvPr id="3" name="Content Placeholder 2"/>
          <p:cNvSpPr>
            <a:spLocks noGrp="1"/>
          </p:cNvSpPr>
          <p:nvPr>
            <p:ph idx="1"/>
          </p:nvPr>
        </p:nvSpPr>
        <p:spPr/>
        <p:txBody>
          <a:bodyPr/>
          <a:lstStyle/>
          <a:p>
            <a:r>
              <a:rPr lang="en-GB" sz="3300" dirty="0" smtClean="0"/>
              <a:t>Cerebra </a:t>
            </a:r>
            <a:r>
              <a:rPr lang="en-GB" sz="3300" dirty="0"/>
              <a:t>- </a:t>
            </a:r>
            <a:r>
              <a:rPr lang="en-GB" sz="3300" dirty="0">
                <a:hlinkClick r:id="rId2"/>
              </a:rPr>
              <a:t>https://cerebra.org.uk/get-advice-support/sleep-advice-service</a:t>
            </a:r>
            <a:r>
              <a:rPr lang="en-GB" sz="3300" dirty="0" smtClean="0">
                <a:hlinkClick r:id="rId2"/>
              </a:rPr>
              <a:t>/</a:t>
            </a:r>
            <a:endParaRPr lang="en-GB" sz="3300" dirty="0" smtClean="0"/>
          </a:p>
          <a:p>
            <a:r>
              <a:rPr lang="en-GB" sz="3300" dirty="0" smtClean="0"/>
              <a:t>Health Visitor</a:t>
            </a:r>
          </a:p>
          <a:p>
            <a:r>
              <a:rPr lang="en-GB" sz="3300" dirty="0" smtClean="0"/>
              <a:t>OT</a:t>
            </a:r>
          </a:p>
          <a:p>
            <a:r>
              <a:rPr lang="en-GB" sz="3300" dirty="0" smtClean="0"/>
              <a:t>Paediatrician </a:t>
            </a:r>
          </a:p>
          <a:p>
            <a:r>
              <a:rPr lang="en-GB" sz="3300" dirty="0" smtClean="0"/>
              <a:t>Physiotherapist – physical issues interfering with sleep</a:t>
            </a:r>
          </a:p>
          <a:p>
            <a:r>
              <a:rPr lang="en-GB" sz="3300" dirty="0" smtClean="0"/>
              <a:t>Family Advisor – Autism Team – Sleep plan </a:t>
            </a:r>
          </a:p>
          <a:p>
            <a:endParaRPr lang="en-GB" dirty="0"/>
          </a:p>
        </p:txBody>
      </p:sp>
    </p:spTree>
    <p:extLst>
      <p:ext uri="{BB962C8B-B14F-4D97-AF65-F5344CB8AC3E}">
        <p14:creationId xmlns:p14="http://schemas.microsoft.com/office/powerpoint/2010/main" val="3958835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much sleep do we really need?</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6492455"/>
              </p:ext>
            </p:extLst>
          </p:nvPr>
        </p:nvGraphicFramePr>
        <p:xfrm>
          <a:off x="611560" y="1417638"/>
          <a:ext cx="7704855" cy="5762326"/>
        </p:xfrm>
        <a:graphic>
          <a:graphicData uri="http://schemas.openxmlformats.org/drawingml/2006/table">
            <a:tbl>
              <a:tblPr/>
              <a:tblGrid>
                <a:gridCol w="2568285">
                  <a:extLst>
                    <a:ext uri="{9D8B030D-6E8A-4147-A177-3AD203B41FA5}">
                      <a16:colId xmlns:a16="http://schemas.microsoft.com/office/drawing/2014/main" val="20000"/>
                    </a:ext>
                  </a:extLst>
                </a:gridCol>
                <a:gridCol w="2568285">
                  <a:extLst>
                    <a:ext uri="{9D8B030D-6E8A-4147-A177-3AD203B41FA5}">
                      <a16:colId xmlns:a16="http://schemas.microsoft.com/office/drawing/2014/main" val="20001"/>
                    </a:ext>
                  </a:extLst>
                </a:gridCol>
                <a:gridCol w="2568285">
                  <a:extLst>
                    <a:ext uri="{9D8B030D-6E8A-4147-A177-3AD203B41FA5}">
                      <a16:colId xmlns:a16="http://schemas.microsoft.com/office/drawing/2014/main" val="20002"/>
                    </a:ext>
                  </a:extLst>
                </a:gridCol>
              </a:tblGrid>
              <a:tr h="980271">
                <a:tc>
                  <a:txBody>
                    <a:bodyPr/>
                    <a:lstStyle/>
                    <a:p>
                      <a:pPr algn="l" fontAlgn="ctr"/>
                      <a:endParaRPr lang="en-GB" sz="1700" dirty="0">
                        <a:effectLst/>
                        <a:latin typeface="inherit"/>
                      </a:endParaRPr>
                    </a:p>
                  </a:txBody>
                  <a:tcPr marL="132689" marR="120626" marT="90470" marB="66344" anchor="ctr">
                    <a:lnL>
                      <a:noFill/>
                    </a:lnL>
                    <a:lnR w="6350" cap="flat" cmpd="sng" algn="ctr">
                      <a:solidFill>
                        <a:srgbClr val="FFFFFF"/>
                      </a:solidFill>
                      <a:prstDash val="solid"/>
                      <a:round/>
                      <a:headEnd type="none" w="med" len="med"/>
                      <a:tailEnd type="none" w="med" len="med"/>
                    </a:lnR>
                    <a:lnT>
                      <a:noFill/>
                    </a:lnT>
                    <a:lnB>
                      <a:noFill/>
                    </a:lnB>
                    <a:solidFill>
                      <a:srgbClr val="B5BDEB"/>
                    </a:solidFill>
                  </a:tcPr>
                </a:tc>
                <a:tc>
                  <a:txBody>
                    <a:bodyPr/>
                    <a:lstStyle/>
                    <a:p>
                      <a:pPr algn="l" fontAlgn="ctr"/>
                      <a:r>
                        <a:rPr lang="en-GB" sz="1700">
                          <a:effectLst/>
                          <a:latin typeface="inherit"/>
                        </a:rPr>
                        <a:t>Age Range</a:t>
                      </a:r>
                    </a:p>
                  </a:txBody>
                  <a:tcPr marL="180939" marR="120626" marT="90470" marB="66344"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B5BDEB"/>
                    </a:solidFill>
                  </a:tcPr>
                </a:tc>
                <a:tc>
                  <a:txBody>
                    <a:bodyPr/>
                    <a:lstStyle/>
                    <a:p>
                      <a:pPr algn="l" fontAlgn="ctr"/>
                      <a:r>
                        <a:rPr lang="en-GB" sz="1700">
                          <a:effectLst/>
                          <a:latin typeface="inherit"/>
                        </a:rPr>
                        <a:t>Recommended Hours of Sleep</a:t>
                      </a:r>
                    </a:p>
                  </a:txBody>
                  <a:tcPr marL="108564" marR="120626" marT="90470" marB="66344" anchor="ctr">
                    <a:lnL w="6350" cap="flat" cmpd="sng" algn="ctr">
                      <a:solidFill>
                        <a:srgbClr val="FFFFFF"/>
                      </a:solidFill>
                      <a:prstDash val="solid"/>
                      <a:round/>
                      <a:headEnd type="none" w="med" len="med"/>
                      <a:tailEnd type="none" w="med" len="med"/>
                    </a:lnL>
                    <a:lnR>
                      <a:noFill/>
                    </a:lnR>
                    <a:lnT>
                      <a:noFill/>
                    </a:lnT>
                    <a:lnB>
                      <a:noFill/>
                    </a:lnB>
                    <a:solidFill>
                      <a:srgbClr val="B5BDEB"/>
                    </a:solidFill>
                  </a:tcPr>
                </a:tc>
                <a:extLst>
                  <a:ext uri="{0D108BD9-81ED-4DB2-BD59-A6C34878D82A}">
                    <a16:rowId xmlns:a16="http://schemas.microsoft.com/office/drawing/2014/main" val="10000"/>
                  </a:ext>
                </a:extLst>
              </a:tr>
              <a:tr h="859311">
                <a:tc>
                  <a:txBody>
                    <a:bodyPr/>
                    <a:lstStyle/>
                    <a:p>
                      <a:pPr fontAlgn="ctr"/>
                      <a:r>
                        <a:rPr lang="en-GB" sz="1700" b="0">
                          <a:effectLst/>
                          <a:latin typeface="Poppins"/>
                        </a:rPr>
                        <a:t>Newborn</a:t>
                      </a:r>
                    </a:p>
                  </a:txBody>
                  <a:tcPr marL="138720" marR="120626" marT="150783" marB="150783" anchor="ctr">
                    <a:lnL>
                      <a:noFill/>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a:effectLst/>
                          <a:latin typeface="Poppins"/>
                        </a:rPr>
                        <a:t>0-3 months old</a:t>
                      </a:r>
                    </a:p>
                  </a:txBody>
                  <a:tcPr marL="180939" marR="120626" marT="150783" marB="150783" anchor="ctr">
                    <a:lnL w="6350" cap="flat" cmpd="sng" algn="ctr">
                      <a:solidFill>
                        <a:srgbClr val="E6EFF4"/>
                      </a:solidFill>
                      <a:prstDash val="solid"/>
                      <a:round/>
                      <a:headEnd type="none" w="med" len="med"/>
                      <a:tailEnd type="none" w="med" len="med"/>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a:effectLst/>
                          <a:latin typeface="Poppins"/>
                        </a:rPr>
                        <a:t>14-17 hours</a:t>
                      </a:r>
                    </a:p>
                  </a:txBody>
                  <a:tcPr marL="108564" marR="120626" marT="150783" marB="150783" anchor="ctr">
                    <a:lnL w="6350" cap="flat" cmpd="sng" algn="ctr">
                      <a:solidFill>
                        <a:srgbClr val="E6EFF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1"/>
                  </a:ext>
                </a:extLst>
              </a:tr>
              <a:tr h="859311">
                <a:tc>
                  <a:txBody>
                    <a:bodyPr/>
                    <a:lstStyle/>
                    <a:p>
                      <a:pPr fontAlgn="ctr"/>
                      <a:r>
                        <a:rPr lang="en-GB" sz="1700" b="0" dirty="0">
                          <a:effectLst/>
                          <a:latin typeface="Poppins"/>
                        </a:rPr>
                        <a:t>Infant</a:t>
                      </a:r>
                    </a:p>
                  </a:txBody>
                  <a:tcPr marL="138720" marR="120626" marT="150783" marB="150783" anchor="ctr">
                    <a:lnL>
                      <a:noFill/>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a:effectLst/>
                          <a:latin typeface="Poppins"/>
                        </a:rPr>
                        <a:t>4-11 months old</a:t>
                      </a:r>
                    </a:p>
                  </a:txBody>
                  <a:tcPr marL="180939" marR="120626" marT="150783" marB="150783" anchor="ctr">
                    <a:lnL w="6350" cap="flat" cmpd="sng" algn="ctr">
                      <a:solidFill>
                        <a:srgbClr val="E6EFF4"/>
                      </a:solidFill>
                      <a:prstDash val="solid"/>
                      <a:round/>
                      <a:headEnd type="none" w="med" len="med"/>
                      <a:tailEnd type="none" w="med" len="med"/>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a:effectLst/>
                          <a:latin typeface="Poppins"/>
                        </a:rPr>
                        <a:t>12-15 hours</a:t>
                      </a:r>
                    </a:p>
                  </a:txBody>
                  <a:tcPr marL="108564" marR="120626" marT="150783" marB="150783" anchor="ctr">
                    <a:lnL w="6350" cap="flat" cmpd="sng" algn="ctr">
                      <a:solidFill>
                        <a:srgbClr val="E6EFF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2"/>
                  </a:ext>
                </a:extLst>
              </a:tr>
              <a:tr h="587155">
                <a:tc>
                  <a:txBody>
                    <a:bodyPr/>
                    <a:lstStyle/>
                    <a:p>
                      <a:pPr fontAlgn="ctr"/>
                      <a:r>
                        <a:rPr lang="en-GB" sz="1700" b="0">
                          <a:effectLst/>
                          <a:latin typeface="Poppins"/>
                        </a:rPr>
                        <a:t>Toddler</a:t>
                      </a:r>
                    </a:p>
                  </a:txBody>
                  <a:tcPr marL="138720" marR="120626" marT="150783" marB="150783" anchor="ctr">
                    <a:lnL>
                      <a:noFill/>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a:effectLst/>
                          <a:latin typeface="Poppins"/>
                        </a:rPr>
                        <a:t>1-2 years old</a:t>
                      </a:r>
                    </a:p>
                  </a:txBody>
                  <a:tcPr marL="180939" marR="120626" marT="150783" marB="150783" anchor="ctr">
                    <a:lnL w="6350" cap="flat" cmpd="sng" algn="ctr">
                      <a:solidFill>
                        <a:srgbClr val="E6EFF4"/>
                      </a:solidFill>
                      <a:prstDash val="solid"/>
                      <a:round/>
                      <a:headEnd type="none" w="med" len="med"/>
                      <a:tailEnd type="none" w="med" len="med"/>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a:effectLst/>
                          <a:latin typeface="Poppins"/>
                        </a:rPr>
                        <a:t>11-14 hours</a:t>
                      </a:r>
                    </a:p>
                  </a:txBody>
                  <a:tcPr marL="108564" marR="120626" marT="150783" marB="150783" anchor="ctr">
                    <a:lnL w="6350" cap="flat" cmpd="sng" algn="ctr">
                      <a:solidFill>
                        <a:srgbClr val="E6EFF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3"/>
                  </a:ext>
                </a:extLst>
              </a:tr>
              <a:tr h="856234">
                <a:tc>
                  <a:txBody>
                    <a:bodyPr/>
                    <a:lstStyle/>
                    <a:p>
                      <a:pPr fontAlgn="ctr"/>
                      <a:r>
                        <a:rPr lang="en-GB" sz="1700" b="0">
                          <a:effectLst/>
                          <a:latin typeface="Poppins"/>
                        </a:rPr>
                        <a:t>Preschool</a:t>
                      </a:r>
                    </a:p>
                  </a:txBody>
                  <a:tcPr marL="138720" marR="120626" marT="150783" marB="150783" anchor="ctr">
                    <a:lnL>
                      <a:noFill/>
                    </a:lnL>
                    <a:lnR w="6350" cap="flat" cmpd="sng" algn="ctr">
                      <a:solidFill>
                        <a:srgbClr val="E6EFF4"/>
                      </a:solidFill>
                      <a:prstDash val="solid"/>
                      <a:round/>
                      <a:headEnd type="none" w="med" len="med"/>
                      <a:tailEnd type="none" w="med" len="med"/>
                    </a:lnR>
                    <a:lnT>
                      <a:noFill/>
                    </a:lnT>
                    <a:lnB>
                      <a:noFill/>
                    </a:lnB>
                  </a:tcPr>
                </a:tc>
                <a:tc>
                  <a:txBody>
                    <a:bodyPr/>
                    <a:lstStyle/>
                    <a:p>
                      <a:pPr fontAlgn="ctr"/>
                      <a:endParaRPr lang="en-GB" sz="1700" b="0" dirty="0" smtClean="0">
                        <a:effectLst/>
                        <a:latin typeface="Poppins"/>
                      </a:endParaRPr>
                    </a:p>
                    <a:p>
                      <a:pPr fontAlgn="ctr"/>
                      <a:r>
                        <a:rPr lang="en-GB" sz="1700" b="0" dirty="0" smtClean="0">
                          <a:effectLst/>
                          <a:latin typeface="Poppins"/>
                        </a:rPr>
                        <a:t>3-5 </a:t>
                      </a:r>
                      <a:r>
                        <a:rPr lang="en-GB" sz="1700" b="0" dirty="0">
                          <a:effectLst/>
                          <a:latin typeface="Poppins"/>
                        </a:rPr>
                        <a:t>years </a:t>
                      </a:r>
                      <a:r>
                        <a:rPr lang="en-GB" sz="1700" b="0" dirty="0" smtClean="0">
                          <a:effectLst/>
                          <a:latin typeface="Poppins"/>
                        </a:rPr>
                        <a:t>old</a:t>
                      </a:r>
                    </a:p>
                    <a:p>
                      <a:pPr fontAlgn="ctr"/>
                      <a:endParaRPr lang="en-GB" sz="1700" b="0" dirty="0">
                        <a:effectLst/>
                        <a:latin typeface="Poppins"/>
                      </a:endParaRPr>
                    </a:p>
                  </a:txBody>
                  <a:tcPr marL="180939" marR="120626" marT="150783" marB="150783" anchor="ctr">
                    <a:lnL w="6350" cap="flat" cmpd="sng" algn="ctr">
                      <a:solidFill>
                        <a:srgbClr val="E6EFF4"/>
                      </a:solidFill>
                      <a:prstDash val="solid"/>
                      <a:round/>
                      <a:headEnd type="none" w="med" len="med"/>
                      <a:tailEnd type="none" w="med" len="med"/>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dirty="0">
                          <a:effectLst/>
                          <a:latin typeface="Poppins"/>
                        </a:rPr>
                        <a:t>10-13 </a:t>
                      </a:r>
                      <a:r>
                        <a:rPr lang="en-GB" sz="1700" b="0" dirty="0" smtClean="0">
                          <a:effectLst/>
                          <a:latin typeface="Poppins"/>
                        </a:rPr>
                        <a:t>hours</a:t>
                      </a:r>
                      <a:endParaRPr lang="en-GB" sz="1700" b="0" dirty="0">
                        <a:effectLst/>
                        <a:latin typeface="Poppins"/>
                      </a:endParaRPr>
                    </a:p>
                  </a:txBody>
                  <a:tcPr marL="108564" marR="120626" marT="150783" marB="150783" anchor="ctr">
                    <a:lnL w="6350" cap="flat" cmpd="sng" algn="ctr">
                      <a:solidFill>
                        <a:srgbClr val="E6EFF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4"/>
                  </a:ext>
                </a:extLst>
              </a:tr>
              <a:tr h="1397472">
                <a:tc>
                  <a:txBody>
                    <a:bodyPr/>
                    <a:lstStyle/>
                    <a:p>
                      <a:pPr fontAlgn="ctr"/>
                      <a:r>
                        <a:rPr lang="en-GB" sz="1700" b="0" dirty="0" smtClean="0">
                          <a:effectLst/>
                          <a:latin typeface="Poppins"/>
                        </a:rPr>
                        <a:t>School-age</a:t>
                      </a:r>
                    </a:p>
                    <a:p>
                      <a:pPr fontAlgn="ctr"/>
                      <a:endParaRPr lang="en-GB" sz="1700" b="0" dirty="0" smtClean="0">
                        <a:effectLst/>
                        <a:latin typeface="Poppins"/>
                      </a:endParaRPr>
                    </a:p>
                    <a:p>
                      <a:pPr fontAlgn="ctr"/>
                      <a:r>
                        <a:rPr lang="en-GB" sz="1700" b="0" dirty="0" smtClean="0">
                          <a:effectLst/>
                          <a:latin typeface="Poppins"/>
                        </a:rPr>
                        <a:t>Teens </a:t>
                      </a:r>
                      <a:endParaRPr lang="en-GB" sz="1700" b="0" dirty="0">
                        <a:effectLst/>
                        <a:latin typeface="Poppins"/>
                      </a:endParaRPr>
                    </a:p>
                  </a:txBody>
                  <a:tcPr marL="138720" marR="120626" marT="150783" marB="150783" anchor="ctr">
                    <a:lnL>
                      <a:noFill/>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dirty="0">
                          <a:effectLst/>
                          <a:latin typeface="Poppins"/>
                        </a:rPr>
                        <a:t>6-13 years </a:t>
                      </a:r>
                      <a:r>
                        <a:rPr lang="en-GB" sz="1700" b="0" dirty="0" smtClean="0">
                          <a:effectLst/>
                          <a:latin typeface="Poppins"/>
                        </a:rPr>
                        <a:t>old</a:t>
                      </a:r>
                    </a:p>
                    <a:p>
                      <a:pPr fontAlgn="ctr"/>
                      <a:endParaRPr lang="en-GB" sz="1700" b="0" dirty="0" smtClean="0">
                        <a:effectLst/>
                        <a:latin typeface="Poppins"/>
                      </a:endParaRPr>
                    </a:p>
                    <a:p>
                      <a:pPr fontAlgn="ctr"/>
                      <a:r>
                        <a:rPr lang="en-GB" sz="1700" b="0" dirty="0" smtClean="0">
                          <a:effectLst/>
                          <a:latin typeface="Poppins"/>
                        </a:rPr>
                        <a:t>14-17 years old</a:t>
                      </a:r>
                    </a:p>
                  </a:txBody>
                  <a:tcPr marL="180939" marR="120626" marT="150783" marB="150783" anchor="ctr">
                    <a:lnL w="6350" cap="flat" cmpd="sng" algn="ctr">
                      <a:solidFill>
                        <a:srgbClr val="E6EFF4"/>
                      </a:solidFill>
                      <a:prstDash val="solid"/>
                      <a:round/>
                      <a:headEnd type="none" w="med" len="med"/>
                      <a:tailEnd type="none" w="med" len="med"/>
                    </a:lnL>
                    <a:lnR w="6350" cap="flat" cmpd="sng" algn="ctr">
                      <a:solidFill>
                        <a:srgbClr val="E6EFF4"/>
                      </a:solidFill>
                      <a:prstDash val="solid"/>
                      <a:round/>
                      <a:headEnd type="none" w="med" len="med"/>
                      <a:tailEnd type="none" w="med" len="med"/>
                    </a:lnR>
                    <a:lnT>
                      <a:noFill/>
                    </a:lnT>
                    <a:lnB>
                      <a:noFill/>
                    </a:lnB>
                  </a:tcPr>
                </a:tc>
                <a:tc>
                  <a:txBody>
                    <a:bodyPr/>
                    <a:lstStyle/>
                    <a:p>
                      <a:pPr fontAlgn="ctr"/>
                      <a:r>
                        <a:rPr lang="en-GB" sz="1700" b="0" dirty="0" smtClean="0">
                          <a:effectLst/>
                          <a:latin typeface="Poppins"/>
                        </a:rPr>
                        <a:t>9-11 hours</a:t>
                      </a:r>
                    </a:p>
                    <a:p>
                      <a:pPr fontAlgn="ctr"/>
                      <a:endParaRPr lang="en-GB" sz="1700" b="0" dirty="0" smtClean="0">
                        <a:effectLst/>
                        <a:latin typeface="Poppins"/>
                      </a:endParaRPr>
                    </a:p>
                    <a:p>
                      <a:pPr fontAlgn="ctr"/>
                      <a:r>
                        <a:rPr lang="en-GB" sz="1700" b="0" dirty="0" smtClean="0">
                          <a:effectLst/>
                          <a:latin typeface="Poppins"/>
                        </a:rPr>
                        <a:t>8-10 hours</a:t>
                      </a:r>
                      <a:endParaRPr lang="en-GB" sz="1700" b="0" dirty="0">
                        <a:effectLst/>
                        <a:latin typeface="Poppins"/>
                      </a:endParaRPr>
                    </a:p>
                  </a:txBody>
                  <a:tcPr marL="108564" marR="120626" marT="150783" marB="150783" anchor="ctr">
                    <a:lnL w="6350" cap="flat" cmpd="sng" algn="ctr">
                      <a:solidFill>
                        <a:srgbClr val="E6EFF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74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sleep deprivation on care givers</a:t>
            </a:r>
            <a:endParaRPr lang="en-GB" dirty="0"/>
          </a:p>
        </p:txBody>
      </p:sp>
      <p:sp>
        <p:nvSpPr>
          <p:cNvPr id="3" name="Content Placeholder 2"/>
          <p:cNvSpPr>
            <a:spLocks noGrp="1"/>
          </p:cNvSpPr>
          <p:nvPr>
            <p:ph idx="1"/>
          </p:nvPr>
        </p:nvSpPr>
        <p:spPr/>
        <p:txBody>
          <a:bodyPr/>
          <a:lstStyle/>
          <a:p>
            <a:r>
              <a:rPr lang="en-GB" sz="3500" dirty="0" smtClean="0"/>
              <a:t>Impacts on relationships </a:t>
            </a:r>
          </a:p>
          <a:p>
            <a:r>
              <a:rPr lang="en-GB" sz="3500" dirty="0" smtClean="0"/>
              <a:t>Affects emotional well being</a:t>
            </a:r>
          </a:p>
          <a:p>
            <a:r>
              <a:rPr lang="en-GB" sz="3500" dirty="0" smtClean="0"/>
              <a:t>Adds to feelings of depression</a:t>
            </a:r>
          </a:p>
          <a:p>
            <a:r>
              <a:rPr lang="en-GB" sz="3500" dirty="0" smtClean="0"/>
              <a:t>Affects intimacy</a:t>
            </a:r>
          </a:p>
          <a:p>
            <a:endParaRPr lang="en-GB" sz="3500" dirty="0"/>
          </a:p>
          <a:p>
            <a:r>
              <a:rPr lang="en-GB" sz="3500" dirty="0" smtClean="0"/>
              <a:t>A form of torture!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0360" y="4437112"/>
            <a:ext cx="2614776" cy="1551434"/>
          </a:xfrm>
          <a:prstGeom prst="rect">
            <a:avLst/>
          </a:prstGeom>
        </p:spPr>
      </p:pic>
    </p:spTree>
    <p:extLst>
      <p:ext uri="{BB962C8B-B14F-4D97-AF65-F5344CB8AC3E}">
        <p14:creationId xmlns:p14="http://schemas.microsoft.com/office/powerpoint/2010/main" val="366674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500" dirty="0" smtClean="0"/>
              <a:t>Impact of sleep deprivation on young people</a:t>
            </a:r>
            <a:endParaRPr lang="en-GB" sz="3500" dirty="0"/>
          </a:p>
        </p:txBody>
      </p:sp>
      <p:sp>
        <p:nvSpPr>
          <p:cNvPr id="3" name="Content Placeholder 2"/>
          <p:cNvSpPr>
            <a:spLocks noGrp="1"/>
          </p:cNvSpPr>
          <p:nvPr>
            <p:ph idx="1"/>
          </p:nvPr>
        </p:nvSpPr>
        <p:spPr/>
        <p:txBody>
          <a:bodyPr/>
          <a:lstStyle/>
          <a:p>
            <a:r>
              <a:rPr lang="en-GB" dirty="0" smtClean="0"/>
              <a:t>Behaviour and mood is affected</a:t>
            </a:r>
          </a:p>
          <a:p>
            <a:r>
              <a:rPr lang="en-GB" dirty="0" smtClean="0"/>
              <a:t>Their ability to learn and function is decreased</a:t>
            </a:r>
          </a:p>
          <a:p>
            <a:r>
              <a:rPr lang="en-GB" dirty="0" smtClean="0"/>
              <a:t>They can become hyperactive</a:t>
            </a:r>
          </a:p>
          <a:p>
            <a:r>
              <a:rPr lang="en-GB" dirty="0" smtClean="0"/>
              <a:t>They can become drowsy during the day and need naps</a:t>
            </a:r>
          </a:p>
          <a:p>
            <a:r>
              <a:rPr lang="en-GB" dirty="0" smtClean="0"/>
              <a:t>There can be an impact on growth</a:t>
            </a:r>
          </a:p>
          <a:p>
            <a:r>
              <a:rPr lang="en-GB" dirty="0" smtClean="0"/>
              <a:t>It can make them unable to reach their full potential. </a:t>
            </a:r>
          </a:p>
          <a:p>
            <a:r>
              <a:rPr lang="en-GB" dirty="0" smtClean="0"/>
              <a:t>Impact on siblings (noise, behaviour)</a:t>
            </a:r>
          </a:p>
          <a:p>
            <a:endParaRPr lang="en-GB" dirty="0"/>
          </a:p>
        </p:txBody>
      </p:sp>
    </p:spTree>
    <p:extLst>
      <p:ext uri="{BB962C8B-B14F-4D97-AF65-F5344CB8AC3E}">
        <p14:creationId xmlns:p14="http://schemas.microsoft.com/office/powerpoint/2010/main" val="3814018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Sleep and additional needs</a:t>
            </a:r>
            <a:endParaRPr lang="en-GB" dirty="0"/>
          </a:p>
        </p:txBody>
      </p:sp>
      <p:sp>
        <p:nvSpPr>
          <p:cNvPr id="3" name="Content Placeholder 2"/>
          <p:cNvSpPr>
            <a:spLocks noGrp="1"/>
          </p:cNvSpPr>
          <p:nvPr>
            <p:ph idx="1"/>
          </p:nvPr>
        </p:nvSpPr>
        <p:spPr/>
        <p:txBody>
          <a:bodyPr/>
          <a:lstStyle/>
          <a:p>
            <a:r>
              <a:rPr lang="en-GB" sz="3500" dirty="0" smtClean="0"/>
              <a:t>Physical discomfort</a:t>
            </a:r>
          </a:p>
          <a:p>
            <a:r>
              <a:rPr lang="en-GB" sz="3500" dirty="0" smtClean="0"/>
              <a:t>Medical matters</a:t>
            </a:r>
          </a:p>
          <a:p>
            <a:r>
              <a:rPr lang="en-GB" sz="3500" dirty="0" smtClean="0"/>
              <a:t>Sensory issues</a:t>
            </a:r>
          </a:p>
          <a:p>
            <a:r>
              <a:rPr lang="en-GB" sz="3500" dirty="0" smtClean="0"/>
              <a:t>Inability to self settle </a:t>
            </a:r>
          </a:p>
          <a:p>
            <a:r>
              <a:rPr lang="en-GB" sz="3500" dirty="0" smtClean="0"/>
              <a:t>Learning difficulties</a:t>
            </a:r>
          </a:p>
          <a:p>
            <a:r>
              <a:rPr lang="en-GB" sz="3500" dirty="0" smtClean="0"/>
              <a:t>Behavioural issues</a:t>
            </a:r>
          </a:p>
        </p:txBody>
      </p:sp>
    </p:spTree>
    <p:extLst>
      <p:ext uri="{BB962C8B-B14F-4D97-AF65-F5344CB8AC3E}">
        <p14:creationId xmlns:p14="http://schemas.microsoft.com/office/powerpoint/2010/main" val="81345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05"/>
            <a:ext cx="6707188" cy="1139825"/>
          </a:xfrm>
        </p:spPr>
        <p:txBody>
          <a:bodyPr/>
          <a:lstStyle/>
          <a:p>
            <a:r>
              <a:rPr lang="en-GB" dirty="0" smtClean="0"/>
              <a:t>First steps </a:t>
            </a:r>
            <a:endParaRPr lang="en-GB" dirty="0"/>
          </a:p>
        </p:txBody>
      </p:sp>
      <p:sp>
        <p:nvSpPr>
          <p:cNvPr id="3" name="Content Placeholder 2"/>
          <p:cNvSpPr>
            <a:spLocks noGrp="1"/>
          </p:cNvSpPr>
          <p:nvPr>
            <p:ph idx="1"/>
          </p:nvPr>
        </p:nvSpPr>
        <p:spPr/>
        <p:txBody>
          <a:bodyPr/>
          <a:lstStyle/>
          <a:p>
            <a:r>
              <a:rPr lang="en-GB" sz="3500" dirty="0" smtClean="0"/>
              <a:t>Keeping a diary to identify sleep difficulties  - keep by the side of the bed, fill out honestly, keep the diary during atypical 2 week period. </a:t>
            </a:r>
          </a:p>
          <a:p>
            <a:r>
              <a:rPr lang="en-GB" sz="3500" dirty="0" smtClean="0"/>
              <a:t>Identify what triggers the sleep difficulties </a:t>
            </a:r>
          </a:p>
          <a:p>
            <a:r>
              <a:rPr lang="en-GB" sz="3500" dirty="0" smtClean="0"/>
              <a:t>Identify your responses</a:t>
            </a:r>
          </a:p>
          <a:p>
            <a:pPr marL="0" indent="0">
              <a:buNone/>
            </a:pPr>
            <a:r>
              <a:rPr lang="en-GB" sz="3500" dirty="0"/>
              <a:t> </a:t>
            </a:r>
            <a:r>
              <a:rPr lang="en-GB" sz="3500" dirty="0" smtClean="0"/>
              <a:t>  to sleep difficulties </a:t>
            </a:r>
          </a:p>
          <a:p>
            <a:pPr marL="0" indent="0">
              <a:buNone/>
            </a:pP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4936" y="4653136"/>
            <a:ext cx="2398903" cy="1669298"/>
          </a:xfrm>
          <a:prstGeom prst="rect">
            <a:avLst/>
          </a:prstGeom>
        </p:spPr>
      </p:pic>
    </p:spTree>
    <p:extLst>
      <p:ext uri="{BB962C8B-B14F-4D97-AF65-F5344CB8AC3E}">
        <p14:creationId xmlns:p14="http://schemas.microsoft.com/office/powerpoint/2010/main" val="2448974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could be affecting your child?</a:t>
            </a:r>
            <a:endParaRPr lang="en-GB" dirty="0"/>
          </a:p>
        </p:txBody>
      </p:sp>
      <p:sp>
        <p:nvSpPr>
          <p:cNvPr id="3" name="Content Placeholder 2"/>
          <p:cNvSpPr>
            <a:spLocks noGrp="1"/>
          </p:cNvSpPr>
          <p:nvPr>
            <p:ph idx="1"/>
          </p:nvPr>
        </p:nvSpPr>
        <p:spPr>
          <a:xfrm>
            <a:off x="457200" y="1600200"/>
            <a:ext cx="8229600" cy="5213176"/>
          </a:xfrm>
        </p:spPr>
        <p:txBody>
          <a:bodyPr/>
          <a:lstStyle/>
          <a:p>
            <a:r>
              <a:rPr lang="en-GB" sz="1800" dirty="0" smtClean="0"/>
              <a:t>Room temperature – ideally between 16-20 </a:t>
            </a:r>
            <a:r>
              <a:rPr lang="en-GB" sz="1800" dirty="0" err="1" smtClean="0"/>
              <a:t>deg</a:t>
            </a:r>
            <a:endParaRPr lang="en-GB" sz="1800" dirty="0" smtClean="0"/>
          </a:p>
          <a:p>
            <a:r>
              <a:rPr lang="en-GB" sz="1800" dirty="0" smtClean="0"/>
              <a:t>Bedding – are they cold, sleep suits, specialist clothing and </a:t>
            </a:r>
          </a:p>
          <a:p>
            <a:pPr marL="0" indent="0">
              <a:buNone/>
            </a:pPr>
            <a:r>
              <a:rPr lang="en-GB" sz="1800" dirty="0"/>
              <a:t> </a:t>
            </a:r>
            <a:r>
              <a:rPr lang="en-GB" sz="1800" dirty="0" smtClean="0"/>
              <a:t>     bedding companies </a:t>
            </a:r>
          </a:p>
          <a:p>
            <a:r>
              <a:rPr lang="en-GB" sz="1800" dirty="0" smtClean="0"/>
              <a:t>Noise</a:t>
            </a:r>
          </a:p>
          <a:p>
            <a:r>
              <a:rPr lang="en-GB" sz="1800" dirty="0" smtClean="0"/>
              <a:t>Light – is the room dark enough? Black out blinds </a:t>
            </a:r>
            <a:r>
              <a:rPr lang="en-GB" sz="1800" dirty="0" err="1" smtClean="0"/>
              <a:t>etc</a:t>
            </a:r>
            <a:r>
              <a:rPr lang="en-GB" sz="1800" dirty="0" smtClean="0"/>
              <a:t> – melatonin is produced when the room is dark</a:t>
            </a:r>
          </a:p>
          <a:p>
            <a:r>
              <a:rPr lang="en-GB" sz="1800" dirty="0" smtClean="0"/>
              <a:t>Over stimulating bedroom – toys, TV, computer games</a:t>
            </a:r>
          </a:p>
          <a:p>
            <a:r>
              <a:rPr lang="en-GB" sz="1800" dirty="0" smtClean="0"/>
              <a:t>Comfort</a:t>
            </a:r>
          </a:p>
          <a:p>
            <a:r>
              <a:rPr lang="en-GB" sz="1800" dirty="0" smtClean="0"/>
              <a:t>Hunger</a:t>
            </a:r>
          </a:p>
          <a:p>
            <a:r>
              <a:rPr lang="en-GB" sz="1800" dirty="0" smtClean="0"/>
              <a:t>Weak body clock</a:t>
            </a:r>
          </a:p>
          <a:p>
            <a:r>
              <a:rPr lang="en-GB" sz="1800" dirty="0" smtClean="0"/>
              <a:t>Lack of routine</a:t>
            </a:r>
          </a:p>
          <a:p>
            <a:r>
              <a:rPr lang="en-GB" sz="1800" dirty="0" smtClean="0"/>
              <a:t>Pain</a:t>
            </a:r>
          </a:p>
          <a:p>
            <a:r>
              <a:rPr lang="en-GB" sz="1800" dirty="0" smtClean="0"/>
              <a:t>Medical reasons</a:t>
            </a:r>
          </a:p>
          <a:p>
            <a:r>
              <a:rPr lang="en-GB" sz="1800" dirty="0" smtClean="0"/>
              <a:t>Restless Leg syndrome</a:t>
            </a:r>
          </a:p>
          <a:p>
            <a:endParaRPr lang="en-GB" sz="2000" dirty="0" smtClean="0"/>
          </a:p>
          <a:p>
            <a:endParaRPr lang="en-GB" sz="2000" dirty="0" smtClean="0"/>
          </a:p>
          <a:p>
            <a:endParaRPr lang="en-GB" dirty="0" smtClean="0"/>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1565388"/>
            <a:ext cx="1488679" cy="126876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7784" y="4005064"/>
            <a:ext cx="2969702" cy="186843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3354" y="3356992"/>
            <a:ext cx="2066529" cy="2276872"/>
          </a:xfrm>
          <a:prstGeom prst="rect">
            <a:avLst/>
          </a:prstGeom>
        </p:spPr>
      </p:pic>
    </p:spTree>
    <p:extLst>
      <p:ext uri="{BB962C8B-B14F-4D97-AF65-F5344CB8AC3E}">
        <p14:creationId xmlns:p14="http://schemas.microsoft.com/office/powerpoint/2010/main" val="3923361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Routine </a:t>
            </a:r>
            <a:endParaRPr lang="en-GB" dirty="0"/>
          </a:p>
        </p:txBody>
      </p:sp>
      <p:sp>
        <p:nvSpPr>
          <p:cNvPr id="3" name="Content Placeholder 2"/>
          <p:cNvSpPr>
            <a:spLocks noGrp="1"/>
          </p:cNvSpPr>
          <p:nvPr>
            <p:ph idx="1"/>
          </p:nvPr>
        </p:nvSpPr>
        <p:spPr/>
        <p:txBody>
          <a:bodyPr/>
          <a:lstStyle/>
          <a:p>
            <a:r>
              <a:rPr lang="en-GB" sz="2000" dirty="0" smtClean="0"/>
              <a:t>Bath time to occur at least half an hour before as it can increase body temperature. </a:t>
            </a:r>
            <a:endParaRPr lang="en-GB" sz="2000" dirty="0"/>
          </a:p>
          <a:p>
            <a:r>
              <a:rPr lang="en-GB" sz="2000" dirty="0" smtClean="0"/>
              <a:t>Clearly defined time for ‘story time’</a:t>
            </a:r>
          </a:p>
          <a:p>
            <a:r>
              <a:rPr lang="en-GB" sz="2000" dirty="0" smtClean="0"/>
              <a:t>Story CD’s or music – keep to the same allotted time each day</a:t>
            </a:r>
          </a:p>
          <a:p>
            <a:r>
              <a:rPr lang="en-GB" sz="2000" dirty="0" smtClean="0"/>
              <a:t>Clear time boundaries for hugs </a:t>
            </a:r>
            <a:r>
              <a:rPr lang="en-GB" sz="2000" dirty="0" err="1" smtClean="0"/>
              <a:t>etc</a:t>
            </a:r>
            <a:r>
              <a:rPr lang="en-GB" sz="2000" dirty="0" smtClean="0"/>
              <a:t> as can be used as a tactic!!</a:t>
            </a:r>
          </a:p>
          <a:p>
            <a:r>
              <a:rPr lang="en-GB" sz="2000" dirty="0" smtClean="0"/>
              <a:t>Milky drink (fruit squashes are a diuretic)</a:t>
            </a:r>
          </a:p>
          <a:p>
            <a:r>
              <a:rPr lang="en-GB" sz="2000" dirty="0" smtClean="0"/>
              <a:t>Wake at same time each morning – even at the weekend</a:t>
            </a:r>
          </a:p>
          <a:p>
            <a:r>
              <a:rPr lang="en-GB" sz="2000" dirty="0" smtClean="0"/>
              <a:t>Avoid screen activities an hour before bedtime</a:t>
            </a:r>
          </a:p>
          <a:p>
            <a:r>
              <a:rPr lang="en-GB" sz="2000" dirty="0" smtClean="0"/>
              <a:t>Hand eye coordination activities can help to relax leading up to bedtime (jigsaw puzzles, colouring </a:t>
            </a:r>
            <a:r>
              <a:rPr lang="en-GB" sz="2000" dirty="0" err="1" smtClean="0"/>
              <a:t>etc</a:t>
            </a:r>
            <a:r>
              <a:rPr lang="en-GB" sz="2000" dirty="0" smtClean="0"/>
              <a:t>)</a:t>
            </a:r>
          </a:p>
          <a:p>
            <a:r>
              <a:rPr lang="en-GB" sz="2000" dirty="0" smtClean="0"/>
              <a:t>Use a set phrase to say goodnight </a:t>
            </a:r>
            <a:r>
              <a:rPr lang="en-GB" sz="2000" dirty="0" err="1" smtClean="0"/>
              <a:t>eg</a:t>
            </a:r>
            <a:r>
              <a:rPr lang="en-GB" sz="2000" dirty="0" smtClean="0"/>
              <a:t>. ‘its night time, go to sleep’. </a:t>
            </a:r>
          </a:p>
          <a:p>
            <a:endParaRPr lang="en-GB" dirty="0"/>
          </a:p>
        </p:txBody>
      </p:sp>
    </p:spTree>
    <p:extLst>
      <p:ext uri="{BB962C8B-B14F-4D97-AF65-F5344CB8AC3E}">
        <p14:creationId xmlns:p14="http://schemas.microsoft.com/office/powerpoint/2010/main" val="997961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establish a routine</a:t>
            </a:r>
            <a:endParaRPr lang="en-GB" dirty="0"/>
          </a:p>
        </p:txBody>
      </p:sp>
      <p:sp>
        <p:nvSpPr>
          <p:cNvPr id="3" name="Content Placeholder 2"/>
          <p:cNvSpPr>
            <a:spLocks noGrp="1"/>
          </p:cNvSpPr>
          <p:nvPr>
            <p:ph idx="1"/>
          </p:nvPr>
        </p:nvSpPr>
        <p:spPr/>
        <p:txBody>
          <a:bodyPr/>
          <a:lstStyle/>
          <a:p>
            <a:r>
              <a:rPr lang="en-GB" sz="3500" dirty="0" smtClean="0"/>
              <a:t>Pick a time when life is more settled</a:t>
            </a:r>
          </a:p>
          <a:p>
            <a:r>
              <a:rPr lang="en-GB" sz="3500" dirty="0" smtClean="0"/>
              <a:t>Be prepared for the to resist the routine…stick with it! Can get worse before it gets better!</a:t>
            </a:r>
          </a:p>
          <a:p>
            <a:r>
              <a:rPr lang="en-GB" sz="3500" dirty="0" smtClean="0"/>
              <a:t>Carry out the new routine for at least 2 weeks before re assessing</a:t>
            </a:r>
          </a:p>
          <a:p>
            <a:r>
              <a:rPr lang="en-GB" sz="3500" dirty="0" smtClean="0"/>
              <a:t>Be realistic</a:t>
            </a:r>
          </a:p>
          <a:p>
            <a:r>
              <a:rPr lang="en-GB" sz="3500" dirty="0" smtClean="0"/>
              <a:t>Stick to it and be consistent </a:t>
            </a:r>
          </a:p>
          <a:p>
            <a:pPr marL="0" indent="0">
              <a:buNone/>
            </a:pPr>
            <a:endParaRPr lang="en-GB" dirty="0" smtClean="0"/>
          </a:p>
        </p:txBody>
      </p:sp>
    </p:spTree>
    <p:extLst>
      <p:ext uri="{BB962C8B-B14F-4D97-AF65-F5344CB8AC3E}">
        <p14:creationId xmlns:p14="http://schemas.microsoft.com/office/powerpoint/2010/main" val="367449168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Level">
  <a:themeElements>
    <a:clrScheme name="Level 13">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006666"/>
        </a:dk2>
        <a:lt2>
          <a:srgbClr val="808080"/>
        </a:lt2>
        <a:accent1>
          <a:srgbClr val="00CCFF"/>
        </a:accent1>
        <a:accent2>
          <a:srgbClr val="99CCFF"/>
        </a:accent2>
        <a:accent3>
          <a:srgbClr val="FFFFFF"/>
        </a:accent3>
        <a:accent4>
          <a:srgbClr val="000000"/>
        </a:accent4>
        <a:accent5>
          <a:srgbClr val="AAE2FF"/>
        </a:accent5>
        <a:accent6>
          <a:srgbClr val="8AB9E7"/>
        </a:accent6>
        <a:hlink>
          <a:srgbClr val="009999"/>
        </a:hlink>
        <a:folHlink>
          <a:srgbClr val="B2B2B2"/>
        </a:folHlink>
      </a:clrScheme>
      <a:clrMap bg1="lt1" tx1="dk1" bg2="lt2" tx2="dk2" accent1="accent1" accent2="accent2" accent3="accent3" accent4="accent4" accent5="accent5" accent6="accent6" hlink="hlink" folHlink="folHlink"/>
    </a:extraClrScheme>
    <a:extraClrScheme>
      <a:clrScheme name="Level 10">
        <a:dk1>
          <a:srgbClr val="000000"/>
        </a:dk1>
        <a:lt1>
          <a:srgbClr val="FFFFFF"/>
        </a:lt1>
        <a:dk2>
          <a:srgbClr val="006666"/>
        </a:dk2>
        <a:lt2>
          <a:srgbClr val="5F5F5F"/>
        </a:lt2>
        <a:accent1>
          <a:srgbClr val="33CCCC"/>
        </a:accent1>
        <a:accent2>
          <a:srgbClr val="99CCFF"/>
        </a:accent2>
        <a:accent3>
          <a:srgbClr val="FFFFFF"/>
        </a:accent3>
        <a:accent4>
          <a:srgbClr val="000000"/>
        </a:accent4>
        <a:accent5>
          <a:srgbClr val="ADE2E2"/>
        </a:accent5>
        <a:accent6>
          <a:srgbClr val="8AB9E7"/>
        </a:accent6>
        <a:hlink>
          <a:srgbClr val="009999"/>
        </a:hlink>
        <a:folHlink>
          <a:srgbClr val="B2B2B2"/>
        </a:folHlink>
      </a:clrScheme>
      <a:clrMap bg1="lt1" tx1="dk1" bg2="lt2" tx2="dk2" accent1="accent1" accent2="accent2" accent3="accent3" accent4="accent4" accent5="accent5" accent6="accent6" hlink="hlink" folHlink="folHlink"/>
    </a:extraClrScheme>
    <a:extraClrScheme>
      <a:clrScheme name="Level 11">
        <a:dk1>
          <a:srgbClr val="000000"/>
        </a:dk1>
        <a:lt1>
          <a:srgbClr val="FFFFFF"/>
        </a:lt1>
        <a:dk2>
          <a:srgbClr val="006666"/>
        </a:dk2>
        <a:lt2>
          <a:srgbClr val="5F5F5F"/>
        </a:lt2>
        <a:accent1>
          <a:srgbClr val="33CCCC"/>
        </a:accent1>
        <a:accent2>
          <a:srgbClr val="99CCFF"/>
        </a:accent2>
        <a:accent3>
          <a:srgbClr val="FFFFFF"/>
        </a:accent3>
        <a:accent4>
          <a:srgbClr val="000000"/>
        </a:accent4>
        <a:accent5>
          <a:srgbClr val="ADE2E2"/>
        </a:accent5>
        <a:accent6>
          <a:srgbClr val="8AB9E7"/>
        </a:accent6>
        <a:hlink>
          <a:srgbClr val="99CCCC"/>
        </a:hlink>
        <a:folHlink>
          <a:srgbClr val="B2B2B2"/>
        </a:folHlink>
      </a:clrScheme>
      <a:clrMap bg1="lt1" tx1="dk1" bg2="lt2" tx2="dk2" accent1="accent1" accent2="accent2" accent3="accent3" accent4="accent4" accent5="accent5" accent6="accent6" hlink="hlink" folHlink="folHlink"/>
    </a:extraClrScheme>
    <a:extraClrScheme>
      <a:clrScheme name="Level 12">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99CCCC"/>
        </a:hlink>
        <a:folHlink>
          <a:srgbClr val="B2B2B2"/>
        </a:folHlink>
      </a:clrScheme>
      <a:clrMap bg1="lt1" tx1="dk1" bg2="lt2" tx2="dk2" accent1="accent1" accent2="accent2" accent3="accent3" accent4="accent4" accent5="accent5" accent6="accent6" hlink="hlink" folHlink="folHlink"/>
    </a:extraClrScheme>
    <a:extraClrScheme>
      <a:clrScheme name="Level 13">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Concourse">
      <a:majorFont>
        <a:latin typeface=""/>
        <a:ea typeface=""/>
        <a:cs typeface=""/>
      </a:majorFont>
      <a:minorFont>
        <a:latin typefac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8357</TotalTime>
  <Words>950</Words>
  <Application>Microsoft Office PowerPoint</Application>
  <PresentationFormat>On-screen Show (4:3)</PresentationFormat>
  <Paragraphs>147</Paragraphs>
  <Slides>17</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17</vt:i4>
      </vt:variant>
    </vt:vector>
  </HeadingPairs>
  <TitlesOfParts>
    <vt:vector size="29" baseType="lpstr">
      <vt:lpstr>Arial</vt:lpstr>
      <vt:lpstr>Calibri</vt:lpstr>
      <vt:lpstr>inherit</vt:lpstr>
      <vt:lpstr>Lucida Sans Unicode</vt:lpstr>
      <vt:lpstr>Poppins</vt:lpstr>
      <vt:lpstr>Times New Roman</vt:lpstr>
      <vt:lpstr>Verdana</vt:lpstr>
      <vt:lpstr>Wingdings</vt:lpstr>
      <vt:lpstr>Wingdings 2</vt:lpstr>
      <vt:lpstr>Wingdings 3</vt:lpstr>
      <vt:lpstr>Level</vt:lpstr>
      <vt:lpstr>1_Concourse</vt:lpstr>
      <vt:lpstr>       Sleep</vt:lpstr>
      <vt:lpstr>How much sleep do we really need?</vt:lpstr>
      <vt:lpstr>Impact of sleep deprivation on care givers</vt:lpstr>
      <vt:lpstr>Impact of sleep deprivation on young people</vt:lpstr>
      <vt:lpstr>Sleep and additional needs</vt:lpstr>
      <vt:lpstr>First steps </vt:lpstr>
      <vt:lpstr>What could be affecting your child?</vt:lpstr>
      <vt:lpstr>Routine </vt:lpstr>
      <vt:lpstr>How to establish a routine</vt:lpstr>
      <vt:lpstr>Day and Night learning </vt:lpstr>
      <vt:lpstr>Making the bedroom restful</vt:lpstr>
      <vt:lpstr>If separation is the problem</vt:lpstr>
      <vt:lpstr>Moving bedtime backwards</vt:lpstr>
      <vt:lpstr>Other strategies to support sleep</vt:lpstr>
      <vt:lpstr>Melatonin </vt:lpstr>
      <vt:lpstr>Look after yourself </vt:lpstr>
      <vt:lpstr>Help and support</vt:lpstr>
    </vt:vector>
  </TitlesOfParts>
  <Company>West Berkshire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MHutchings</dc:creator>
  <cp:lastModifiedBy>Lauren Demeza</cp:lastModifiedBy>
  <cp:revision>252</cp:revision>
  <dcterms:created xsi:type="dcterms:W3CDTF">2014-04-07T12:48:52Z</dcterms:created>
  <dcterms:modified xsi:type="dcterms:W3CDTF">2022-02-01T17:19:33Z</dcterms:modified>
</cp:coreProperties>
</file>