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4660"/>
  </p:normalViewPr>
  <p:slideViewPr>
    <p:cSldViewPr>
      <p:cViewPr varScale="1">
        <p:scale>
          <a:sx n="69" d="100"/>
          <a:sy n="69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E16F2-4E56-4415-9A1E-49D8A214CB4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A85677-1BE1-4816-BC40-001C6B0EE4CA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SEN Alert</a:t>
          </a:r>
          <a:endParaRPr lang="en-GB" dirty="0"/>
        </a:p>
      </dgm:t>
    </dgm:pt>
    <dgm:pt modelId="{8D734BDD-DE1B-4987-8D70-23BF8A8392FF}" type="parTrans" cxnId="{7A561289-185A-4463-9205-29E326C7D172}">
      <dgm:prSet/>
      <dgm:spPr/>
      <dgm:t>
        <a:bodyPr/>
        <a:lstStyle/>
        <a:p>
          <a:endParaRPr lang="en-GB"/>
        </a:p>
      </dgm:t>
    </dgm:pt>
    <dgm:pt modelId="{54DA6A11-31BF-4D9F-B3F5-10B93D107E1C}" type="sibTrans" cxnId="{7A561289-185A-4463-9205-29E326C7D172}">
      <dgm:prSet/>
      <dgm:spPr/>
      <dgm:t>
        <a:bodyPr/>
        <a:lstStyle/>
        <a:p>
          <a:endParaRPr lang="en-GB"/>
        </a:p>
      </dgm:t>
    </dgm:pt>
    <dgm:pt modelId="{63200D7E-F3FF-4FF7-8247-6FF2363F2658}">
      <dgm:prSet phldrT="[Text]" custT="1"/>
      <dgm:spPr/>
      <dgm:t>
        <a:bodyPr/>
        <a:lstStyle/>
        <a:p>
          <a:r>
            <a:rPr lang="en-GB" sz="1400" b="1" u="sng" dirty="0" smtClean="0"/>
            <a:t>Teacher</a:t>
          </a:r>
        </a:p>
        <a:p>
          <a:r>
            <a:rPr lang="en-GB" sz="1400" b="1" u="none" dirty="0" smtClean="0"/>
            <a:t>Highlight in PPM</a:t>
          </a:r>
        </a:p>
        <a:p>
          <a:r>
            <a:rPr lang="en-GB" sz="1400" b="1" u="none" dirty="0" smtClean="0"/>
            <a:t>Provide resources and strategies</a:t>
          </a:r>
        </a:p>
        <a:p>
          <a:r>
            <a:rPr lang="en-GB" sz="1400" b="1" u="none" dirty="0" smtClean="0"/>
            <a:t>Fill in SEN alert form (side 1)</a:t>
          </a:r>
        </a:p>
        <a:p>
          <a:r>
            <a:rPr lang="en-GB" sz="1400" b="1" u="none" dirty="0" smtClean="0"/>
            <a:t>Inform Parents</a:t>
          </a:r>
          <a:endParaRPr lang="en-GB" sz="1400" b="1" u="none" dirty="0"/>
        </a:p>
      </dgm:t>
    </dgm:pt>
    <dgm:pt modelId="{9899E57C-19A3-4605-A99C-1FAC24A946A0}" type="parTrans" cxnId="{EAF1B433-DE54-4FBE-9C13-C31FA5B38285}">
      <dgm:prSet/>
      <dgm:spPr/>
      <dgm:t>
        <a:bodyPr/>
        <a:lstStyle/>
        <a:p>
          <a:endParaRPr lang="en-GB"/>
        </a:p>
      </dgm:t>
    </dgm:pt>
    <dgm:pt modelId="{0BFDD4C3-3543-4994-9839-0DCE9D9FE565}" type="sibTrans" cxnId="{EAF1B433-DE54-4FBE-9C13-C31FA5B38285}">
      <dgm:prSet/>
      <dgm:spPr/>
      <dgm:t>
        <a:bodyPr/>
        <a:lstStyle/>
        <a:p>
          <a:endParaRPr lang="en-GB"/>
        </a:p>
      </dgm:t>
    </dgm:pt>
    <dgm:pt modelId="{42DB7A20-C29F-4B84-AD8F-3C140E2AC9FB}">
      <dgm:prSet phldrT="[Text]" custT="1"/>
      <dgm:spPr/>
      <dgm:t>
        <a:bodyPr/>
        <a:lstStyle/>
        <a:p>
          <a:r>
            <a:rPr lang="en-GB" sz="1400" b="1" u="sng" dirty="0" err="1" smtClean="0"/>
            <a:t>Senco</a:t>
          </a:r>
          <a:endParaRPr lang="en-GB" sz="1400" b="1" u="sng" dirty="0" smtClean="0"/>
        </a:p>
        <a:p>
          <a:r>
            <a:rPr lang="en-GB" sz="1400" b="1" u="none" dirty="0" smtClean="0"/>
            <a:t>Support in PPM</a:t>
          </a:r>
        </a:p>
        <a:p>
          <a:r>
            <a:rPr lang="en-GB" sz="1400" b="1" u="none" dirty="0" smtClean="0"/>
            <a:t>Respond to SEN alert form – observation, resources, </a:t>
          </a:r>
          <a:r>
            <a:rPr lang="en-GB" sz="1400" b="1" u="none" dirty="0" err="1" smtClean="0"/>
            <a:t>etc</a:t>
          </a:r>
          <a:endParaRPr lang="en-GB" sz="1400" b="1" u="none" dirty="0" smtClean="0"/>
        </a:p>
        <a:p>
          <a:endParaRPr lang="en-GB" sz="1400" b="1" u="none" dirty="0"/>
        </a:p>
      </dgm:t>
    </dgm:pt>
    <dgm:pt modelId="{41EC2C44-6AF5-4F51-AB88-D09D8DD15719}" type="parTrans" cxnId="{29D91D93-8A71-4F5B-9122-EC4BD658E99D}">
      <dgm:prSet/>
      <dgm:spPr/>
      <dgm:t>
        <a:bodyPr/>
        <a:lstStyle/>
        <a:p>
          <a:endParaRPr lang="en-GB"/>
        </a:p>
      </dgm:t>
    </dgm:pt>
    <dgm:pt modelId="{97C82CBB-5521-4636-BABE-2E72400D3AC5}" type="sibTrans" cxnId="{29D91D93-8A71-4F5B-9122-EC4BD658E99D}">
      <dgm:prSet/>
      <dgm:spPr/>
      <dgm:t>
        <a:bodyPr/>
        <a:lstStyle/>
        <a:p>
          <a:endParaRPr lang="en-GB"/>
        </a:p>
      </dgm:t>
    </dgm:pt>
    <dgm:pt modelId="{592A776A-DB46-4049-9F20-E3123722EECD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Graduated Approach</a:t>
          </a:r>
          <a:endParaRPr lang="en-GB" dirty="0"/>
        </a:p>
      </dgm:t>
    </dgm:pt>
    <dgm:pt modelId="{4E4AE903-C6AF-4E7A-98C1-F54CC31DA595}" type="parTrans" cxnId="{D11D9E22-1B1D-4507-B64D-BFDD31AE7EAD}">
      <dgm:prSet/>
      <dgm:spPr/>
      <dgm:t>
        <a:bodyPr/>
        <a:lstStyle/>
        <a:p>
          <a:endParaRPr lang="en-GB"/>
        </a:p>
      </dgm:t>
    </dgm:pt>
    <dgm:pt modelId="{4E68E114-57FA-4DF1-9F90-DCD6F184DF78}" type="sibTrans" cxnId="{D11D9E22-1B1D-4507-B64D-BFDD31AE7EAD}">
      <dgm:prSet/>
      <dgm:spPr/>
      <dgm:t>
        <a:bodyPr/>
        <a:lstStyle/>
        <a:p>
          <a:endParaRPr lang="en-GB"/>
        </a:p>
      </dgm:t>
    </dgm:pt>
    <dgm:pt modelId="{3073C8AE-E26A-4698-A79F-A29C08D59EBD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GB" sz="1400" b="1" u="sng" dirty="0" smtClean="0"/>
            <a:t>Teacher</a:t>
          </a:r>
        </a:p>
        <a:p>
          <a:pPr>
            <a:lnSpc>
              <a:spcPct val="90000"/>
            </a:lnSpc>
          </a:pPr>
          <a:r>
            <a:rPr lang="en-GB" sz="1400" b="1" u="none" dirty="0" smtClean="0"/>
            <a:t>Complete actions from graduated approach</a:t>
          </a:r>
        </a:p>
        <a:p>
          <a:pPr>
            <a:lnSpc>
              <a:spcPct val="90000"/>
            </a:lnSpc>
          </a:pPr>
          <a:r>
            <a:rPr lang="en-GB" sz="1400" b="1" u="none" dirty="0" smtClean="0"/>
            <a:t>Monitor and evaluate progress of pupil</a:t>
          </a:r>
        </a:p>
        <a:p>
          <a:pPr>
            <a:lnSpc>
              <a:spcPct val="90000"/>
            </a:lnSpc>
          </a:pPr>
          <a:r>
            <a:rPr lang="en-GB" sz="1400" b="1" u="none" dirty="0" smtClean="0"/>
            <a:t>Parental consent form for SEN register (if appropriate)</a:t>
          </a:r>
        </a:p>
      </dgm:t>
    </dgm:pt>
    <dgm:pt modelId="{1A7C5443-D774-4B7E-B9A8-4D358EEA291F}" type="parTrans" cxnId="{C8B426DD-36FC-43A1-BE8F-81C34889DBBA}">
      <dgm:prSet/>
      <dgm:spPr/>
      <dgm:t>
        <a:bodyPr/>
        <a:lstStyle/>
        <a:p>
          <a:endParaRPr lang="en-GB"/>
        </a:p>
      </dgm:t>
    </dgm:pt>
    <dgm:pt modelId="{528F14CC-9B52-4231-BB5D-0848AE53FE9C}" type="sibTrans" cxnId="{C8B426DD-36FC-43A1-BE8F-81C34889DBBA}">
      <dgm:prSet/>
      <dgm:spPr/>
      <dgm:t>
        <a:bodyPr/>
        <a:lstStyle/>
        <a:p>
          <a:endParaRPr lang="en-GB"/>
        </a:p>
      </dgm:t>
    </dgm:pt>
    <dgm:pt modelId="{C15E63DE-35BF-4437-A46D-0B26511931B4}">
      <dgm:prSet phldrT="[Text]" custT="1"/>
      <dgm:spPr/>
      <dgm:t>
        <a:bodyPr/>
        <a:lstStyle/>
        <a:p>
          <a:r>
            <a:rPr lang="en-GB" sz="1400" b="1" u="sng" dirty="0" err="1" smtClean="0"/>
            <a:t>Senco</a:t>
          </a:r>
          <a:endParaRPr lang="en-GB" sz="1400" b="1" u="sng" dirty="0" smtClean="0"/>
        </a:p>
        <a:p>
          <a:r>
            <a:rPr lang="en-GB" sz="1400" b="1" u="none" dirty="0" smtClean="0"/>
            <a:t>Complete graduated approach with teacher</a:t>
          </a:r>
        </a:p>
        <a:p>
          <a:endParaRPr lang="en-GB" sz="1400" b="1" u="sng" dirty="0"/>
        </a:p>
      </dgm:t>
    </dgm:pt>
    <dgm:pt modelId="{859A1F19-E289-4AA3-B0AE-6586A02935D3}" type="parTrans" cxnId="{3253A695-F67F-48DD-9369-875D241FE11A}">
      <dgm:prSet/>
      <dgm:spPr/>
      <dgm:t>
        <a:bodyPr/>
        <a:lstStyle/>
        <a:p>
          <a:endParaRPr lang="en-GB"/>
        </a:p>
      </dgm:t>
    </dgm:pt>
    <dgm:pt modelId="{5DACF452-A17F-4283-A704-3ED4D4916D6F}" type="sibTrans" cxnId="{3253A695-F67F-48DD-9369-875D241FE11A}">
      <dgm:prSet/>
      <dgm:spPr/>
      <dgm:t>
        <a:bodyPr/>
        <a:lstStyle/>
        <a:p>
          <a:endParaRPr lang="en-GB"/>
        </a:p>
      </dgm:t>
    </dgm:pt>
    <dgm:pt modelId="{8E76530B-56F6-4F50-9B09-8FA48211A21C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SEN Register</a:t>
          </a:r>
          <a:endParaRPr lang="en-GB" dirty="0"/>
        </a:p>
      </dgm:t>
    </dgm:pt>
    <dgm:pt modelId="{252BE02A-D5CC-4F4E-B933-C36E957F6D89}" type="parTrans" cxnId="{935E7B7C-0DF9-4890-86E3-E5CCAB016483}">
      <dgm:prSet/>
      <dgm:spPr/>
      <dgm:t>
        <a:bodyPr/>
        <a:lstStyle/>
        <a:p>
          <a:endParaRPr lang="en-GB"/>
        </a:p>
      </dgm:t>
    </dgm:pt>
    <dgm:pt modelId="{6E8DDB2C-9F3F-4134-B98E-A8592D078862}" type="sibTrans" cxnId="{935E7B7C-0DF9-4890-86E3-E5CCAB016483}">
      <dgm:prSet/>
      <dgm:spPr/>
      <dgm:t>
        <a:bodyPr/>
        <a:lstStyle/>
        <a:p>
          <a:endParaRPr lang="en-GB"/>
        </a:p>
      </dgm:t>
    </dgm:pt>
    <dgm:pt modelId="{1EE2C286-2A82-4B3B-A0B8-98A872EEFBF3}">
      <dgm:prSet phldrT="[Text]" custT="1"/>
      <dgm:spPr/>
      <dgm:t>
        <a:bodyPr/>
        <a:lstStyle/>
        <a:p>
          <a:r>
            <a:rPr lang="en-GB" sz="1400" b="1" u="sng" dirty="0" smtClean="0"/>
            <a:t>Teacher</a:t>
          </a:r>
        </a:p>
        <a:p>
          <a:r>
            <a:rPr lang="en-GB" sz="1400" b="1" u="none" dirty="0" smtClean="0"/>
            <a:t>Deliver high quality teaching – plan for</a:t>
          </a:r>
        </a:p>
        <a:p>
          <a:r>
            <a:rPr lang="en-GB" sz="1400" b="1" u="none" dirty="0" smtClean="0"/>
            <a:t>Work with this group each week</a:t>
          </a:r>
        </a:p>
        <a:p>
          <a:r>
            <a:rPr lang="en-GB" sz="1400" b="1" u="none" dirty="0" smtClean="0"/>
            <a:t>Write and evaluate SAPs termly/report to parents</a:t>
          </a:r>
        </a:p>
        <a:p>
          <a:endParaRPr lang="en-GB" sz="1400" b="1" u="sng" dirty="0" smtClean="0"/>
        </a:p>
        <a:p>
          <a:endParaRPr lang="en-GB" sz="1400" b="1" u="sng" dirty="0"/>
        </a:p>
      </dgm:t>
    </dgm:pt>
    <dgm:pt modelId="{474CB073-5A7C-4969-9CEB-D59BEAD11C98}" type="parTrans" cxnId="{030B240F-50C2-45AA-B965-787EA03EF0B5}">
      <dgm:prSet/>
      <dgm:spPr/>
      <dgm:t>
        <a:bodyPr/>
        <a:lstStyle/>
        <a:p>
          <a:endParaRPr lang="en-GB"/>
        </a:p>
      </dgm:t>
    </dgm:pt>
    <dgm:pt modelId="{02ACCB5B-699A-481E-8125-1D6A1CEA5139}" type="sibTrans" cxnId="{030B240F-50C2-45AA-B965-787EA03EF0B5}">
      <dgm:prSet/>
      <dgm:spPr/>
      <dgm:t>
        <a:bodyPr/>
        <a:lstStyle/>
        <a:p>
          <a:endParaRPr lang="en-GB"/>
        </a:p>
      </dgm:t>
    </dgm:pt>
    <dgm:pt modelId="{5D6AAF97-88FC-4057-A9B5-8D288948CEC7}">
      <dgm:prSet phldrT="[Text]" custT="1"/>
      <dgm:spPr/>
      <dgm:t>
        <a:bodyPr/>
        <a:lstStyle/>
        <a:p>
          <a:r>
            <a:rPr lang="en-GB" sz="1400" b="1" u="sng" dirty="0" err="1" smtClean="0"/>
            <a:t>Senco</a:t>
          </a:r>
          <a:endParaRPr lang="en-GB" sz="1400" b="1" u="sng" dirty="0" smtClean="0"/>
        </a:p>
        <a:p>
          <a:r>
            <a:rPr lang="en-GB" sz="1400" b="1" u="none" dirty="0" smtClean="0"/>
            <a:t>Monitor groups of SEN pupils</a:t>
          </a:r>
        </a:p>
        <a:p>
          <a:r>
            <a:rPr lang="en-GB" sz="1400" b="1" u="none" dirty="0" smtClean="0"/>
            <a:t>Liaise with outside agencies and parents</a:t>
          </a:r>
        </a:p>
        <a:p>
          <a:r>
            <a:rPr lang="en-GB" sz="1400" b="1" u="none" dirty="0" smtClean="0"/>
            <a:t>Support teachers with High Quality Teaching</a:t>
          </a:r>
        </a:p>
        <a:p>
          <a:r>
            <a:rPr lang="en-GB" sz="1400" b="1" u="none" dirty="0" smtClean="0"/>
            <a:t>Train staff/coordinate support and intervention</a:t>
          </a:r>
        </a:p>
        <a:p>
          <a:endParaRPr lang="en-GB" sz="1400" b="1" u="none" dirty="0"/>
        </a:p>
      </dgm:t>
    </dgm:pt>
    <dgm:pt modelId="{ABE453C9-E8F4-4C4C-9F6C-75EB13CB4E46}" type="parTrans" cxnId="{DFEDC7F9-A908-4E1A-8759-8A8EC45FF6AF}">
      <dgm:prSet/>
      <dgm:spPr/>
      <dgm:t>
        <a:bodyPr/>
        <a:lstStyle/>
        <a:p>
          <a:endParaRPr lang="en-GB"/>
        </a:p>
      </dgm:t>
    </dgm:pt>
    <dgm:pt modelId="{D2B84037-4BE2-4591-AFC1-8554D2498C4A}" type="sibTrans" cxnId="{DFEDC7F9-A908-4E1A-8759-8A8EC45FF6AF}">
      <dgm:prSet/>
      <dgm:spPr/>
      <dgm:t>
        <a:bodyPr/>
        <a:lstStyle/>
        <a:p>
          <a:endParaRPr lang="en-GB"/>
        </a:p>
      </dgm:t>
    </dgm:pt>
    <dgm:pt modelId="{C8FE0891-010B-4B7F-A1E1-C9DA6A71525E}" type="pres">
      <dgm:prSet presAssocID="{E60E16F2-4E56-4415-9A1E-49D8A214CB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74AD804-7997-473C-B807-FB5D7715316D}" type="pres">
      <dgm:prSet presAssocID="{8E76530B-56F6-4F50-9B09-8FA48211A21C}" presName="boxAndChildren" presStyleCnt="0"/>
      <dgm:spPr/>
    </dgm:pt>
    <dgm:pt modelId="{503FCDEF-3378-4268-9011-E80FF8A40CA4}" type="pres">
      <dgm:prSet presAssocID="{8E76530B-56F6-4F50-9B09-8FA48211A21C}" presName="parentTextBox" presStyleLbl="node1" presStyleIdx="0" presStyleCnt="3"/>
      <dgm:spPr/>
      <dgm:t>
        <a:bodyPr/>
        <a:lstStyle/>
        <a:p>
          <a:endParaRPr lang="en-GB"/>
        </a:p>
      </dgm:t>
    </dgm:pt>
    <dgm:pt modelId="{E5A95D90-5B22-4665-8532-0D18D9C6858C}" type="pres">
      <dgm:prSet presAssocID="{8E76530B-56F6-4F50-9B09-8FA48211A21C}" presName="entireBox" presStyleLbl="node1" presStyleIdx="0" presStyleCnt="3"/>
      <dgm:spPr/>
      <dgm:t>
        <a:bodyPr/>
        <a:lstStyle/>
        <a:p>
          <a:endParaRPr lang="en-GB"/>
        </a:p>
      </dgm:t>
    </dgm:pt>
    <dgm:pt modelId="{A88F38DE-1966-4B03-9A2A-C649049292BA}" type="pres">
      <dgm:prSet presAssocID="{8E76530B-56F6-4F50-9B09-8FA48211A21C}" presName="descendantBox" presStyleCnt="0"/>
      <dgm:spPr/>
    </dgm:pt>
    <dgm:pt modelId="{BE6F1D01-D30E-485C-9287-E3C070EDE614}" type="pres">
      <dgm:prSet presAssocID="{1EE2C286-2A82-4B3B-A0B8-98A872EEFBF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5BCFB0-1D78-4DB0-9103-244B224C3355}" type="pres">
      <dgm:prSet presAssocID="{5D6AAF97-88FC-4057-A9B5-8D288948CEC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8C8C82-757C-4F00-889A-507329CBA693}" type="pres">
      <dgm:prSet presAssocID="{4E68E114-57FA-4DF1-9F90-DCD6F184DF78}" presName="sp" presStyleCnt="0"/>
      <dgm:spPr/>
    </dgm:pt>
    <dgm:pt modelId="{A229652D-ABFB-4E63-94CD-CD6E8384FE33}" type="pres">
      <dgm:prSet presAssocID="{592A776A-DB46-4049-9F20-E3123722EECD}" presName="arrowAndChildren" presStyleCnt="0"/>
      <dgm:spPr/>
    </dgm:pt>
    <dgm:pt modelId="{838FEA11-2239-427C-879A-0ED7BAA02150}" type="pres">
      <dgm:prSet presAssocID="{592A776A-DB46-4049-9F20-E3123722EECD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7080F4E3-2758-4034-A3B0-F9B34F7F828C}" type="pres">
      <dgm:prSet presAssocID="{592A776A-DB46-4049-9F20-E3123722EECD}" presName="arrow" presStyleLbl="node1" presStyleIdx="1" presStyleCnt="3"/>
      <dgm:spPr/>
      <dgm:t>
        <a:bodyPr/>
        <a:lstStyle/>
        <a:p>
          <a:endParaRPr lang="en-GB"/>
        </a:p>
      </dgm:t>
    </dgm:pt>
    <dgm:pt modelId="{60094AC5-C8C3-4749-8603-98857834F082}" type="pres">
      <dgm:prSet presAssocID="{592A776A-DB46-4049-9F20-E3123722EECD}" presName="descendantArrow" presStyleCnt="0"/>
      <dgm:spPr/>
    </dgm:pt>
    <dgm:pt modelId="{FB183BE3-7573-46E0-99E4-05185754E6DF}" type="pres">
      <dgm:prSet presAssocID="{3073C8AE-E26A-4698-A79F-A29C08D59EBD}" presName="childTextArrow" presStyleLbl="fgAccFollowNode1" presStyleIdx="2" presStyleCnt="6" custScaleY="1108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14AFD5-222A-41ED-91A7-350AA854F604}" type="pres">
      <dgm:prSet presAssocID="{C15E63DE-35BF-4437-A46D-0B26511931B4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213255-960C-490A-865C-DD697DFE1106}" type="pres">
      <dgm:prSet presAssocID="{54DA6A11-31BF-4D9F-B3F5-10B93D107E1C}" presName="sp" presStyleCnt="0"/>
      <dgm:spPr/>
    </dgm:pt>
    <dgm:pt modelId="{AD61EABC-F9D7-4D0C-94A7-8785F726A195}" type="pres">
      <dgm:prSet presAssocID="{0FA85677-1BE1-4816-BC40-001C6B0EE4CA}" presName="arrowAndChildren" presStyleCnt="0"/>
      <dgm:spPr/>
    </dgm:pt>
    <dgm:pt modelId="{DD7B5079-F07C-4B5C-9A2B-20ED38D74377}" type="pres">
      <dgm:prSet presAssocID="{0FA85677-1BE1-4816-BC40-001C6B0EE4CA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7FC0EBCD-B501-4AE5-ACA1-148B4CFC4BF6}" type="pres">
      <dgm:prSet presAssocID="{0FA85677-1BE1-4816-BC40-001C6B0EE4CA}" presName="arrow" presStyleLbl="node1" presStyleIdx="2" presStyleCnt="3" custLinFactNeighborX="-840" custLinFactNeighborY="-3295"/>
      <dgm:spPr/>
      <dgm:t>
        <a:bodyPr/>
        <a:lstStyle/>
        <a:p>
          <a:endParaRPr lang="en-GB"/>
        </a:p>
      </dgm:t>
    </dgm:pt>
    <dgm:pt modelId="{ECF9CEBE-B2C4-47AB-9B6E-9F74FFFF4E7D}" type="pres">
      <dgm:prSet presAssocID="{0FA85677-1BE1-4816-BC40-001C6B0EE4CA}" presName="descendantArrow" presStyleCnt="0"/>
      <dgm:spPr/>
    </dgm:pt>
    <dgm:pt modelId="{C80261C9-3D47-4E43-AF7B-ECA753885732}" type="pres">
      <dgm:prSet presAssocID="{63200D7E-F3FF-4FF7-8247-6FF2363F2658}" presName="childTextArrow" presStyleLbl="fgAccFollowNode1" presStyleIdx="4" presStyleCnt="6" custScaleY="99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C85056-58B1-4A9E-9777-E6C4195CA803}" type="pres">
      <dgm:prSet presAssocID="{42DB7A20-C29F-4B84-AD8F-3C140E2AC9FB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0A8E72D-6016-4D30-B84E-63D524FAF8EA}" type="presOf" srcId="{8E76530B-56F6-4F50-9B09-8FA48211A21C}" destId="{E5A95D90-5B22-4665-8532-0D18D9C6858C}" srcOrd="1" destOrd="0" presId="urn:microsoft.com/office/officeart/2005/8/layout/process4"/>
    <dgm:cxn modelId="{0C85B3E2-A4B6-4701-9AD6-F8E0390B0C46}" type="presOf" srcId="{592A776A-DB46-4049-9F20-E3123722EECD}" destId="{838FEA11-2239-427C-879A-0ED7BAA02150}" srcOrd="0" destOrd="0" presId="urn:microsoft.com/office/officeart/2005/8/layout/process4"/>
    <dgm:cxn modelId="{DFEDC7F9-A908-4E1A-8759-8A8EC45FF6AF}" srcId="{8E76530B-56F6-4F50-9B09-8FA48211A21C}" destId="{5D6AAF97-88FC-4057-A9B5-8D288948CEC7}" srcOrd="1" destOrd="0" parTransId="{ABE453C9-E8F4-4C4C-9F6C-75EB13CB4E46}" sibTransId="{D2B84037-4BE2-4591-AFC1-8554D2498C4A}"/>
    <dgm:cxn modelId="{FBDBE4AF-694A-432F-BFA0-7A4B1B0F6956}" type="presOf" srcId="{63200D7E-F3FF-4FF7-8247-6FF2363F2658}" destId="{C80261C9-3D47-4E43-AF7B-ECA753885732}" srcOrd="0" destOrd="0" presId="urn:microsoft.com/office/officeart/2005/8/layout/process4"/>
    <dgm:cxn modelId="{030B240F-50C2-45AA-B965-787EA03EF0B5}" srcId="{8E76530B-56F6-4F50-9B09-8FA48211A21C}" destId="{1EE2C286-2A82-4B3B-A0B8-98A872EEFBF3}" srcOrd="0" destOrd="0" parTransId="{474CB073-5A7C-4969-9CEB-D59BEAD11C98}" sibTransId="{02ACCB5B-699A-481E-8125-1D6A1CEA5139}"/>
    <dgm:cxn modelId="{D02F64B1-D389-4C69-9EA2-FF663277A9AF}" type="presOf" srcId="{8E76530B-56F6-4F50-9B09-8FA48211A21C}" destId="{503FCDEF-3378-4268-9011-E80FF8A40CA4}" srcOrd="0" destOrd="0" presId="urn:microsoft.com/office/officeart/2005/8/layout/process4"/>
    <dgm:cxn modelId="{3253A695-F67F-48DD-9369-875D241FE11A}" srcId="{592A776A-DB46-4049-9F20-E3123722EECD}" destId="{C15E63DE-35BF-4437-A46D-0B26511931B4}" srcOrd="1" destOrd="0" parTransId="{859A1F19-E289-4AA3-B0AE-6586A02935D3}" sibTransId="{5DACF452-A17F-4283-A704-3ED4D4916D6F}"/>
    <dgm:cxn modelId="{D62340CD-D2FC-4F5A-9697-808ADAF8E74C}" type="presOf" srcId="{592A776A-DB46-4049-9F20-E3123722EECD}" destId="{7080F4E3-2758-4034-A3B0-F9B34F7F828C}" srcOrd="1" destOrd="0" presId="urn:microsoft.com/office/officeart/2005/8/layout/process4"/>
    <dgm:cxn modelId="{445BE5AF-47FB-4DAE-A024-D75095E15ADE}" type="presOf" srcId="{1EE2C286-2A82-4B3B-A0B8-98A872EEFBF3}" destId="{BE6F1D01-D30E-485C-9287-E3C070EDE614}" srcOrd="0" destOrd="0" presId="urn:microsoft.com/office/officeart/2005/8/layout/process4"/>
    <dgm:cxn modelId="{D11D9E22-1B1D-4507-B64D-BFDD31AE7EAD}" srcId="{E60E16F2-4E56-4415-9A1E-49D8A214CB46}" destId="{592A776A-DB46-4049-9F20-E3123722EECD}" srcOrd="1" destOrd="0" parTransId="{4E4AE903-C6AF-4E7A-98C1-F54CC31DA595}" sibTransId="{4E68E114-57FA-4DF1-9F90-DCD6F184DF78}"/>
    <dgm:cxn modelId="{935E7B7C-0DF9-4890-86E3-E5CCAB016483}" srcId="{E60E16F2-4E56-4415-9A1E-49D8A214CB46}" destId="{8E76530B-56F6-4F50-9B09-8FA48211A21C}" srcOrd="2" destOrd="0" parTransId="{252BE02A-D5CC-4F4E-B933-C36E957F6D89}" sibTransId="{6E8DDB2C-9F3F-4134-B98E-A8592D078862}"/>
    <dgm:cxn modelId="{F671DD5C-718C-4435-9000-96706C71871A}" type="presOf" srcId="{0FA85677-1BE1-4816-BC40-001C6B0EE4CA}" destId="{7FC0EBCD-B501-4AE5-ACA1-148B4CFC4BF6}" srcOrd="1" destOrd="0" presId="urn:microsoft.com/office/officeart/2005/8/layout/process4"/>
    <dgm:cxn modelId="{29D91D93-8A71-4F5B-9122-EC4BD658E99D}" srcId="{0FA85677-1BE1-4816-BC40-001C6B0EE4CA}" destId="{42DB7A20-C29F-4B84-AD8F-3C140E2AC9FB}" srcOrd="1" destOrd="0" parTransId="{41EC2C44-6AF5-4F51-AB88-D09D8DD15719}" sibTransId="{97C82CBB-5521-4636-BABE-2E72400D3AC5}"/>
    <dgm:cxn modelId="{52195496-2612-4647-8927-374836F88FE2}" type="presOf" srcId="{5D6AAF97-88FC-4057-A9B5-8D288948CEC7}" destId="{CE5BCFB0-1D78-4DB0-9103-244B224C3355}" srcOrd="0" destOrd="0" presId="urn:microsoft.com/office/officeart/2005/8/layout/process4"/>
    <dgm:cxn modelId="{7A561289-185A-4463-9205-29E326C7D172}" srcId="{E60E16F2-4E56-4415-9A1E-49D8A214CB46}" destId="{0FA85677-1BE1-4816-BC40-001C6B0EE4CA}" srcOrd="0" destOrd="0" parTransId="{8D734BDD-DE1B-4987-8D70-23BF8A8392FF}" sibTransId="{54DA6A11-31BF-4D9F-B3F5-10B93D107E1C}"/>
    <dgm:cxn modelId="{EAF1B433-DE54-4FBE-9C13-C31FA5B38285}" srcId="{0FA85677-1BE1-4816-BC40-001C6B0EE4CA}" destId="{63200D7E-F3FF-4FF7-8247-6FF2363F2658}" srcOrd="0" destOrd="0" parTransId="{9899E57C-19A3-4605-A99C-1FAC24A946A0}" sibTransId="{0BFDD4C3-3543-4994-9839-0DCE9D9FE565}"/>
    <dgm:cxn modelId="{CC66F71C-955E-4586-9B3B-B391769BDDCB}" type="presOf" srcId="{42DB7A20-C29F-4B84-AD8F-3C140E2AC9FB}" destId="{10C85056-58B1-4A9E-9777-E6C4195CA803}" srcOrd="0" destOrd="0" presId="urn:microsoft.com/office/officeart/2005/8/layout/process4"/>
    <dgm:cxn modelId="{799384A1-F2D9-418F-B402-9CE71C097A6F}" type="presOf" srcId="{E60E16F2-4E56-4415-9A1E-49D8A214CB46}" destId="{C8FE0891-010B-4B7F-A1E1-C9DA6A71525E}" srcOrd="0" destOrd="0" presId="urn:microsoft.com/office/officeart/2005/8/layout/process4"/>
    <dgm:cxn modelId="{E6CBA640-9FCE-49A4-A9F0-F82552ADA7DB}" type="presOf" srcId="{C15E63DE-35BF-4437-A46D-0B26511931B4}" destId="{D414AFD5-222A-41ED-91A7-350AA854F604}" srcOrd="0" destOrd="0" presId="urn:microsoft.com/office/officeart/2005/8/layout/process4"/>
    <dgm:cxn modelId="{ECBF7A1D-63D3-42C0-9828-CCD9D5B0A6DD}" type="presOf" srcId="{0FA85677-1BE1-4816-BC40-001C6B0EE4CA}" destId="{DD7B5079-F07C-4B5C-9A2B-20ED38D74377}" srcOrd="0" destOrd="0" presId="urn:microsoft.com/office/officeart/2005/8/layout/process4"/>
    <dgm:cxn modelId="{508D072A-710A-42C1-8568-C8419C3F26A3}" type="presOf" srcId="{3073C8AE-E26A-4698-A79F-A29C08D59EBD}" destId="{FB183BE3-7573-46E0-99E4-05185754E6DF}" srcOrd="0" destOrd="0" presId="urn:microsoft.com/office/officeart/2005/8/layout/process4"/>
    <dgm:cxn modelId="{C8B426DD-36FC-43A1-BE8F-81C34889DBBA}" srcId="{592A776A-DB46-4049-9F20-E3123722EECD}" destId="{3073C8AE-E26A-4698-A79F-A29C08D59EBD}" srcOrd="0" destOrd="0" parTransId="{1A7C5443-D774-4B7E-B9A8-4D358EEA291F}" sibTransId="{528F14CC-9B52-4231-BB5D-0848AE53FE9C}"/>
    <dgm:cxn modelId="{36D8786D-A699-4201-9B5D-132649511CF7}" type="presParOf" srcId="{C8FE0891-010B-4B7F-A1E1-C9DA6A71525E}" destId="{C74AD804-7997-473C-B807-FB5D7715316D}" srcOrd="0" destOrd="0" presId="urn:microsoft.com/office/officeart/2005/8/layout/process4"/>
    <dgm:cxn modelId="{61E2791A-7B74-46B5-9A9B-699427E0E3E5}" type="presParOf" srcId="{C74AD804-7997-473C-B807-FB5D7715316D}" destId="{503FCDEF-3378-4268-9011-E80FF8A40CA4}" srcOrd="0" destOrd="0" presId="urn:microsoft.com/office/officeart/2005/8/layout/process4"/>
    <dgm:cxn modelId="{5DA852DE-5A9F-448D-9045-6BF8A658AA55}" type="presParOf" srcId="{C74AD804-7997-473C-B807-FB5D7715316D}" destId="{E5A95D90-5B22-4665-8532-0D18D9C6858C}" srcOrd="1" destOrd="0" presId="urn:microsoft.com/office/officeart/2005/8/layout/process4"/>
    <dgm:cxn modelId="{FDCC4897-7376-42CE-8311-C9111EC4F073}" type="presParOf" srcId="{C74AD804-7997-473C-B807-FB5D7715316D}" destId="{A88F38DE-1966-4B03-9A2A-C649049292BA}" srcOrd="2" destOrd="0" presId="urn:microsoft.com/office/officeart/2005/8/layout/process4"/>
    <dgm:cxn modelId="{28CB8931-6181-4FB9-A045-31036D9BF90B}" type="presParOf" srcId="{A88F38DE-1966-4B03-9A2A-C649049292BA}" destId="{BE6F1D01-D30E-485C-9287-E3C070EDE614}" srcOrd="0" destOrd="0" presId="urn:microsoft.com/office/officeart/2005/8/layout/process4"/>
    <dgm:cxn modelId="{AAA3E896-A3F7-4F98-967D-7A97DB17C4D7}" type="presParOf" srcId="{A88F38DE-1966-4B03-9A2A-C649049292BA}" destId="{CE5BCFB0-1D78-4DB0-9103-244B224C3355}" srcOrd="1" destOrd="0" presId="urn:microsoft.com/office/officeart/2005/8/layout/process4"/>
    <dgm:cxn modelId="{D8B91785-E7F7-4CD9-A773-CDB3DBD6B451}" type="presParOf" srcId="{C8FE0891-010B-4B7F-A1E1-C9DA6A71525E}" destId="{C98C8C82-757C-4F00-889A-507329CBA693}" srcOrd="1" destOrd="0" presId="urn:microsoft.com/office/officeart/2005/8/layout/process4"/>
    <dgm:cxn modelId="{82874EA9-31B4-4E61-A45F-BAF09E45196C}" type="presParOf" srcId="{C8FE0891-010B-4B7F-A1E1-C9DA6A71525E}" destId="{A229652D-ABFB-4E63-94CD-CD6E8384FE33}" srcOrd="2" destOrd="0" presId="urn:microsoft.com/office/officeart/2005/8/layout/process4"/>
    <dgm:cxn modelId="{E624D7A5-52F3-426A-A4C8-78295DB19461}" type="presParOf" srcId="{A229652D-ABFB-4E63-94CD-CD6E8384FE33}" destId="{838FEA11-2239-427C-879A-0ED7BAA02150}" srcOrd="0" destOrd="0" presId="urn:microsoft.com/office/officeart/2005/8/layout/process4"/>
    <dgm:cxn modelId="{08E5E01B-DA3B-4A0E-AF17-40EB4244F579}" type="presParOf" srcId="{A229652D-ABFB-4E63-94CD-CD6E8384FE33}" destId="{7080F4E3-2758-4034-A3B0-F9B34F7F828C}" srcOrd="1" destOrd="0" presId="urn:microsoft.com/office/officeart/2005/8/layout/process4"/>
    <dgm:cxn modelId="{96D5272F-15EF-476A-8EF5-3803432C9D23}" type="presParOf" srcId="{A229652D-ABFB-4E63-94CD-CD6E8384FE33}" destId="{60094AC5-C8C3-4749-8603-98857834F082}" srcOrd="2" destOrd="0" presId="urn:microsoft.com/office/officeart/2005/8/layout/process4"/>
    <dgm:cxn modelId="{391A7690-CD57-4753-8E14-8E15FCF437AF}" type="presParOf" srcId="{60094AC5-C8C3-4749-8603-98857834F082}" destId="{FB183BE3-7573-46E0-99E4-05185754E6DF}" srcOrd="0" destOrd="0" presId="urn:microsoft.com/office/officeart/2005/8/layout/process4"/>
    <dgm:cxn modelId="{A6FD6643-1CBB-4244-88A3-04E99B08C92D}" type="presParOf" srcId="{60094AC5-C8C3-4749-8603-98857834F082}" destId="{D414AFD5-222A-41ED-91A7-350AA854F604}" srcOrd="1" destOrd="0" presId="urn:microsoft.com/office/officeart/2005/8/layout/process4"/>
    <dgm:cxn modelId="{2A5DFCA6-81B2-4A3A-ADA7-0D3DE6A154F7}" type="presParOf" srcId="{C8FE0891-010B-4B7F-A1E1-C9DA6A71525E}" destId="{A5213255-960C-490A-865C-DD697DFE1106}" srcOrd="3" destOrd="0" presId="urn:microsoft.com/office/officeart/2005/8/layout/process4"/>
    <dgm:cxn modelId="{3431C201-4B97-445B-9CCB-611682B24556}" type="presParOf" srcId="{C8FE0891-010B-4B7F-A1E1-C9DA6A71525E}" destId="{AD61EABC-F9D7-4D0C-94A7-8785F726A195}" srcOrd="4" destOrd="0" presId="urn:microsoft.com/office/officeart/2005/8/layout/process4"/>
    <dgm:cxn modelId="{42FCE9A6-267E-49C8-9CD8-DCA8ABBF2B18}" type="presParOf" srcId="{AD61EABC-F9D7-4D0C-94A7-8785F726A195}" destId="{DD7B5079-F07C-4B5C-9A2B-20ED38D74377}" srcOrd="0" destOrd="0" presId="urn:microsoft.com/office/officeart/2005/8/layout/process4"/>
    <dgm:cxn modelId="{45F5433A-6971-427B-A890-35E62D09CA1A}" type="presParOf" srcId="{AD61EABC-F9D7-4D0C-94A7-8785F726A195}" destId="{7FC0EBCD-B501-4AE5-ACA1-148B4CFC4BF6}" srcOrd="1" destOrd="0" presId="urn:microsoft.com/office/officeart/2005/8/layout/process4"/>
    <dgm:cxn modelId="{6E879AF2-B90E-4209-AFDB-5F4077F50A8F}" type="presParOf" srcId="{AD61EABC-F9D7-4D0C-94A7-8785F726A195}" destId="{ECF9CEBE-B2C4-47AB-9B6E-9F74FFFF4E7D}" srcOrd="2" destOrd="0" presId="urn:microsoft.com/office/officeart/2005/8/layout/process4"/>
    <dgm:cxn modelId="{6B3B9B6E-8DB0-4DD4-8B8C-CC5F1E6B20F1}" type="presParOf" srcId="{ECF9CEBE-B2C4-47AB-9B6E-9F74FFFF4E7D}" destId="{C80261C9-3D47-4E43-AF7B-ECA753885732}" srcOrd="0" destOrd="0" presId="urn:microsoft.com/office/officeart/2005/8/layout/process4"/>
    <dgm:cxn modelId="{4D71FE06-29EC-4392-815F-6C91DE7B4FC2}" type="presParOf" srcId="{ECF9CEBE-B2C4-47AB-9B6E-9F74FFFF4E7D}" destId="{10C85056-58B1-4A9E-9777-E6C4195CA80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95D90-5B22-4665-8532-0D18D9C6858C}">
      <dsp:nvSpPr>
        <dsp:cNvPr id="0" name=""/>
        <dsp:cNvSpPr/>
      </dsp:nvSpPr>
      <dsp:spPr>
        <a:xfrm>
          <a:off x="0" y="4390542"/>
          <a:ext cx="8568952" cy="1441074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SEN Register</a:t>
          </a:r>
          <a:endParaRPr lang="en-GB" sz="2800" kern="1200" dirty="0"/>
        </a:p>
      </dsp:txBody>
      <dsp:txXfrm>
        <a:off x="0" y="4390542"/>
        <a:ext cx="8568952" cy="778180"/>
      </dsp:txXfrm>
    </dsp:sp>
    <dsp:sp modelId="{BE6F1D01-D30E-485C-9287-E3C070EDE614}">
      <dsp:nvSpPr>
        <dsp:cNvPr id="0" name=""/>
        <dsp:cNvSpPr/>
      </dsp:nvSpPr>
      <dsp:spPr>
        <a:xfrm>
          <a:off x="0" y="5139901"/>
          <a:ext cx="4284476" cy="662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sng" kern="1200" dirty="0" smtClean="0"/>
            <a:t>Teacher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Deliver high quality teaching – plan for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Work with this group each week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Write and evaluate SAPs termly/report to parents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u="sng" kern="1200" dirty="0"/>
        </a:p>
      </dsp:txBody>
      <dsp:txXfrm>
        <a:off x="0" y="5139901"/>
        <a:ext cx="4284476" cy="662894"/>
      </dsp:txXfrm>
    </dsp:sp>
    <dsp:sp modelId="{CE5BCFB0-1D78-4DB0-9103-244B224C3355}">
      <dsp:nvSpPr>
        <dsp:cNvPr id="0" name=""/>
        <dsp:cNvSpPr/>
      </dsp:nvSpPr>
      <dsp:spPr>
        <a:xfrm>
          <a:off x="4284476" y="5139901"/>
          <a:ext cx="4284476" cy="662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sng" kern="1200" dirty="0" err="1" smtClean="0"/>
            <a:t>Senco</a:t>
          </a:r>
          <a:endParaRPr lang="en-GB" sz="14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Monitor groups of SEN pupils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Liaise with outside agencies and parents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Support teachers with High Quality Teaching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Train staff/coordinate support and intervention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u="none" kern="1200" dirty="0"/>
        </a:p>
      </dsp:txBody>
      <dsp:txXfrm>
        <a:off x="4284476" y="5139901"/>
        <a:ext cx="4284476" cy="662894"/>
      </dsp:txXfrm>
    </dsp:sp>
    <dsp:sp modelId="{7080F4E3-2758-4034-A3B0-F9B34F7F828C}">
      <dsp:nvSpPr>
        <dsp:cNvPr id="0" name=""/>
        <dsp:cNvSpPr/>
      </dsp:nvSpPr>
      <dsp:spPr>
        <a:xfrm rot="10800000">
          <a:off x="0" y="2195786"/>
          <a:ext cx="8568952" cy="2216372"/>
        </a:xfrm>
        <a:prstGeom prst="upArrowCallou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Graduated Approach</a:t>
          </a:r>
          <a:endParaRPr lang="en-GB" sz="2800" kern="1200" dirty="0"/>
        </a:p>
      </dsp:txBody>
      <dsp:txXfrm rot="-10800000">
        <a:off x="0" y="2195786"/>
        <a:ext cx="8568952" cy="777946"/>
      </dsp:txXfrm>
    </dsp:sp>
    <dsp:sp modelId="{FB183BE3-7573-46E0-99E4-05185754E6DF}">
      <dsp:nvSpPr>
        <dsp:cNvPr id="0" name=""/>
        <dsp:cNvSpPr/>
      </dsp:nvSpPr>
      <dsp:spPr>
        <a:xfrm>
          <a:off x="0" y="2937752"/>
          <a:ext cx="4284476" cy="7346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sng" kern="1200" dirty="0" smtClean="0"/>
            <a:t>Teacher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Complete actions from graduated approach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Monitor and evaluate progress of pupil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Parental consent form for SEN register (if appropriate)</a:t>
          </a:r>
        </a:p>
      </dsp:txBody>
      <dsp:txXfrm>
        <a:off x="0" y="2937752"/>
        <a:ext cx="4284476" cy="734657"/>
      </dsp:txXfrm>
    </dsp:sp>
    <dsp:sp modelId="{D414AFD5-222A-41ED-91A7-350AA854F604}">
      <dsp:nvSpPr>
        <dsp:cNvPr id="0" name=""/>
        <dsp:cNvSpPr/>
      </dsp:nvSpPr>
      <dsp:spPr>
        <a:xfrm>
          <a:off x="4284476" y="2973733"/>
          <a:ext cx="4284476" cy="6626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sng" kern="1200" dirty="0" err="1" smtClean="0"/>
            <a:t>Senco</a:t>
          </a:r>
          <a:endParaRPr lang="en-GB" sz="14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Complete graduated approach with teacher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u="sng" kern="1200" dirty="0"/>
        </a:p>
      </dsp:txBody>
      <dsp:txXfrm>
        <a:off x="4284476" y="2973733"/>
        <a:ext cx="4284476" cy="662695"/>
      </dsp:txXfrm>
    </dsp:sp>
    <dsp:sp modelId="{7FC0EBCD-B501-4AE5-ACA1-148B4CFC4BF6}">
      <dsp:nvSpPr>
        <dsp:cNvPr id="0" name=""/>
        <dsp:cNvSpPr/>
      </dsp:nvSpPr>
      <dsp:spPr>
        <a:xfrm rot="10800000">
          <a:off x="0" y="0"/>
          <a:ext cx="8568952" cy="2216372"/>
        </a:xfrm>
        <a:prstGeom prst="upArrowCallou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SEN Alert</a:t>
          </a:r>
          <a:endParaRPr lang="en-GB" sz="2800" kern="1200" dirty="0"/>
        </a:p>
      </dsp:txBody>
      <dsp:txXfrm rot="-10800000">
        <a:off x="0" y="0"/>
        <a:ext cx="8568952" cy="777946"/>
      </dsp:txXfrm>
    </dsp:sp>
    <dsp:sp modelId="{C80261C9-3D47-4E43-AF7B-ECA753885732}">
      <dsp:nvSpPr>
        <dsp:cNvPr id="0" name=""/>
        <dsp:cNvSpPr/>
      </dsp:nvSpPr>
      <dsp:spPr>
        <a:xfrm>
          <a:off x="0" y="780488"/>
          <a:ext cx="4284476" cy="6596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sng" kern="1200" dirty="0" smtClean="0"/>
            <a:t>Teacher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Highlight in PPM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Provide resources and strategies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Fill in SEN alert form (side 1)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Inform Parents</a:t>
          </a:r>
          <a:endParaRPr lang="en-GB" sz="1400" b="1" u="none" kern="1200" dirty="0"/>
        </a:p>
      </dsp:txBody>
      <dsp:txXfrm>
        <a:off x="0" y="780488"/>
        <a:ext cx="4284476" cy="659673"/>
      </dsp:txXfrm>
    </dsp:sp>
    <dsp:sp modelId="{10C85056-58B1-4A9E-9777-E6C4195CA803}">
      <dsp:nvSpPr>
        <dsp:cNvPr id="0" name=""/>
        <dsp:cNvSpPr/>
      </dsp:nvSpPr>
      <dsp:spPr>
        <a:xfrm>
          <a:off x="4284476" y="778977"/>
          <a:ext cx="4284476" cy="6626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sng" kern="1200" dirty="0" err="1" smtClean="0"/>
            <a:t>Senco</a:t>
          </a:r>
          <a:endParaRPr lang="en-GB" sz="14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Support in PPM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none" kern="1200" dirty="0" smtClean="0"/>
            <a:t>Respond to SEN alert form – observation, resources, </a:t>
          </a:r>
          <a:r>
            <a:rPr lang="en-GB" sz="1400" b="1" u="none" kern="1200" dirty="0" err="1" smtClean="0"/>
            <a:t>etc</a:t>
          </a:r>
          <a:endParaRPr lang="en-GB" sz="1400" b="1" u="none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u="none" kern="1200" dirty="0"/>
        </a:p>
      </dsp:txBody>
      <dsp:txXfrm>
        <a:off x="4284476" y="778977"/>
        <a:ext cx="4284476" cy="662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3204A-4972-4A19-BFF8-52CF131DBDD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17E5-237F-4A37-9D5B-38E09C37A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7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6AD153-EE20-49AD-A04E-87C42421C12B}" type="slidenum">
              <a:rPr lang="en-GB" altLang="en-US">
                <a:solidFill>
                  <a:prstClr val="black"/>
                </a:solidFill>
              </a:rPr>
              <a:pPr eaLnBrk="1" hangingPunct="1"/>
              <a:t>5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D2842E8A-14AF-4082-AE4C-B3EE496E2983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8C7D1C5B-A560-4AAE-B8EA-F7F70A682D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SAP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Graduated approach flow chart</a:t>
            </a:r>
          </a:p>
          <a:p>
            <a:r>
              <a:rPr lang="en-GB" dirty="0" smtClean="0"/>
              <a:t>Planning for 1:1 pupils</a:t>
            </a:r>
          </a:p>
          <a:p>
            <a:r>
              <a:rPr lang="en-GB" dirty="0" smtClean="0"/>
              <a:t>SAP writing – SMART targets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7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001"/>
            <a:ext cx="8041440" cy="678695"/>
          </a:xfrm>
        </p:spPr>
        <p:txBody>
          <a:bodyPr/>
          <a:lstStyle/>
          <a:p>
            <a:r>
              <a:rPr lang="en-GB" sz="3200" dirty="0" smtClean="0"/>
              <a:t>Graduated Approach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232727"/>
              </p:ext>
            </p:extLst>
          </p:nvPr>
        </p:nvGraphicFramePr>
        <p:xfrm>
          <a:off x="323528" y="692696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71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for </a:t>
            </a:r>
            <a:r>
              <a:rPr lang="en-GB" dirty="0" smtClean="0"/>
              <a:t>pupil </a:t>
            </a:r>
            <a:r>
              <a:rPr lang="en-GB" dirty="0"/>
              <a:t>support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Activity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– matching independent level of pupil/precise objective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Scaffold</a:t>
            </a:r>
            <a:r>
              <a:rPr lang="en-GB" dirty="0" smtClean="0"/>
              <a:t> – resources and support to use from teacher</a:t>
            </a:r>
          </a:p>
          <a:p>
            <a:r>
              <a:rPr lang="en-GB" dirty="0" smtClean="0"/>
              <a:t>Independence – strategies for ‘Hands off support’</a:t>
            </a:r>
          </a:p>
          <a:p>
            <a:r>
              <a:rPr lang="en-GB" b="1" dirty="0" smtClean="0">
                <a:solidFill>
                  <a:srgbClr val="00B0F0"/>
                </a:solidFill>
              </a:rPr>
              <a:t>Communication</a:t>
            </a:r>
            <a:r>
              <a:rPr lang="en-GB" dirty="0" smtClean="0"/>
              <a:t> – through marking, instruction, target review, intervention review</a:t>
            </a:r>
          </a:p>
          <a:p>
            <a:r>
              <a:rPr lang="en-GB" b="1" dirty="0" smtClean="0">
                <a:solidFill>
                  <a:srgbClr val="FFC000"/>
                </a:solidFill>
              </a:rPr>
              <a:t>Simple</a:t>
            </a:r>
            <a:r>
              <a:rPr lang="en-GB" dirty="0" smtClean="0"/>
              <a:t> – familiar resources, practise tasks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Repetitive</a:t>
            </a:r>
            <a:r>
              <a:rPr lang="en-GB" dirty="0" smtClean="0"/>
              <a:t> – activities that can be repeated but increase success (</a:t>
            </a:r>
            <a:r>
              <a:rPr lang="en-GB" dirty="0" err="1" smtClean="0"/>
              <a:t>ie</a:t>
            </a:r>
            <a:r>
              <a:rPr lang="en-GB" dirty="0" smtClean="0"/>
              <a:t>, timed) or same format/different topic, using repetitive task strips, drill and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0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Paperwork you need to have to hand to plan </a:t>
            </a:r>
            <a:r>
              <a:rPr lang="en-GB" dirty="0" smtClean="0"/>
              <a:t>for </a:t>
            </a:r>
            <a:r>
              <a:rPr lang="en-GB" dirty="0" smtClean="0"/>
              <a:t>pupils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SAP (previous and current)</a:t>
            </a:r>
          </a:p>
          <a:p>
            <a:r>
              <a:rPr lang="en-US" dirty="0" smtClean="0"/>
              <a:t>Class Needs Analysis</a:t>
            </a:r>
            <a:endParaRPr lang="en-GB" dirty="0" smtClean="0"/>
          </a:p>
          <a:p>
            <a:r>
              <a:rPr lang="en-GB" dirty="0" smtClean="0"/>
              <a:t>Outside professionals reports and recommendations</a:t>
            </a:r>
          </a:p>
          <a:p>
            <a:r>
              <a:rPr lang="en-GB" dirty="0" smtClean="0"/>
              <a:t>List of interventions and intervention timetable</a:t>
            </a:r>
          </a:p>
          <a:p>
            <a:r>
              <a:rPr lang="en-GB" dirty="0" smtClean="0"/>
              <a:t>Statement objectives (if relevant) – in the latest review notes will state more targets to be broken down over the year into SAP targets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4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041440" cy="688181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Smart Targets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908720"/>
            <a:ext cx="7467600" cy="4896544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3600" dirty="0" smtClean="0">
                <a:solidFill>
                  <a:srgbClr val="FF0000"/>
                </a:solidFill>
              </a:rPr>
              <a:t>S</a:t>
            </a:r>
            <a:r>
              <a:rPr lang="en-GB" sz="2000" dirty="0" smtClean="0"/>
              <a:t>pecific   -    What exactly do they need to learn? Priority. Provide detail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3600" dirty="0" smtClean="0">
                <a:solidFill>
                  <a:srgbClr val="92D050"/>
                </a:solidFill>
              </a:rPr>
              <a:t>M</a:t>
            </a:r>
            <a:r>
              <a:rPr lang="en-GB" sz="2000" dirty="0" smtClean="0"/>
              <a:t>easurable   -   How will you know if they have achieved it?  How will you measure it?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3600" dirty="0" smtClean="0">
                <a:solidFill>
                  <a:srgbClr val="00B0F0"/>
                </a:solidFill>
              </a:rPr>
              <a:t>A</a:t>
            </a:r>
            <a:r>
              <a:rPr lang="en-GB" sz="2000" dirty="0" smtClean="0"/>
              <a:t>chievable    -   Does it reflect what they can achieve, not what they need to?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3600" dirty="0" smtClean="0">
                <a:solidFill>
                  <a:srgbClr val="FFFF00"/>
                </a:solidFill>
              </a:rPr>
              <a:t>R</a:t>
            </a:r>
            <a:r>
              <a:rPr lang="en-GB" sz="2000" dirty="0" smtClean="0"/>
              <a:t>elevant   -    What will make the biggest impact? What is the priority? Do children know or are involved in their targets?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3600" dirty="0" smtClean="0">
                <a:solidFill>
                  <a:srgbClr val="7030A0"/>
                </a:solidFill>
              </a:rPr>
              <a:t>T</a:t>
            </a:r>
            <a:r>
              <a:rPr lang="en-GB" sz="2000" dirty="0" smtClean="0"/>
              <a:t>ime</a:t>
            </a:r>
            <a:r>
              <a:rPr lang="en-GB" sz="3600" dirty="0" smtClean="0"/>
              <a:t> </a:t>
            </a:r>
            <a:r>
              <a:rPr lang="en-GB" sz="2000" dirty="0" smtClean="0"/>
              <a:t>bound   -   What is realistic in this time?  When are there assessment opportunities?  What teaching opportunities are there for targets to be taught in class?  </a:t>
            </a:r>
          </a:p>
        </p:txBody>
      </p:sp>
    </p:spTree>
    <p:extLst>
      <p:ext uri="{BB962C8B-B14F-4D97-AF65-F5344CB8AC3E}">
        <p14:creationId xmlns:p14="http://schemas.microsoft.com/office/powerpoint/2010/main" val="29615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360</TotalTime>
  <Words>367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Bradley Hand ITC TT-Bold</vt:lpstr>
      <vt:lpstr>Calibri</vt:lpstr>
      <vt:lpstr>Cambria</vt:lpstr>
      <vt:lpstr>Rage Italic</vt:lpstr>
      <vt:lpstr>Wingdings</vt:lpstr>
      <vt:lpstr>Sketchbook</vt:lpstr>
      <vt:lpstr>SAP Workshop</vt:lpstr>
      <vt:lpstr>Graduated Approach</vt:lpstr>
      <vt:lpstr>Planning for pupil support </vt:lpstr>
      <vt:lpstr>Paperwork you need to have to hand to plan for pupils</vt:lpstr>
      <vt:lpstr>Smart Targets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</dc:creator>
  <cp:lastModifiedBy>Christina Allison</cp:lastModifiedBy>
  <cp:revision>19</cp:revision>
  <dcterms:created xsi:type="dcterms:W3CDTF">2015-12-06T16:53:54Z</dcterms:created>
  <dcterms:modified xsi:type="dcterms:W3CDTF">2018-11-20T21:32:04Z</dcterms:modified>
</cp:coreProperties>
</file>