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&amp;ehk=UcMtbKORQTr2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277" r:id="rId3"/>
    <p:sldId id="267" r:id="rId4"/>
    <p:sldId id="268" r:id="rId5"/>
    <p:sldId id="264" r:id="rId6"/>
    <p:sldId id="259" r:id="rId7"/>
    <p:sldId id="258" r:id="rId8"/>
    <p:sldId id="263" r:id="rId9"/>
    <p:sldId id="261" r:id="rId10"/>
    <p:sldId id="274" r:id="rId11"/>
    <p:sldId id="265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4DCFD-43C1-4574-A68A-A6C333823BB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7B1EE-44C8-4EFB-8E39-CFC5D7A6A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5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67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2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92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19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49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4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3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46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3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63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45811-086E-448F-BBCB-442A61301A92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2B091-3973-44FE-8C64-65EE57D51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0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&amp;ehk=UcMtbKORQTr2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sv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Encouraging </a:t>
            </a:r>
            <a:r>
              <a:rPr lang="en-GB" dirty="0"/>
              <a:t>G</a:t>
            </a:r>
            <a:r>
              <a:rPr lang="en-GB" dirty="0" smtClean="0"/>
              <a:t>ood Learning Behaviours for Vulnerable pupils </a:t>
            </a:r>
            <a:r>
              <a:rPr lang="en-GB" dirty="0"/>
              <a:t/>
            </a:r>
            <a:br>
              <a:rPr lang="en-GB" dirty="0"/>
            </a:b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00B0F0"/>
                </a:solidFill>
              </a:rPr>
              <a:t>Reviewing Targets and encouraging independent learners</a:t>
            </a:r>
            <a:endParaRPr lang="en-GB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rgbClr val="00B050"/>
                </a:solidFill>
                <a:latin typeface="Berlin Sans FB" panose="020E0602020502020306" pitchFamily="34" charset="0"/>
              </a:rPr>
              <a:t>Possible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Put your hand up in class to contribute once in each lesson</a:t>
            </a:r>
          </a:p>
          <a:p>
            <a:r>
              <a:rPr lang="en-GB" dirty="0"/>
              <a:t>Complete a written task for 15 mins</a:t>
            </a:r>
          </a:p>
          <a:p>
            <a:r>
              <a:rPr lang="en-GB" dirty="0"/>
              <a:t>Edit your writing for full stops and capital letters</a:t>
            </a:r>
          </a:p>
          <a:p>
            <a:r>
              <a:rPr lang="en-GB" dirty="0"/>
              <a:t>Keep hand writing legible so that you can read it back</a:t>
            </a:r>
          </a:p>
          <a:p>
            <a:r>
              <a:rPr lang="en-GB" dirty="0"/>
              <a:t>Sit calmly and focus for 10 mins during input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en-GB" sz="2400" dirty="0"/>
              <a:t>COMMUNICATION</a:t>
            </a:r>
          </a:p>
          <a:p>
            <a:endParaRPr lang="en-GB" sz="2400" dirty="0"/>
          </a:p>
          <a:p>
            <a:r>
              <a:rPr lang="en-GB" sz="2400" dirty="0"/>
              <a:t>COGNITION AND LEARNING</a:t>
            </a:r>
          </a:p>
          <a:p>
            <a:endParaRPr lang="en-GB" sz="2400" dirty="0"/>
          </a:p>
          <a:p>
            <a:r>
              <a:rPr lang="en-GB" sz="2400" dirty="0"/>
              <a:t>BEHAVIOUR AND EMOTIONS</a:t>
            </a:r>
          </a:p>
          <a:p>
            <a:endParaRPr lang="en-GB" sz="2400" dirty="0"/>
          </a:p>
          <a:p>
            <a:r>
              <a:rPr lang="en-GB" sz="2400" dirty="0"/>
              <a:t>EVERY DAY LIFE</a:t>
            </a:r>
          </a:p>
          <a:p>
            <a:endParaRPr lang="en-GB" sz="2400" dirty="0"/>
          </a:p>
          <a:p>
            <a:r>
              <a:rPr lang="en-GB" sz="2400" dirty="0"/>
              <a:t>SOCIAL SKILLS</a:t>
            </a:r>
          </a:p>
        </p:txBody>
      </p:sp>
    </p:spTree>
    <p:extLst>
      <p:ext uri="{BB962C8B-B14F-4D97-AF65-F5344CB8AC3E}">
        <p14:creationId xmlns:p14="http://schemas.microsoft.com/office/powerpoint/2010/main" val="327087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will this look like in </a:t>
            </a:r>
            <a:r>
              <a:rPr lang="en-GB" dirty="0" smtClean="0"/>
              <a:t>KS1 and High Quality Teaching?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  <a:latin typeface="Berlin Sans FB" panose="020E0602020502020306" pitchFamily="34" charset="0"/>
              </a:rPr>
              <a:t>High Quality Teaching</a:t>
            </a:r>
          </a:p>
          <a:p>
            <a:endParaRPr lang="en-GB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GB" dirty="0">
                <a:latin typeface="Berlin Sans FB" panose="020E0602020502020306" pitchFamily="34" charset="0"/>
              </a:rPr>
              <a:t>Making Learning Behaviours prominent</a:t>
            </a:r>
          </a:p>
          <a:p>
            <a:pPr marL="0" indent="0">
              <a:buNone/>
            </a:pPr>
            <a:r>
              <a:rPr lang="en-GB" dirty="0">
                <a:latin typeface="Berlin Sans FB" panose="020E0602020502020306" pitchFamily="34" charset="0"/>
              </a:rPr>
              <a:t>Rewards for Good Learning Behaviour</a:t>
            </a:r>
          </a:p>
          <a:p>
            <a:pPr marL="0" indent="0">
              <a:buNone/>
            </a:pPr>
            <a:r>
              <a:rPr lang="en-GB" dirty="0">
                <a:latin typeface="Berlin Sans FB" panose="020E0602020502020306" pitchFamily="34" charset="0"/>
              </a:rPr>
              <a:t>Learning Behaviours prompt board</a:t>
            </a:r>
          </a:p>
          <a:p>
            <a:pPr marL="0" indent="0">
              <a:buNone/>
            </a:pPr>
            <a:r>
              <a:rPr lang="en-GB" dirty="0">
                <a:latin typeface="Berlin Sans FB" panose="020E0602020502020306" pitchFamily="34" charset="0"/>
              </a:rPr>
              <a:t>Learning behaviours evident in marking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400" dirty="0" smtClean="0">
                <a:highlight>
                  <a:srgbClr val="00FFFF"/>
                </a:highlight>
                <a:latin typeface="Berlin Sans FB" panose="020E0602020502020306" pitchFamily="34" charset="0"/>
              </a:rPr>
              <a:t>Intervention</a:t>
            </a:r>
          </a:p>
          <a:p>
            <a:endParaRPr lang="en-GB" sz="2400" dirty="0" smtClean="0">
              <a:highlight>
                <a:srgbClr val="00FFFF"/>
              </a:highlight>
              <a:latin typeface="Berlin Sans FB" panose="020E0602020502020306" pitchFamily="34" charset="0"/>
            </a:endParaRPr>
          </a:p>
          <a:p>
            <a:endParaRPr lang="en-GB" sz="2400" dirty="0">
              <a:highlight>
                <a:srgbClr val="00FFFF"/>
              </a:highlight>
              <a:latin typeface="Berlin Sans FB" panose="020E0602020502020306" pitchFamily="34" charset="0"/>
            </a:endParaRPr>
          </a:p>
          <a:p>
            <a:endParaRPr lang="en-GB" dirty="0"/>
          </a:p>
          <a:p>
            <a:endParaRPr lang="en-GB" dirty="0">
              <a:latin typeface="Berlin Sans FB" panose="020E0602020502020306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82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Encouraging Independence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are encouraging good learning behaviours with BLP across the school.</a:t>
            </a:r>
          </a:p>
          <a:p>
            <a:pPr marL="0" indent="0">
              <a:buNone/>
            </a:pPr>
            <a:r>
              <a:rPr lang="en-GB" dirty="0" smtClean="0"/>
              <a:t>Teaching children </a:t>
            </a:r>
            <a:r>
              <a:rPr lang="en-GB" b="1" i="1" u="sng" dirty="0" smtClean="0">
                <a:solidFill>
                  <a:srgbClr val="FF0000"/>
                </a:solidFill>
              </a:rPr>
              <a:t>how</a:t>
            </a:r>
            <a:r>
              <a:rPr lang="en-GB" dirty="0" smtClean="0"/>
              <a:t> to learn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en-GB" sz="3200" dirty="0" smtClean="0">
              <a:latin typeface="Forte" panose="03060902040502070203" pitchFamily="66" charset="0"/>
            </a:endParaRPr>
          </a:p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Essentially 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the way to accelerate pupil progress 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is 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to develop 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positive learning behaviours</a:t>
            </a:r>
            <a:endParaRPr lang="en-GB" sz="32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 rot="905272">
            <a:off x="4915749" y="3730907"/>
            <a:ext cx="32223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Independence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60866" y="3734590"/>
            <a:ext cx="24064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resilience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7421" y="5227059"/>
            <a:ext cx="38547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resourcefulness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69013" y="4870420"/>
            <a:ext cx="24328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reflection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621130">
            <a:off x="991643" y="5281521"/>
            <a:ext cx="245208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reciprocity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12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00B050"/>
                </a:solidFill>
                <a:latin typeface="Bauhaus 93" panose="04030905020B02020C02" pitchFamily="82" charset="0"/>
              </a:rPr>
              <a:t>Good Learning Behaviours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618" y="329407"/>
            <a:ext cx="5752478" cy="4048040"/>
          </a:xfrm>
          <a:prstGeom prst="rect">
            <a:avLst/>
          </a:prstGeom>
        </p:spPr>
      </p:pic>
      <p:sp useBgFill="1">
        <p:nvSpPr>
          <p:cNvPr id="7" name="Rectangle 6"/>
          <p:cNvSpPr/>
          <p:nvPr/>
        </p:nvSpPr>
        <p:spPr>
          <a:xfrm>
            <a:off x="2650264" y="2221748"/>
            <a:ext cx="2643031" cy="92333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RESPECT</a:t>
            </a:r>
          </a:p>
        </p:txBody>
      </p:sp>
      <p:sp>
        <p:nvSpPr>
          <p:cNvPr id="8" name="Rectangle 7"/>
          <p:cNvSpPr/>
          <p:nvPr/>
        </p:nvSpPr>
        <p:spPr>
          <a:xfrm rot="381083">
            <a:off x="7956330" y="5490597"/>
            <a:ext cx="3770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RESILLIANCE</a:t>
            </a:r>
          </a:p>
        </p:txBody>
      </p:sp>
      <p:sp>
        <p:nvSpPr>
          <p:cNvPr id="9" name="Rectangle 8"/>
          <p:cNvSpPr/>
          <p:nvPr/>
        </p:nvSpPr>
        <p:spPr>
          <a:xfrm rot="21283103">
            <a:off x="321099" y="3521868"/>
            <a:ext cx="4658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PERSEVERANCE</a:t>
            </a:r>
          </a:p>
        </p:txBody>
      </p:sp>
      <p:sp useBgFill="1">
        <p:nvSpPr>
          <p:cNvPr id="10" name="Rectangle 9"/>
          <p:cNvSpPr/>
          <p:nvPr/>
        </p:nvSpPr>
        <p:spPr>
          <a:xfrm>
            <a:off x="286210" y="4823222"/>
            <a:ext cx="3343096" cy="92333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Risk Taking</a:t>
            </a:r>
          </a:p>
        </p:txBody>
      </p:sp>
      <p:sp>
        <p:nvSpPr>
          <p:cNvPr id="11" name="Rectangle 10"/>
          <p:cNvSpPr/>
          <p:nvPr/>
        </p:nvSpPr>
        <p:spPr>
          <a:xfrm rot="21283103">
            <a:off x="3714946" y="5293324"/>
            <a:ext cx="3674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REFLECTION</a:t>
            </a:r>
          </a:p>
        </p:txBody>
      </p:sp>
      <p:sp useBgFill="1">
        <p:nvSpPr>
          <p:cNvPr id="12" name="Rectangle 11"/>
          <p:cNvSpPr/>
          <p:nvPr/>
        </p:nvSpPr>
        <p:spPr>
          <a:xfrm>
            <a:off x="7262751" y="4619559"/>
            <a:ext cx="3066865" cy="92333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THINKING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 useBgFill="1">
        <p:nvSpPr>
          <p:cNvPr id="14" name="Rectangle 13"/>
          <p:cNvSpPr/>
          <p:nvPr/>
        </p:nvSpPr>
        <p:spPr>
          <a:xfrm>
            <a:off x="2802664" y="2374148"/>
            <a:ext cx="2643031" cy="92333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RESPECT</a:t>
            </a:r>
          </a:p>
        </p:txBody>
      </p:sp>
    </p:spTree>
    <p:extLst>
      <p:ext uri="{BB962C8B-B14F-4D97-AF65-F5344CB8AC3E}">
        <p14:creationId xmlns:p14="http://schemas.microsoft.com/office/powerpoint/2010/main" val="356817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1501254" y="1433015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/>
          <p:cNvSpPr/>
          <p:nvPr/>
        </p:nvSpPr>
        <p:spPr>
          <a:xfrm>
            <a:off x="395785" y="635811"/>
            <a:ext cx="3370997" cy="1787858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solidFill>
                  <a:srgbClr val="FF0000"/>
                </a:solidFill>
                <a:latin typeface="Berlin Sans FB" panose="020E0602020502020306" pitchFamily="34" charset="0"/>
              </a:rPr>
              <a:t>Resilience</a:t>
            </a:r>
            <a:endParaRPr lang="en-GB" u="sng" dirty="0">
              <a:solidFill>
                <a:srgbClr val="FF0000"/>
              </a:solidFill>
              <a:latin typeface="Berlin Sans FB" panose="020E0602020502020306" pitchFamily="34" charset="0"/>
            </a:endParaRPr>
          </a:p>
          <a:p>
            <a:pPr algn="ctr"/>
            <a:r>
              <a:rPr lang="en-GB" dirty="0">
                <a:solidFill>
                  <a:srgbClr val="FF0000"/>
                </a:solidFill>
                <a:latin typeface="Berlin Sans FB" panose="020E0602020502020306" pitchFamily="34" charset="0"/>
              </a:rPr>
              <a:t>I can learn from from mistakes, rethinking learning to improve </a:t>
            </a:r>
          </a:p>
        </p:txBody>
      </p:sp>
      <p:sp>
        <p:nvSpPr>
          <p:cNvPr id="14" name="Cloud 13"/>
          <p:cNvSpPr/>
          <p:nvPr/>
        </p:nvSpPr>
        <p:spPr>
          <a:xfrm>
            <a:off x="8161361" y="386180"/>
            <a:ext cx="3373271" cy="1964138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Reflection</a:t>
            </a:r>
          </a:p>
          <a:p>
            <a:pPr algn="ctr"/>
            <a:r>
              <a:rPr lang="en-GB" dirty="0">
                <a:solidFill>
                  <a:srgbClr val="7030A0"/>
                </a:solidFill>
                <a:latin typeface="Berlin Sans FB" panose="020E0602020502020306" pitchFamily="34" charset="0"/>
              </a:rPr>
              <a:t>I can evaluate and take pride in my work.  I know we can achieve</a:t>
            </a:r>
          </a:p>
        </p:txBody>
      </p:sp>
      <p:sp>
        <p:nvSpPr>
          <p:cNvPr id="15" name="Cloud 14"/>
          <p:cNvSpPr/>
          <p:nvPr/>
        </p:nvSpPr>
        <p:spPr>
          <a:xfrm>
            <a:off x="328115" y="2874142"/>
            <a:ext cx="3643952" cy="1861631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rgbClr val="0070C0"/>
                </a:solidFill>
                <a:latin typeface="Berlin Sans FB" panose="020E0602020502020306" pitchFamily="34" charset="0"/>
              </a:rPr>
              <a:t>Risk Taking</a:t>
            </a:r>
          </a:p>
          <a:p>
            <a:pPr algn="ctr"/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I can ask ‘What if…?’ pushing myself to try new things even if they are hard.</a:t>
            </a:r>
          </a:p>
        </p:txBody>
      </p:sp>
      <p:sp>
        <p:nvSpPr>
          <p:cNvPr id="16" name="Cloud 15"/>
          <p:cNvSpPr/>
          <p:nvPr/>
        </p:nvSpPr>
        <p:spPr>
          <a:xfrm>
            <a:off x="8456962" y="2549186"/>
            <a:ext cx="3398969" cy="214745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accent2">
                    <a:lumMod val="75000"/>
                  </a:schemeClr>
                </a:solidFill>
                <a:latin typeface="Berlin Sans FB" panose="020E0602020502020306" pitchFamily="34" charset="0"/>
              </a:rPr>
              <a:t>Respect</a:t>
            </a:r>
          </a:p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Berlin Sans FB" panose="020E0602020502020306" pitchFamily="34" charset="0"/>
              </a:rPr>
              <a:t>I can treat others as they wish to be treated. I know it is ok for others to think differently</a:t>
            </a:r>
          </a:p>
        </p:txBody>
      </p:sp>
      <p:sp>
        <p:nvSpPr>
          <p:cNvPr id="18" name="Cloud 17"/>
          <p:cNvSpPr/>
          <p:nvPr/>
        </p:nvSpPr>
        <p:spPr>
          <a:xfrm>
            <a:off x="2059962" y="4735773"/>
            <a:ext cx="3413639" cy="1869743"/>
          </a:xfrm>
          <a:prstGeom prst="cloud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latin typeface="Berlin Sans FB" panose="020E0602020502020306" pitchFamily="34" charset="0"/>
              </a:rPr>
              <a:t>Thinking</a:t>
            </a:r>
          </a:p>
          <a:p>
            <a:pPr algn="ctr"/>
            <a:r>
              <a:rPr lang="en-GB" dirty="0">
                <a:latin typeface="Berlin Sans FB" panose="020E0602020502020306" pitchFamily="34" charset="0"/>
              </a:rPr>
              <a:t>I can value my ideas, solve problems and consider new ideas</a:t>
            </a:r>
          </a:p>
        </p:txBody>
      </p:sp>
      <p:sp>
        <p:nvSpPr>
          <p:cNvPr id="19" name="Cloud 18"/>
          <p:cNvSpPr/>
          <p:nvPr/>
        </p:nvSpPr>
        <p:spPr>
          <a:xfrm>
            <a:off x="4243791" y="195734"/>
            <a:ext cx="3413639" cy="1869743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rgbClr val="7030A0"/>
                </a:solidFill>
                <a:latin typeface="Berlin Sans FB" panose="020E0602020502020306" pitchFamily="34" charset="0"/>
              </a:rPr>
              <a:t>Perseverance </a:t>
            </a:r>
          </a:p>
          <a:p>
            <a:pPr algn="ctr"/>
            <a:r>
              <a:rPr lang="en-GB" dirty="0">
                <a:solidFill>
                  <a:srgbClr val="7030A0"/>
                </a:solidFill>
                <a:latin typeface="Berlin Sans FB" panose="020E0602020502020306" pitchFamily="34" charset="0"/>
              </a:rPr>
              <a:t>I can take responsibility for my work and the effort that I put into it</a:t>
            </a:r>
          </a:p>
        </p:txBody>
      </p:sp>
      <p:sp>
        <p:nvSpPr>
          <p:cNvPr id="20" name="Cloud 19"/>
          <p:cNvSpPr/>
          <p:nvPr/>
        </p:nvSpPr>
        <p:spPr>
          <a:xfrm>
            <a:off x="5766740" y="4735773"/>
            <a:ext cx="3581976" cy="1964138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rgbClr val="00B050"/>
                </a:solidFill>
                <a:latin typeface="Berlin Sans FB" panose="020E0602020502020306" pitchFamily="34" charset="0"/>
              </a:rPr>
              <a:t>Independence</a:t>
            </a:r>
          </a:p>
          <a:p>
            <a:pPr algn="ctr"/>
            <a:r>
              <a:rPr lang="en-GB" dirty="0">
                <a:solidFill>
                  <a:srgbClr val="00B050"/>
                </a:solidFill>
                <a:latin typeface="Berlin Sans FB" panose="020E0602020502020306" pitchFamily="34" charset="0"/>
              </a:rPr>
              <a:t>I can help myself when I am stuck or know where to get help.</a:t>
            </a:r>
          </a:p>
        </p:txBody>
      </p:sp>
      <p:pic>
        <p:nvPicPr>
          <p:cNvPr id="22" name="Graphic 21" descr="Head with Gear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6866" y="2513479"/>
            <a:ext cx="914400" cy="9144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061310" y="2967335"/>
            <a:ext cx="40693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My Good</a:t>
            </a:r>
          </a:p>
          <a:p>
            <a:pPr algn="ctr"/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Learning </a:t>
            </a:r>
            <a:r>
              <a:rPr lang="en-US" sz="3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Behaviours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096001" y="2224585"/>
            <a:ext cx="0" cy="649557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H="1" flipV="1">
            <a:off x="3534770" y="2224585"/>
            <a:ext cx="1512628" cy="84864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flipV="1">
            <a:off x="7882640" y="2224585"/>
            <a:ext cx="688154" cy="74275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H="1" flipV="1">
            <a:off x="4061310" y="3427879"/>
            <a:ext cx="970167" cy="9582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 flipV="1">
            <a:off x="7655156" y="3358069"/>
            <a:ext cx="790432" cy="20943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6955428" y="4167664"/>
            <a:ext cx="699728" cy="52897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</p:cNvCxnSpPr>
          <p:nvPr/>
        </p:nvCxnSpPr>
        <p:spPr>
          <a:xfrm flipH="1">
            <a:off x="4546390" y="4167664"/>
            <a:ext cx="927211" cy="35465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61" y="4895504"/>
            <a:ext cx="847972" cy="56571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608" y="635811"/>
            <a:ext cx="803075" cy="60230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43573" y="2567834"/>
            <a:ext cx="680966" cy="90795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452" y="289206"/>
            <a:ext cx="995604" cy="662219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78" y="4522316"/>
            <a:ext cx="1897039" cy="106708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16" y="2613841"/>
            <a:ext cx="952125" cy="71409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225" y="289205"/>
            <a:ext cx="953077" cy="66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0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278" y="194441"/>
            <a:ext cx="3932237" cy="1600200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Promoting Independent learners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25821"/>
            <a:ext cx="6172200" cy="6096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0000"/>
                </a:solidFill>
                <a:latin typeface="Bell MT" panose="02020503060305020303" pitchFamily="18" charset="0"/>
                <a:ea typeface="Calibri"/>
                <a:cs typeface="Calibri"/>
              </a:rPr>
              <a:t>developing communication that included language focused on learning: this helped students become more aware of the steps involved in learning, understand their own learning styles and helped students and teachers share their thinking; </a:t>
            </a:r>
            <a:endParaRPr lang="en-GB" sz="2800" dirty="0">
              <a:solidFill>
                <a:srgbClr val="000000"/>
              </a:solidFill>
              <a:latin typeface="Bell MT" panose="02020503060305020303" pitchFamily="18" charset="0"/>
              <a:ea typeface="Calibri"/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</a:rPr>
              <a:t>providing students with opportunities to self-monitor: the review suggested self-monitoring depends on the two processes of establishing goals and receiving feedback from others and from oneself.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latin typeface="Bell MT" panose="02020503060305020303" pitchFamily="18" charset="0"/>
                <a:ea typeface="Calibri"/>
                <a:cs typeface="Times New Roman"/>
              </a:rPr>
              <a:t>in successful independent learning part of the role of the teacher shifted from an expert transmitting knowledge to that of a ‘coach’ helping students to acquire the strategies necessary for learning.</a:t>
            </a:r>
            <a:endParaRPr lang="en-GB" sz="2400" dirty="0">
              <a:latin typeface="Bell MT" panose="020205030603050203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23392"/>
            <a:ext cx="3932237" cy="4466897"/>
          </a:xfrm>
          <a:solidFill>
            <a:srgbClr val="CC66FF"/>
          </a:solidFill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GB" sz="2800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Studies highlight the importance of students being able to reflect on what they had done, monitor their progress and use self-assessment in order to take responsibility for their own learning.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119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rgbClr val="FF0000"/>
                </a:solidFill>
              </a:rPr>
              <a:t>Target Review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7" y="1063230"/>
            <a:ext cx="5157787" cy="823912"/>
          </a:xfrm>
        </p:spPr>
        <p:txBody>
          <a:bodyPr>
            <a:normAutofit/>
          </a:bodyPr>
          <a:lstStyle/>
          <a:p>
            <a:r>
              <a:rPr lang="en-GB" dirty="0"/>
              <a:t>What is it?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127737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70794" y="1027906"/>
            <a:ext cx="5183188" cy="823912"/>
          </a:xfrm>
        </p:spPr>
        <p:txBody>
          <a:bodyPr/>
          <a:lstStyle/>
          <a:p>
            <a:r>
              <a:rPr lang="en-GB" dirty="0"/>
              <a:t>Benefits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70794" y="1664852"/>
            <a:ext cx="5183188" cy="44219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Pupil will;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GB" dirty="0"/>
              <a:t>Have raised self-esteem in learning/social skills</a:t>
            </a:r>
            <a:endParaRPr lang="en-GB" sz="2700" dirty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GB" sz="2700" dirty="0"/>
              <a:t>Contribute more readily in class and in group work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GB" sz="2700" dirty="0"/>
              <a:t>Be more engaged in class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GB" sz="2700" dirty="0"/>
              <a:t>think independently during tasks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GB" sz="2700" dirty="0"/>
              <a:t>Be more organised with resources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GB" sz="2700" dirty="0"/>
              <a:t>Have a clear idea of expectations (bespoke)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GB" sz="2700" dirty="0"/>
              <a:t>Achieve their individual targets or SAP targets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GB" dirty="0"/>
              <a:t>Recognise their mistakes and be able to edit more meaningfully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9786" y="1475186"/>
            <a:ext cx="5157787" cy="48013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/>
              <a:t>An opportunity for pupils to;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Discuss and re-enforce their week’s learning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Review and clarify any gaps or misconceptions in learning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Pre-learn and set goals/targets for the next week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Know what it is they are learning/need to know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Know their next steps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Become responsible for their own learning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Evaluate their own targets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Find evidence that they have met their targets</a:t>
            </a:r>
          </a:p>
        </p:txBody>
      </p:sp>
    </p:spTree>
    <p:extLst>
      <p:ext uri="{BB962C8B-B14F-4D97-AF65-F5344CB8AC3E}">
        <p14:creationId xmlns:p14="http://schemas.microsoft.com/office/powerpoint/2010/main" val="131886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7325"/>
            <a:ext cx="2455863" cy="1600200"/>
          </a:xfrm>
        </p:spPr>
        <p:txBody>
          <a:bodyPr/>
          <a:lstStyle/>
          <a:p>
            <a:r>
              <a:rPr lang="en-GB" dirty="0"/>
              <a:t>Steps to Target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700" y="987425"/>
            <a:ext cx="7659688" cy="48736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>
                <a:latin typeface="Forte" panose="03060902040502070203" pitchFamily="66" charset="0"/>
              </a:rPr>
              <a:t>Step 1 – Pupil Interview</a:t>
            </a:r>
          </a:p>
          <a:p>
            <a:pPr marL="0" indent="0">
              <a:buNone/>
            </a:pPr>
            <a:endParaRPr lang="en-GB" sz="2800" dirty="0"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Forte" panose="03060902040502070203" pitchFamily="66" charset="0"/>
              </a:rPr>
              <a:t>Step 2 - Teacher comment</a:t>
            </a:r>
          </a:p>
          <a:p>
            <a:pPr marL="0" indent="0">
              <a:buNone/>
            </a:pPr>
            <a:endParaRPr lang="en-GB" sz="2800" dirty="0"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Forte" panose="03060902040502070203" pitchFamily="66" charset="0"/>
              </a:rPr>
              <a:t>Step 3 – Evidence collection</a:t>
            </a:r>
          </a:p>
          <a:p>
            <a:pPr marL="0" indent="0">
              <a:buNone/>
            </a:pPr>
            <a:endParaRPr lang="en-GB" sz="2800" dirty="0"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Forte" panose="03060902040502070203" pitchFamily="66" charset="0"/>
              </a:rPr>
              <a:t>Step 4 – achievements</a:t>
            </a:r>
          </a:p>
          <a:p>
            <a:pPr marL="0" indent="0">
              <a:buNone/>
            </a:pPr>
            <a:endParaRPr lang="en-GB" sz="2800" dirty="0"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Forte" panose="03060902040502070203" pitchFamily="66" charset="0"/>
              </a:rPr>
              <a:t>Step 5 – Activity based on target</a:t>
            </a:r>
          </a:p>
          <a:p>
            <a:pPr marL="0" indent="0">
              <a:buNone/>
            </a:pPr>
            <a:endParaRPr lang="en-GB" sz="2800" dirty="0"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Forte" panose="03060902040502070203" pitchFamily="66" charset="0"/>
              </a:rPr>
              <a:t>Step 6 – Pupil summary/set new goals</a:t>
            </a:r>
            <a:endParaRPr lang="en-GB" dirty="0">
              <a:latin typeface="Forte" panose="03060902040502070203" pitchFamily="66" charset="0"/>
            </a:endParaRPr>
          </a:p>
        </p:txBody>
      </p:sp>
      <p:pic>
        <p:nvPicPr>
          <p:cNvPr id="1026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906" y="1653868"/>
            <a:ext cx="1738274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67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Successful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latin typeface="Arial Narrow" panose="020B0606020202030204" pitchFamily="34" charset="0"/>
              </a:rPr>
              <a:t>Key worker and teacher work together to set relevant work for the intervention each week (This could be pre-teaching for the following week or consolidation from the previous week)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latin typeface="Arial Narrow" panose="020B0606020202030204" pitchFamily="34" charset="0"/>
              </a:rPr>
              <a:t>Teacher will consider feedback from target review when setting appropriate work for these pupils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latin typeface="Arial Narrow" panose="020B0606020202030204" pitchFamily="34" charset="0"/>
              </a:rPr>
              <a:t>Teacher and TA will both encourage pupils to work independently within class (using set resources and using independent skills)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GB" sz="2800" dirty="0"/>
          </a:p>
          <a:p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239643" y="2221173"/>
            <a:ext cx="4737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prstMaterial="translucentPowder"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101223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Ideas for target Review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Resources – using cue cards in class, using specific practical resources for maths, reading and writing frames</a:t>
            </a:r>
          </a:p>
          <a:p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Modelling mind mapping, categorising ideas/facts, remembering spellings, learning structures</a:t>
            </a:r>
          </a:p>
          <a:p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Problem solving approaches such as; RUCSAC</a:t>
            </a:r>
          </a:p>
          <a:p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Going through class work and consolidating learning</a:t>
            </a:r>
          </a:p>
          <a:p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Editing work, reviewing success ladders, responding to marking (adult modelling or guiding)</a:t>
            </a:r>
          </a:p>
          <a:p>
            <a:r>
              <a:rPr lang="en-GB" dirty="0">
                <a:latin typeface="Estrangelo Edessa" panose="03080600000000000000" pitchFamily="66" charset="0"/>
                <a:cs typeface="Estrangelo Edessa" panose="03080600000000000000" pitchFamily="66" charset="0"/>
              </a:rPr>
              <a:t>Reviewing SAP targets or class targets – pupils finding evidence from class work</a:t>
            </a:r>
          </a:p>
        </p:txBody>
      </p:sp>
      <p:pic>
        <p:nvPicPr>
          <p:cNvPr id="1026" name="Picture 2" descr="C:\Users\tallison.FALKLAND\AppData\Local\Microsoft\Windows\Temporary Internet Files\Content.IE5\3R4DX0P5\mas-idea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" y="2261870"/>
            <a:ext cx="3695700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3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720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Arial Narrow</vt:lpstr>
      <vt:lpstr>Bauhaus 93</vt:lpstr>
      <vt:lpstr>Bell MT</vt:lpstr>
      <vt:lpstr>Berlin Sans FB</vt:lpstr>
      <vt:lpstr>Calibri</vt:lpstr>
      <vt:lpstr>Calibri Light</vt:lpstr>
      <vt:lpstr>Estrangelo Edessa</vt:lpstr>
      <vt:lpstr>Forte</vt:lpstr>
      <vt:lpstr>Times New Roman</vt:lpstr>
      <vt:lpstr>Wingdings</vt:lpstr>
      <vt:lpstr>Office Theme</vt:lpstr>
      <vt:lpstr>Encouraging Good Learning Behaviours for Vulnerable pupils  </vt:lpstr>
      <vt:lpstr>Encouraging Independence</vt:lpstr>
      <vt:lpstr>Good Learning Behaviours </vt:lpstr>
      <vt:lpstr>PowerPoint Presentation</vt:lpstr>
      <vt:lpstr>Promoting Independent learners</vt:lpstr>
      <vt:lpstr>Target Review </vt:lpstr>
      <vt:lpstr>Steps to Target Review</vt:lpstr>
      <vt:lpstr>Successful Implementation </vt:lpstr>
      <vt:lpstr>Ideas for target Review discussion</vt:lpstr>
      <vt:lpstr>Possible Targets</vt:lpstr>
      <vt:lpstr>What will this look like in KS1 and High Quality Teaching?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dexter allison</dc:creator>
  <cp:lastModifiedBy>Christina Allison</cp:lastModifiedBy>
  <cp:revision>30</cp:revision>
  <cp:lastPrinted>2018-11-19T10:16:06Z</cp:lastPrinted>
  <dcterms:created xsi:type="dcterms:W3CDTF">2015-09-23T11:45:05Z</dcterms:created>
  <dcterms:modified xsi:type="dcterms:W3CDTF">2018-11-20T21:59:45Z</dcterms:modified>
</cp:coreProperties>
</file>