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7" r:id="rId5"/>
    <p:sldId id="276" r:id="rId6"/>
    <p:sldId id="274" r:id="rId7"/>
    <p:sldId id="263" r:id="rId8"/>
    <p:sldId id="261" r:id="rId9"/>
    <p:sldId id="259" r:id="rId10"/>
    <p:sldId id="271" r:id="rId11"/>
    <p:sldId id="270" r:id="rId12"/>
    <p:sldId id="272" r:id="rId13"/>
    <p:sldId id="273" r:id="rId14"/>
    <p:sldId id="260" r:id="rId15"/>
    <p:sldId id="262" r:id="rId16"/>
    <p:sldId id="265" r:id="rId17"/>
    <p:sldId id="264" r:id="rId18"/>
    <p:sldId id="268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4" autoAdjust="0"/>
    <p:restoredTop sz="94660"/>
  </p:normalViewPr>
  <p:slideViewPr>
    <p:cSldViewPr>
      <p:cViewPr>
        <p:scale>
          <a:sx n="76" d="100"/>
          <a:sy n="76" d="100"/>
        </p:scale>
        <p:origin x="-1398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01DFD-3317-4C0E-A80D-077C39ABA914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F727-EA48-418F-BA71-2810478B3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35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2F727-EA48-418F-BA71-2810478B3C2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02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2F727-EA48-418F-BA71-2810478B3C2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29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Mainly a verbal game</a:t>
            </a:r>
            <a:r>
              <a:rPr lang="en-GB" baseline="0" dirty="0" smtClean="0"/>
              <a:t> using the vocabulary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2F727-EA48-418F-BA71-2810478B3C2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3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2F727-EA48-418F-BA71-2810478B3C2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57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0B02-E7B9-43BA-8898-B7663E6F993C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7C04-08FA-42FB-B9D0-312685B186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02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0B02-E7B9-43BA-8898-B7663E6F993C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7C04-08FA-42FB-B9D0-312685B186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3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0B02-E7B9-43BA-8898-B7663E6F993C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7C04-08FA-42FB-B9D0-312685B186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95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0B02-E7B9-43BA-8898-B7663E6F993C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7C04-08FA-42FB-B9D0-312685B186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3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0B02-E7B9-43BA-8898-B7663E6F993C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7C04-08FA-42FB-B9D0-312685B186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22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0B02-E7B9-43BA-8898-B7663E6F993C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7C04-08FA-42FB-B9D0-312685B186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23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0B02-E7B9-43BA-8898-B7663E6F993C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7C04-08FA-42FB-B9D0-312685B186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46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0B02-E7B9-43BA-8898-B7663E6F993C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7C04-08FA-42FB-B9D0-312685B186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79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0B02-E7B9-43BA-8898-B7663E6F993C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7C04-08FA-42FB-B9D0-312685B186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6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0B02-E7B9-43BA-8898-B7663E6F993C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7C04-08FA-42FB-B9D0-312685B186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60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0B02-E7B9-43BA-8898-B7663E6F993C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7C04-08FA-42FB-B9D0-312685B186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97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0B02-E7B9-43BA-8898-B7663E6F993C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67C04-08FA-42FB-B9D0-312685B186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75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Pre-teaching for Independent Learners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03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236538"/>
            <a:ext cx="4852987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4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2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 games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130894" cy="300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24363"/>
            <a:ext cx="23050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4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46144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444208" y="1052736"/>
            <a:ext cx="2448272" cy="1584176"/>
          </a:xfrm>
          <a:prstGeom prst="wedgeEllipseCallout">
            <a:avLst>
              <a:gd name="adj1" fmla="val -43469"/>
              <a:gd name="adj2" fmla="val 852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lonna MT" panose="04020805060202030203" pitchFamily="82" charset="0"/>
              </a:rPr>
              <a:t>Can be done in pairs and independently of an adult</a:t>
            </a:r>
            <a:endParaRPr lang="en-GB" dirty="0">
              <a:solidFill>
                <a:schemeClr val="tx1"/>
              </a:solidFill>
              <a:latin typeface="Colonna MT" panose="04020805060202030203" pitchFamily="8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95536" y="404664"/>
            <a:ext cx="3960440" cy="2088232"/>
          </a:xfrm>
          <a:prstGeom prst="cloudCallout">
            <a:avLst>
              <a:gd name="adj1" fmla="val 58927"/>
              <a:gd name="adj2" fmla="val 697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lonna MT" panose="04020805060202030203" pitchFamily="82" charset="0"/>
              </a:rPr>
              <a:t>Can use a picture from a story or a scene or labelled picture</a:t>
            </a:r>
            <a:endParaRPr lang="en-GB" sz="2400" dirty="0">
              <a:solidFill>
                <a:schemeClr val="tx1"/>
              </a:solidFill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 games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753767" cy="281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74924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716016" y="1124744"/>
            <a:ext cx="3965265" cy="1800200"/>
          </a:xfrm>
          <a:prstGeom prst="cloudCallout">
            <a:avLst>
              <a:gd name="adj1" fmla="val -43893"/>
              <a:gd name="adj2" fmla="val 809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Bernard MT Condensed" panose="02050806060905020404" pitchFamily="18" charset="0"/>
              </a:rPr>
              <a:t>Could be used with objects or pictures</a:t>
            </a:r>
            <a:endParaRPr lang="en-GB" sz="2800" dirty="0">
              <a:latin typeface="Bernard MT Condensed" panose="020508060609050204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83568" y="4833156"/>
            <a:ext cx="3528392" cy="16201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Is Self-correcting</a:t>
            </a:r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418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Chatty boxes and feely bags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Name the objects</a:t>
            </a:r>
          </a:p>
          <a:p>
            <a:r>
              <a:rPr lang="en-GB" dirty="0" smtClean="0"/>
              <a:t>Clap the syllables</a:t>
            </a:r>
          </a:p>
          <a:p>
            <a:r>
              <a:rPr lang="en-GB" dirty="0" smtClean="0"/>
              <a:t>Say what it is used for…something about it…</a:t>
            </a:r>
          </a:p>
          <a:p>
            <a:r>
              <a:rPr lang="en-GB" dirty="0" smtClean="0"/>
              <a:t>Say a sentence with the word in</a:t>
            </a:r>
          </a:p>
          <a:p>
            <a:r>
              <a:rPr lang="en-GB" dirty="0" smtClean="0"/>
              <a:t>Tell a story in the group</a:t>
            </a:r>
          </a:p>
          <a:p>
            <a:r>
              <a:rPr lang="en-GB" dirty="0" smtClean="0"/>
              <a:t>Pick 3 objects and use them in a short story</a:t>
            </a:r>
          </a:p>
          <a:p>
            <a:r>
              <a:rPr lang="en-GB" dirty="0" smtClean="0"/>
              <a:t>Include other speech and language skills such as; positional language, his/her</a:t>
            </a:r>
          </a:p>
          <a:p>
            <a:r>
              <a:rPr lang="en-GB" dirty="0" smtClean="0"/>
              <a:t>Use with a book to reinforce a story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Vocabulary games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Dominoes</a:t>
            </a:r>
          </a:p>
          <a:p>
            <a:r>
              <a:rPr lang="en-GB" dirty="0" smtClean="0"/>
              <a:t>Snap</a:t>
            </a:r>
          </a:p>
          <a:p>
            <a:r>
              <a:rPr lang="en-GB" dirty="0" smtClean="0"/>
              <a:t>Spot the difference</a:t>
            </a:r>
          </a:p>
          <a:p>
            <a:r>
              <a:rPr lang="en-GB" dirty="0" smtClean="0"/>
              <a:t>What’s going on?</a:t>
            </a:r>
          </a:p>
          <a:p>
            <a:r>
              <a:rPr lang="en-GB" dirty="0" smtClean="0"/>
              <a:t>Riddles – I am…</a:t>
            </a:r>
          </a:p>
          <a:p>
            <a:r>
              <a:rPr lang="en-GB" dirty="0" err="1" smtClean="0"/>
              <a:t>Headbanz</a:t>
            </a:r>
            <a:endParaRPr lang="en-GB" dirty="0" smtClean="0"/>
          </a:p>
          <a:p>
            <a:r>
              <a:rPr lang="en-GB" dirty="0" smtClean="0"/>
              <a:t>4 in row or noughts and crosses</a:t>
            </a:r>
          </a:p>
          <a:p>
            <a:r>
              <a:rPr lang="en-GB" dirty="0" smtClean="0"/>
              <a:t>Board games</a:t>
            </a:r>
          </a:p>
          <a:p>
            <a:r>
              <a:rPr lang="en-GB" dirty="0" smtClean="0"/>
              <a:t>Active games</a:t>
            </a:r>
          </a:p>
          <a:p>
            <a:r>
              <a:rPr lang="en-GB" dirty="0" smtClean="0"/>
              <a:t>Bingo/lotto</a:t>
            </a:r>
          </a:p>
          <a:p>
            <a:r>
              <a:rPr lang="en-GB" dirty="0"/>
              <a:t>I</a:t>
            </a:r>
            <a:r>
              <a:rPr lang="en-GB" dirty="0" smtClean="0"/>
              <a:t>nquire and eliminate</a:t>
            </a:r>
          </a:p>
          <a:p>
            <a:r>
              <a:rPr lang="en-GB" dirty="0" smtClean="0"/>
              <a:t>Identify and describe</a:t>
            </a:r>
          </a:p>
        </p:txBody>
      </p:sp>
    </p:spTree>
    <p:extLst>
      <p:ext uri="{BB962C8B-B14F-4D97-AF65-F5344CB8AC3E}">
        <p14:creationId xmlns:p14="http://schemas.microsoft.com/office/powerpoint/2010/main" val="2052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Concept/mind mapping</a:t>
            </a:r>
            <a:endParaRPr lang="en-GB" dirty="0"/>
          </a:p>
        </p:txBody>
      </p:sp>
      <p:pic>
        <p:nvPicPr>
          <p:cNvPr id="2050" name="Picture 2" descr="Image result for concept map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75" y="1472153"/>
            <a:ext cx="5106905" cy="33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na\AppData\Local\Microsoft\Windows\Temporary Internet Files\Content.IE5\4V8ZOYHO\ResearchProcedur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148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esearch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>
            <a:normAutofit/>
          </a:bodyPr>
          <a:lstStyle/>
          <a:p>
            <a:r>
              <a:rPr lang="en-GB" dirty="0" err="1" smtClean="0"/>
              <a:t>Ipads</a:t>
            </a:r>
            <a:endParaRPr lang="en-GB" dirty="0" smtClean="0"/>
          </a:p>
          <a:p>
            <a:r>
              <a:rPr lang="en-GB" dirty="0" smtClean="0"/>
              <a:t>Computers</a:t>
            </a:r>
          </a:p>
          <a:p>
            <a:r>
              <a:rPr lang="en-GB" dirty="0" smtClean="0"/>
              <a:t>Books/</a:t>
            </a:r>
            <a:r>
              <a:rPr lang="en-GB" dirty="0" err="1" smtClean="0"/>
              <a:t>Encyclopedia</a:t>
            </a:r>
            <a:endParaRPr lang="en-GB" dirty="0" smtClean="0"/>
          </a:p>
          <a:p>
            <a:r>
              <a:rPr lang="en-GB" dirty="0" smtClean="0"/>
              <a:t>Selected information</a:t>
            </a:r>
          </a:p>
          <a:p>
            <a:r>
              <a:rPr lang="en-GB" dirty="0" smtClean="0"/>
              <a:t>Home study</a:t>
            </a:r>
          </a:p>
          <a:p>
            <a:r>
              <a:rPr lang="en-GB" dirty="0" smtClean="0"/>
              <a:t>Games online</a:t>
            </a:r>
          </a:p>
          <a:p>
            <a:r>
              <a:rPr lang="en-GB" dirty="0" smtClean="0"/>
              <a:t>Espresso</a:t>
            </a:r>
          </a:p>
          <a:p>
            <a:r>
              <a:rPr lang="en-GB" dirty="0" smtClean="0"/>
              <a:t>Purple mash</a:t>
            </a:r>
          </a:p>
          <a:p>
            <a:r>
              <a:rPr lang="en-GB" dirty="0" err="1" smtClean="0"/>
              <a:t>wickipedia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/>
          <a:lstStyle/>
          <a:p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Discuss relevant searches to pinpoint the right information</a:t>
            </a:r>
          </a:p>
          <a:p>
            <a:r>
              <a:rPr lang="en-GB" dirty="0" smtClean="0"/>
              <a:t>Highlight the topical or relevant words and make a glossary or word search</a:t>
            </a:r>
          </a:p>
          <a:p>
            <a:r>
              <a:rPr lang="en-GB" dirty="0" smtClean="0"/>
              <a:t>Skim and scan in pairs – pick out the main points of a text</a:t>
            </a:r>
          </a:p>
          <a:p>
            <a:r>
              <a:rPr lang="en-GB" dirty="0" smtClean="0"/>
              <a:t>Play the ‘Key facts’ game – take it in turns to say a fact about the topic using the vocab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488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784" y="2420888"/>
            <a:ext cx="3744416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233074"/>
            <a:ext cx="8229600" cy="1143000"/>
          </a:xfrm>
        </p:spPr>
        <p:txBody>
          <a:bodyPr/>
          <a:lstStyle/>
          <a:p>
            <a:r>
              <a:rPr lang="en-GB" dirty="0" smtClean="0"/>
              <a:t>see, know, question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497707" y="3129812"/>
            <a:ext cx="1872208" cy="1390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35696" y="1700808"/>
            <a:ext cx="5400600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Tina\AppData\Local\Microsoft\Windows\Temporary Internet Files\Content.IE5\4V8ZOYHO\il_fullxfull-115097622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19" y="3118656"/>
            <a:ext cx="148478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5369916" y="2708920"/>
            <a:ext cx="2128250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91680" y="1556792"/>
            <a:ext cx="1656185" cy="1008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581743" y="5805264"/>
            <a:ext cx="916422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Callout 20"/>
          <p:cNvSpPr/>
          <p:nvPr/>
        </p:nvSpPr>
        <p:spPr>
          <a:xfrm>
            <a:off x="395536" y="404664"/>
            <a:ext cx="1728192" cy="1152128"/>
          </a:xfrm>
          <a:prstGeom prst="wedgeEllipseCallout">
            <a:avLst>
              <a:gd name="adj1" fmla="val -44883"/>
              <a:gd name="adj2" fmla="val 8280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Bradley Hand ITC" panose="03070402050302030203" pitchFamily="66" charset="0"/>
              </a:rPr>
              <a:t>What can you see?</a:t>
            </a:r>
            <a:endParaRPr lang="en-GB" sz="2400" b="1" dirty="0">
              <a:latin typeface="Bradley Hand ITC" panose="03070402050302030203" pitchFamily="66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7306994" y="1709192"/>
            <a:ext cx="1728192" cy="1152128"/>
          </a:xfrm>
          <a:prstGeom prst="wedgeEllipseCallout">
            <a:avLst>
              <a:gd name="adj1" fmla="val -44883"/>
              <a:gd name="adj2" fmla="val 8280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Bradley Hand ITC" panose="03070402050302030203" pitchFamily="66" charset="0"/>
              </a:rPr>
              <a:t>What do you know?</a:t>
            </a:r>
            <a:endParaRPr lang="en-GB" sz="2400" b="1" dirty="0">
              <a:latin typeface="Bradley Hand ITC" panose="03070402050302030203" pitchFamily="66" charset="0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7306994" y="5218228"/>
            <a:ext cx="1728192" cy="1152128"/>
          </a:xfrm>
          <a:prstGeom prst="wedgeEllipseCallout">
            <a:avLst>
              <a:gd name="adj1" fmla="val -44883"/>
              <a:gd name="adj2" fmla="val 8280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Bradley Hand ITC" panose="03070402050302030203" pitchFamily="66" charset="0"/>
              </a:rPr>
              <a:t>What would you like to know?</a:t>
            </a:r>
            <a:endParaRPr lang="en-GB" sz="2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7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Example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The learners are going to hear a short discussion on environmental issues. Before listening, they match key environment words to definitions.</a:t>
            </a:r>
          </a:p>
          <a:p>
            <a:r>
              <a:rPr lang="en-GB" dirty="0" smtClean="0"/>
              <a:t>In </a:t>
            </a:r>
            <a:r>
              <a:rPr lang="en-GB" dirty="0"/>
              <a:t>order to pre-teach vocabulary effectively, the teacher needs to identify what the learners already know and what might cause problems. Although course books often provide this information in pre-teaching stages, many teachers take time when planning to identify problem areas.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49674" y="260648"/>
            <a:ext cx="837389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GB" sz="2800" b="1" cap="none" spc="0" dirty="0" smtClean="0">
                <a:ln/>
                <a:solidFill>
                  <a:srgbClr val="FF0000"/>
                </a:solidFill>
                <a:effectLst/>
              </a:rPr>
              <a:t>Pre-teaching is the teaching of the </a:t>
            </a:r>
            <a:r>
              <a:rPr lang="en-GB" sz="2800" b="1" i="1" cap="none" spc="0" dirty="0" smtClean="0">
                <a:ln/>
                <a:solidFill>
                  <a:srgbClr val="00B050"/>
                </a:solidFill>
                <a:effectLst/>
              </a:rPr>
              <a:t>language</a:t>
            </a:r>
            <a:r>
              <a:rPr lang="en-GB" sz="2800" b="1" cap="none" spc="0" dirty="0" smtClean="0">
                <a:ln/>
                <a:solidFill>
                  <a:srgbClr val="FF0000"/>
                </a:solidFill>
                <a:effectLst/>
              </a:rPr>
              <a:t> or </a:t>
            </a:r>
            <a:r>
              <a:rPr lang="en-GB" sz="2800" b="1" i="1" cap="none" spc="0" dirty="0" smtClean="0">
                <a:ln/>
                <a:solidFill>
                  <a:srgbClr val="00B050"/>
                </a:solidFill>
                <a:effectLst/>
              </a:rPr>
              <a:t>concept</a:t>
            </a:r>
          </a:p>
          <a:p>
            <a:pPr algn="ctr"/>
            <a:r>
              <a:rPr lang="en-GB" sz="2800" b="1" cap="none" spc="0" dirty="0" smtClean="0">
                <a:ln/>
                <a:solidFill>
                  <a:srgbClr val="FF0000"/>
                </a:solidFill>
                <a:effectLst/>
              </a:rPr>
              <a:t> learners need before an activity.</a:t>
            </a:r>
            <a:endParaRPr lang="en-GB" sz="2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1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These </a:t>
            </a:r>
            <a:r>
              <a:rPr lang="en-GB" dirty="0"/>
              <a:t>activities have various purposes, including pre-teaching or activating vocabulary, predicting content, generating interest and checking understanding of task. </a:t>
            </a:r>
          </a:p>
          <a:p>
            <a:r>
              <a:rPr lang="en-GB" dirty="0"/>
              <a:t>Example </a:t>
            </a:r>
            <a:br>
              <a:rPr lang="en-GB" dirty="0"/>
            </a:br>
            <a:r>
              <a:rPr lang="en-GB" dirty="0"/>
              <a:t>The learners are going to listen to a radio programme about sharks. First, they work in groups to pool their knowledge of sharks and then tell the rest of the class. </a:t>
            </a:r>
          </a:p>
          <a:p>
            <a:r>
              <a:rPr lang="en-GB" dirty="0"/>
              <a:t>In the classroom </a:t>
            </a:r>
            <a:br>
              <a:rPr lang="en-GB" dirty="0"/>
            </a:br>
            <a:r>
              <a:rPr lang="en-GB" dirty="0"/>
              <a:t>Pre-listening tasks include discussion questions, true or false statements, vocabulary work, prediction tasks and </a:t>
            </a:r>
            <a:r>
              <a:rPr lang="en-GB" b="1" dirty="0"/>
              <a:t>brainstorming</a:t>
            </a:r>
            <a:r>
              <a:rPr lang="en-GB" dirty="0"/>
              <a:t> the topic.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549" y="404664"/>
            <a:ext cx="83989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Pre-listening activities are things learners do before a </a:t>
            </a:r>
          </a:p>
          <a:p>
            <a:pPr algn="ctr"/>
            <a:r>
              <a:rPr lang="en-GB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listening activity in order to prepare for listening.</a:t>
            </a:r>
            <a:endParaRPr lang="en-GB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95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Stages of Speech and 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Communication Tree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2965677" cy="422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7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Blank Levels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9741" y="1340768"/>
            <a:ext cx="8229600" cy="4785395"/>
          </a:xfrm>
        </p:spPr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Blank Level1 – Naming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C000"/>
                </a:solidFill>
              </a:rPr>
              <a:t>Blank Level 2 – Describing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00B0F0"/>
                </a:solidFill>
              </a:rPr>
              <a:t>Blank Level 3 – Re-telling</a:t>
            </a:r>
          </a:p>
          <a:p>
            <a:endParaRPr lang="en-GB" b="1" dirty="0" smtClean="0">
              <a:solidFill>
                <a:srgbClr val="00B0F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Blank Level 4 - Justifying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2232248" cy="106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48880"/>
            <a:ext cx="1924819" cy="148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04" y="3284984"/>
            <a:ext cx="1466368" cy="12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005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73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 we aid receptive vocabulary?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i="1" dirty="0" smtClean="0">
                <a:solidFill>
                  <a:srgbClr val="00B0F0"/>
                </a:solidFill>
              </a:rPr>
              <a:t>‘Having heard a new word and stored what it sounds like, we need to find out what it means.  We pick up meaning from hearing a word many times in context.’</a:t>
            </a:r>
          </a:p>
          <a:p>
            <a:pPr marL="0" indent="0" algn="ctr">
              <a:buNone/>
            </a:pPr>
            <a:endParaRPr lang="en-GB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</a:rPr>
              <a:t>‘Words mean more with visual 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</a:rPr>
              <a:t>representations. This helps the brain 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</a:rPr>
              <a:t>store the word and it’s meaning and 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</a:rPr>
              <a:t>context.’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Children </a:t>
            </a:r>
            <a:r>
              <a:rPr lang="en-GB" b="1" dirty="0">
                <a:solidFill>
                  <a:srgbClr val="FF0000"/>
                </a:solidFill>
              </a:rPr>
              <a:t>e</a:t>
            </a:r>
            <a:r>
              <a:rPr lang="en-GB" b="1" dirty="0" smtClean="0">
                <a:solidFill>
                  <a:srgbClr val="FF0000"/>
                </a:solidFill>
              </a:rPr>
              <a:t>xperience</a:t>
            </a:r>
            <a:r>
              <a:rPr lang="en-GB" dirty="0" smtClean="0"/>
              <a:t> the vocabulary by an adult talking through each image first</a:t>
            </a:r>
          </a:p>
          <a:p>
            <a:r>
              <a:rPr lang="en-GB" dirty="0" smtClean="0"/>
              <a:t>They then </a:t>
            </a:r>
            <a:r>
              <a:rPr lang="en-GB" b="1" dirty="0" smtClean="0">
                <a:solidFill>
                  <a:srgbClr val="FF0000"/>
                </a:solidFill>
              </a:rPr>
              <a:t>begin</a:t>
            </a:r>
            <a:r>
              <a:rPr lang="en-GB" dirty="0" smtClean="0"/>
              <a:t> by syllable clapping with the adult and repeating – once embedded this activity can be used independently by the child and support the application of some aspects of phonics</a:t>
            </a:r>
          </a:p>
          <a:p>
            <a:r>
              <a:rPr lang="en-GB" dirty="0" smtClean="0"/>
              <a:t>They </a:t>
            </a:r>
            <a:r>
              <a:rPr lang="en-GB" b="1" dirty="0" smtClean="0">
                <a:solidFill>
                  <a:srgbClr val="FF0000"/>
                </a:solidFill>
              </a:rPr>
              <a:t>practise</a:t>
            </a:r>
            <a:r>
              <a:rPr lang="en-GB" dirty="0" smtClean="0"/>
              <a:t> using the games – at this stage they should be asked to put the vocabulary into sentences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Application</a:t>
            </a:r>
            <a:r>
              <a:rPr lang="en-GB" dirty="0" smtClean="0"/>
              <a:t> then occurs by accessing classroom learning and using the vocabulary in conversation and in reading, writing and researching.</a:t>
            </a:r>
          </a:p>
        </p:txBody>
      </p:sp>
    </p:spTree>
    <p:extLst>
      <p:ext uri="{BB962C8B-B14F-4D97-AF65-F5344CB8AC3E}">
        <p14:creationId xmlns:p14="http://schemas.microsoft.com/office/powerpoint/2010/main" val="19491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3024336" cy="223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 mats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</a:rPr>
              <a:t>These are the basic tools for 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</a:rPr>
              <a:t>topic vocabulary</a:t>
            </a:r>
          </a:p>
          <a:p>
            <a:pPr marL="0" indent="0">
              <a:buNone/>
            </a:pPr>
            <a:r>
              <a:rPr lang="en-GB" dirty="0" smtClean="0"/>
              <a:t>They should be;</a:t>
            </a:r>
          </a:p>
          <a:p>
            <a:r>
              <a:rPr lang="en-GB" dirty="0" smtClean="0"/>
              <a:t>visual and engaging</a:t>
            </a:r>
          </a:p>
          <a:p>
            <a:r>
              <a:rPr lang="en-GB" dirty="0" smtClean="0"/>
              <a:t>Accessible in class and at home</a:t>
            </a:r>
          </a:p>
          <a:p>
            <a:r>
              <a:rPr lang="en-GB" dirty="0" smtClean="0"/>
              <a:t>Used as the basis for all the pre-teaching games and in pre-reading sessions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730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84196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Pre-reading texts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4040188" cy="639762"/>
          </a:xfrm>
        </p:spPr>
        <p:txBody>
          <a:bodyPr/>
          <a:lstStyle/>
          <a:p>
            <a:r>
              <a:rPr lang="en-GB" dirty="0" smtClean="0"/>
              <a:t>What could you do?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7931224" cy="44973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Read a section or all of the story</a:t>
            </a:r>
          </a:p>
          <a:p>
            <a:endParaRPr lang="en-GB" dirty="0" smtClean="0"/>
          </a:p>
          <a:p>
            <a:r>
              <a:rPr lang="en-GB" dirty="0" smtClean="0"/>
              <a:t>Ask questions based on the characters</a:t>
            </a:r>
          </a:p>
          <a:p>
            <a:endParaRPr lang="en-GB" dirty="0" smtClean="0"/>
          </a:p>
          <a:p>
            <a:r>
              <a:rPr lang="en-GB" dirty="0" smtClean="0"/>
              <a:t>Sequence the pictures from the story</a:t>
            </a:r>
          </a:p>
          <a:p>
            <a:endParaRPr lang="en-GB" dirty="0" smtClean="0"/>
          </a:p>
          <a:p>
            <a:r>
              <a:rPr lang="en-GB" dirty="0" smtClean="0"/>
              <a:t>Focus on a picture – what is happening, what are they thinking, what would they say</a:t>
            </a:r>
          </a:p>
          <a:p>
            <a:endParaRPr lang="en-GB" dirty="0" smtClean="0"/>
          </a:p>
          <a:p>
            <a:r>
              <a:rPr lang="en-GB" dirty="0" smtClean="0"/>
              <a:t>Spot the detail</a:t>
            </a:r>
          </a:p>
          <a:p>
            <a:endParaRPr lang="en-GB" dirty="0" smtClean="0"/>
          </a:p>
          <a:p>
            <a:r>
              <a:rPr lang="en-GB" dirty="0" smtClean="0"/>
              <a:t>Complete a story map</a:t>
            </a:r>
            <a:endParaRPr lang="en-GB" dirty="0"/>
          </a:p>
        </p:txBody>
      </p:sp>
      <p:pic>
        <p:nvPicPr>
          <p:cNvPr id="1026" name="Picture 2" descr="Image result for rea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0688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516216" y="2516164"/>
            <a:ext cx="2088232" cy="639173"/>
          </a:xfrm>
          <a:prstGeom prst="wedgeEllipseCallout">
            <a:avLst>
              <a:gd name="adj1" fmla="val -75237"/>
              <a:gd name="adj2" fmla="val 603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Callout 5"/>
          <p:cNvSpPr/>
          <p:nvPr/>
        </p:nvSpPr>
        <p:spPr>
          <a:xfrm>
            <a:off x="5650270" y="1196752"/>
            <a:ext cx="757783" cy="720080"/>
          </a:xfrm>
          <a:prstGeom prst="cloudCallout">
            <a:avLst>
              <a:gd name="adj1" fmla="val -70197"/>
              <a:gd name="adj2" fmla="val 1452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570</Words>
  <Application>Microsoft Office PowerPoint</Application>
  <PresentationFormat>On-screen Show (4:3)</PresentationFormat>
  <Paragraphs>106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Pre-teaching for Independent Learners</vt:lpstr>
      <vt:lpstr>PowerPoint Presentation</vt:lpstr>
      <vt:lpstr>PowerPoint Presentation</vt:lpstr>
      <vt:lpstr>Stages of Speech and Language</vt:lpstr>
      <vt:lpstr>Blank Levels</vt:lpstr>
      <vt:lpstr>How do we aid receptive vocabulary?</vt:lpstr>
      <vt:lpstr>Basic principles</vt:lpstr>
      <vt:lpstr>Word mats</vt:lpstr>
      <vt:lpstr>Pre-reading texts</vt:lpstr>
      <vt:lpstr>PowerPoint Presentation</vt:lpstr>
      <vt:lpstr>Barrier games</vt:lpstr>
      <vt:lpstr>PowerPoint Presentation</vt:lpstr>
      <vt:lpstr>Barrier games</vt:lpstr>
      <vt:lpstr>Chatty boxes and feely bags</vt:lpstr>
      <vt:lpstr>Vocabulary games</vt:lpstr>
      <vt:lpstr>Concept/mind mapping</vt:lpstr>
      <vt:lpstr>Research</vt:lpstr>
      <vt:lpstr>see, know, question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Pre-teaching for Independence in the classroom</dc:title>
  <dc:creator>Tina</dc:creator>
  <cp:lastModifiedBy>Christina Allison</cp:lastModifiedBy>
  <cp:revision>20</cp:revision>
  <cp:lastPrinted>2015-11-03T12:02:01Z</cp:lastPrinted>
  <dcterms:created xsi:type="dcterms:W3CDTF">2015-10-07T10:26:24Z</dcterms:created>
  <dcterms:modified xsi:type="dcterms:W3CDTF">2019-04-30T15:52:22Z</dcterms:modified>
</cp:coreProperties>
</file>