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sldIdLst>
    <p:sldId id="256" r:id="rId2"/>
    <p:sldId id="278" r:id="rId3"/>
    <p:sldId id="279" r:id="rId4"/>
    <p:sldId id="280" r:id="rId5"/>
    <p:sldId id="286" r:id="rId6"/>
    <p:sldId id="281" r:id="rId7"/>
    <p:sldId id="263" r:id="rId8"/>
    <p:sldId id="283" r:id="rId9"/>
    <p:sldId id="276"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DFF"/>
    <a:srgbClr val="DAEDFE"/>
    <a:srgbClr val="D6EBFE"/>
    <a:srgbClr val="E2F1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801" autoAdjust="0"/>
  </p:normalViewPr>
  <p:slideViewPr>
    <p:cSldViewPr>
      <p:cViewPr>
        <p:scale>
          <a:sx n="61" d="100"/>
          <a:sy n="61" d="100"/>
        </p:scale>
        <p:origin x="-1626"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B29A9D-6219-40B9-B5BC-6C798BA0E46C}" type="doc">
      <dgm:prSet loTypeId="urn:microsoft.com/office/officeart/2005/8/layout/pyramid1" loCatId="pyramid" qsTypeId="urn:microsoft.com/office/officeart/2005/8/quickstyle/simple1" qsCatId="simple" csTypeId="urn:microsoft.com/office/officeart/2005/8/colors/accent1_2" csCatId="accent1" phldr="1"/>
      <dgm:spPr/>
    </dgm:pt>
    <dgm:pt modelId="{5AC019CD-0558-404A-9180-582FCA81AE47}">
      <dgm:prSet phldrT="[Text]" custT="1"/>
      <dgm:spPr/>
      <dgm:t>
        <a:bodyPr/>
        <a:lstStyle/>
        <a:p>
          <a:endParaRPr lang="en-GB" sz="2400" b="1" dirty="0" smtClean="0">
            <a:latin typeface="Arial" panose="020B0604020202020204" pitchFamily="34" charset="0"/>
            <a:cs typeface="Arial" panose="020B0604020202020204" pitchFamily="34" charset="0"/>
          </a:endParaRPr>
        </a:p>
        <a:p>
          <a:r>
            <a:rPr lang="en-GB" sz="2000" b="1" dirty="0" smtClean="0">
              <a:latin typeface="Arial" panose="020B0604020202020204" pitchFamily="34" charset="0"/>
              <a:cs typeface="Arial" panose="020B0604020202020204" pitchFamily="34" charset="0"/>
            </a:rPr>
            <a:t>Individualised</a:t>
          </a:r>
        </a:p>
        <a:p>
          <a:r>
            <a:rPr lang="en-GB" sz="1600" b="1" dirty="0" smtClean="0">
              <a:latin typeface="Arial" panose="020B0604020202020204" pitchFamily="34" charset="0"/>
              <a:cs typeface="Arial" panose="020B0604020202020204" pitchFamily="34" charset="0"/>
            </a:rPr>
            <a:t>Accessed by a </a:t>
          </a:r>
          <a:r>
            <a:rPr lang="en-GB" sz="1600" b="1" u="sng" dirty="0" smtClean="0">
              <a:latin typeface="Arial" panose="020B0604020202020204" pitchFamily="34" charset="0"/>
              <a:cs typeface="Arial" panose="020B0604020202020204" pitchFamily="34" charset="0"/>
            </a:rPr>
            <a:t>small</a:t>
          </a:r>
          <a:r>
            <a:rPr lang="en-GB" sz="1600" b="1" dirty="0" smtClean="0">
              <a:latin typeface="Arial" panose="020B0604020202020204" pitchFamily="34" charset="0"/>
              <a:cs typeface="Arial" panose="020B0604020202020204" pitchFamily="34" charset="0"/>
            </a:rPr>
            <a:t> number of children</a:t>
          </a:r>
        </a:p>
        <a:p>
          <a:r>
            <a:rPr lang="en-GB" sz="1600" b="0" dirty="0" smtClean="0">
              <a:latin typeface="Arial" panose="020B0604020202020204" pitchFamily="34" charset="0"/>
              <a:cs typeface="Arial" panose="020B0604020202020204" pitchFamily="34" charset="0"/>
            </a:rPr>
            <a:t>e.g. 1:1 assessment</a:t>
          </a:r>
        </a:p>
        <a:p>
          <a:r>
            <a:rPr lang="en-GB" sz="1600" b="0" dirty="0" smtClean="0">
              <a:latin typeface="Arial" panose="020B0604020202020204" pitchFamily="34" charset="0"/>
              <a:cs typeface="Arial" panose="020B0604020202020204" pitchFamily="34" charset="0"/>
            </a:rPr>
            <a:t> Specific demonstrations</a:t>
          </a:r>
        </a:p>
        <a:p>
          <a:endParaRPr lang="en-GB" sz="2400" b="1" dirty="0">
            <a:latin typeface="Arial" panose="020B0604020202020204" pitchFamily="34" charset="0"/>
            <a:cs typeface="Arial" panose="020B0604020202020204" pitchFamily="34" charset="0"/>
          </a:endParaRPr>
        </a:p>
      </dgm:t>
    </dgm:pt>
    <dgm:pt modelId="{A4B6F0AC-6D5D-49C5-96D0-6E1B168CF32B}" type="parTrans" cxnId="{54151E24-9C7F-46AD-A65D-5EB122FF624E}">
      <dgm:prSet/>
      <dgm:spPr/>
      <dgm:t>
        <a:bodyPr/>
        <a:lstStyle/>
        <a:p>
          <a:endParaRPr lang="en-GB"/>
        </a:p>
      </dgm:t>
    </dgm:pt>
    <dgm:pt modelId="{CCE1DB7E-665E-4A76-BC6B-036261CCBD96}" type="sibTrans" cxnId="{54151E24-9C7F-46AD-A65D-5EB122FF624E}">
      <dgm:prSet/>
      <dgm:spPr/>
      <dgm:t>
        <a:bodyPr/>
        <a:lstStyle/>
        <a:p>
          <a:endParaRPr lang="en-GB"/>
        </a:p>
      </dgm:t>
    </dgm:pt>
    <dgm:pt modelId="{A4B93289-178A-4EC5-83C2-737480E3A67A}">
      <dgm:prSet phldrT="[Text]" custT="1"/>
      <dgm:spPr/>
      <dgm:t>
        <a:bodyPr/>
        <a:lstStyle/>
        <a:p>
          <a:endParaRPr lang="en-GB" sz="2400" b="1" dirty="0" smtClean="0">
            <a:latin typeface="Arial" panose="020B0604020202020204" pitchFamily="34" charset="0"/>
            <a:cs typeface="Arial" panose="020B0604020202020204" pitchFamily="34" charset="0"/>
          </a:endParaRPr>
        </a:p>
        <a:p>
          <a:r>
            <a:rPr lang="en-GB" sz="2000" b="1" dirty="0" smtClean="0">
              <a:latin typeface="Arial" panose="020B0604020202020204" pitchFamily="34" charset="0"/>
              <a:cs typeface="Arial" panose="020B0604020202020204" pitchFamily="34" charset="0"/>
            </a:rPr>
            <a:t>Targeted</a:t>
          </a:r>
        </a:p>
        <a:p>
          <a:r>
            <a:rPr lang="en-GB" sz="1600" b="1" u="sng" dirty="0" smtClean="0">
              <a:latin typeface="Arial" panose="020B0604020202020204" pitchFamily="34" charset="0"/>
              <a:cs typeface="Arial" panose="020B0604020202020204" pitchFamily="34" charset="0"/>
            </a:rPr>
            <a:t>Some</a:t>
          </a:r>
          <a:r>
            <a:rPr lang="en-GB" sz="1600" b="1" dirty="0" smtClean="0">
              <a:latin typeface="Arial" panose="020B0604020202020204" pitchFamily="34" charset="0"/>
              <a:cs typeface="Arial" panose="020B0604020202020204" pitchFamily="34" charset="0"/>
            </a:rPr>
            <a:t> children can access this service</a:t>
          </a:r>
        </a:p>
        <a:p>
          <a:r>
            <a:rPr lang="en-GB" sz="1600" b="0" dirty="0" smtClean="0">
              <a:latin typeface="Arial" panose="020B0604020202020204" pitchFamily="34" charset="0"/>
              <a:cs typeface="Arial" panose="020B0604020202020204" pitchFamily="34" charset="0"/>
            </a:rPr>
            <a:t>e.g. Modelling a vocabulary group that can be run by school staff      </a:t>
          </a:r>
        </a:p>
        <a:p>
          <a:r>
            <a:rPr lang="en-GB" sz="2400" b="1" dirty="0" smtClean="0">
              <a:latin typeface="Arial" panose="020B0604020202020204" pitchFamily="34" charset="0"/>
              <a:cs typeface="Arial" panose="020B0604020202020204" pitchFamily="34" charset="0"/>
            </a:rPr>
            <a:t> </a:t>
          </a:r>
          <a:r>
            <a:rPr lang="en-GB" sz="2400" dirty="0" smtClean="0"/>
            <a:t> </a:t>
          </a:r>
          <a:endParaRPr lang="en-GB" sz="2400" dirty="0"/>
        </a:p>
      </dgm:t>
    </dgm:pt>
    <dgm:pt modelId="{8F59285B-2026-4A49-9B5F-A2554CCC2359}" type="parTrans" cxnId="{699DFBF3-D363-446A-A106-5E3935A44610}">
      <dgm:prSet/>
      <dgm:spPr/>
      <dgm:t>
        <a:bodyPr/>
        <a:lstStyle/>
        <a:p>
          <a:endParaRPr lang="en-GB"/>
        </a:p>
      </dgm:t>
    </dgm:pt>
    <dgm:pt modelId="{9DA5075A-9571-40A8-AAB1-43DA58B82999}" type="sibTrans" cxnId="{699DFBF3-D363-446A-A106-5E3935A44610}">
      <dgm:prSet/>
      <dgm:spPr/>
      <dgm:t>
        <a:bodyPr/>
        <a:lstStyle/>
        <a:p>
          <a:endParaRPr lang="en-GB"/>
        </a:p>
      </dgm:t>
    </dgm:pt>
    <dgm:pt modelId="{8CE25906-5BD7-4583-B39C-C338C061C098}">
      <dgm:prSet phldrT="[Text]" custT="1"/>
      <dgm:spPr/>
      <dgm:t>
        <a:bodyPr/>
        <a:lstStyle/>
        <a:p>
          <a:r>
            <a:rPr lang="en-GB" sz="2000" b="1" dirty="0" smtClean="0">
              <a:latin typeface="Arial" panose="020B0604020202020204" pitchFamily="34" charset="0"/>
              <a:cs typeface="Arial" panose="020B0604020202020204" pitchFamily="34" charset="0"/>
            </a:rPr>
            <a:t>Universa</a:t>
          </a:r>
          <a:r>
            <a:rPr lang="en-GB" sz="2000" dirty="0" smtClean="0">
              <a:latin typeface="Arial" panose="020B0604020202020204" pitchFamily="34" charset="0"/>
              <a:cs typeface="Arial" panose="020B0604020202020204" pitchFamily="34" charset="0"/>
            </a:rPr>
            <a:t>l </a:t>
          </a:r>
        </a:p>
        <a:p>
          <a:r>
            <a:rPr lang="en-GB" sz="1600" b="1" u="sng" dirty="0" smtClean="0">
              <a:latin typeface="Arial" panose="020B0604020202020204" pitchFamily="34" charset="0"/>
              <a:cs typeface="Arial" panose="020B0604020202020204" pitchFamily="34" charset="0"/>
            </a:rPr>
            <a:t>All</a:t>
          </a:r>
          <a:r>
            <a:rPr lang="en-GB" sz="1600" b="1" dirty="0" smtClean="0">
              <a:latin typeface="Arial" panose="020B0604020202020204" pitchFamily="34" charset="0"/>
              <a:cs typeface="Arial" panose="020B0604020202020204" pitchFamily="34" charset="0"/>
            </a:rPr>
            <a:t> children can access this service</a:t>
          </a:r>
        </a:p>
        <a:p>
          <a:r>
            <a:rPr lang="en-GB" sz="1600" dirty="0" smtClean="0">
              <a:latin typeface="Arial" panose="020B0604020202020204" pitchFamily="34" charset="0"/>
              <a:cs typeface="Arial" panose="020B0604020202020204" pitchFamily="34" charset="0"/>
            </a:rPr>
            <a:t>e.g. whole school training on setting up a good communication environment</a:t>
          </a:r>
        </a:p>
        <a:p>
          <a:endParaRPr lang="en-GB" sz="2400" dirty="0">
            <a:latin typeface="Arial" panose="020B0604020202020204" pitchFamily="34" charset="0"/>
            <a:cs typeface="Arial" panose="020B0604020202020204" pitchFamily="34" charset="0"/>
          </a:endParaRPr>
        </a:p>
      </dgm:t>
    </dgm:pt>
    <dgm:pt modelId="{8311A6AB-6625-4010-9F86-5E516A519505}" type="parTrans" cxnId="{3FE0C24A-BA2E-4F82-A046-591F93A3625A}">
      <dgm:prSet/>
      <dgm:spPr/>
      <dgm:t>
        <a:bodyPr/>
        <a:lstStyle/>
        <a:p>
          <a:endParaRPr lang="en-GB"/>
        </a:p>
      </dgm:t>
    </dgm:pt>
    <dgm:pt modelId="{96BD50C9-91AB-4859-83F5-7C178FF8B23D}" type="sibTrans" cxnId="{3FE0C24A-BA2E-4F82-A046-591F93A3625A}">
      <dgm:prSet/>
      <dgm:spPr/>
      <dgm:t>
        <a:bodyPr/>
        <a:lstStyle/>
        <a:p>
          <a:endParaRPr lang="en-GB"/>
        </a:p>
      </dgm:t>
    </dgm:pt>
    <dgm:pt modelId="{03B6A8CD-9E58-4C1F-8054-3CE53ED8FB9E}" type="pres">
      <dgm:prSet presAssocID="{88B29A9D-6219-40B9-B5BC-6C798BA0E46C}" presName="Name0" presStyleCnt="0">
        <dgm:presLayoutVars>
          <dgm:dir/>
          <dgm:animLvl val="lvl"/>
          <dgm:resizeHandles val="exact"/>
        </dgm:presLayoutVars>
      </dgm:prSet>
      <dgm:spPr/>
    </dgm:pt>
    <dgm:pt modelId="{A63AA269-1A1D-4DDB-AC1A-CE1329CCE797}" type="pres">
      <dgm:prSet presAssocID="{5AC019CD-0558-404A-9180-582FCA81AE47}" presName="Name8" presStyleCnt="0"/>
      <dgm:spPr/>
    </dgm:pt>
    <dgm:pt modelId="{63C8A874-5294-4406-AF65-FAF5B5F82D1A}" type="pres">
      <dgm:prSet presAssocID="{5AC019CD-0558-404A-9180-582FCA81AE47}" presName="level" presStyleLbl="node1" presStyleIdx="0" presStyleCnt="3">
        <dgm:presLayoutVars>
          <dgm:chMax val="1"/>
          <dgm:bulletEnabled val="1"/>
        </dgm:presLayoutVars>
      </dgm:prSet>
      <dgm:spPr/>
      <dgm:t>
        <a:bodyPr/>
        <a:lstStyle/>
        <a:p>
          <a:endParaRPr lang="en-GB"/>
        </a:p>
      </dgm:t>
    </dgm:pt>
    <dgm:pt modelId="{1F254856-4D1F-43BC-80C4-40679D50BCC9}" type="pres">
      <dgm:prSet presAssocID="{5AC019CD-0558-404A-9180-582FCA81AE47}" presName="levelTx" presStyleLbl="revTx" presStyleIdx="0" presStyleCnt="0">
        <dgm:presLayoutVars>
          <dgm:chMax val="1"/>
          <dgm:bulletEnabled val="1"/>
        </dgm:presLayoutVars>
      </dgm:prSet>
      <dgm:spPr/>
      <dgm:t>
        <a:bodyPr/>
        <a:lstStyle/>
        <a:p>
          <a:endParaRPr lang="en-GB"/>
        </a:p>
      </dgm:t>
    </dgm:pt>
    <dgm:pt modelId="{CC9364D5-421F-43B1-AEAB-F388695ABDDB}" type="pres">
      <dgm:prSet presAssocID="{A4B93289-178A-4EC5-83C2-737480E3A67A}" presName="Name8" presStyleCnt="0"/>
      <dgm:spPr/>
    </dgm:pt>
    <dgm:pt modelId="{8C00F3D3-2129-43A2-8872-38AA8E3538E4}" type="pres">
      <dgm:prSet presAssocID="{A4B93289-178A-4EC5-83C2-737480E3A67A}" presName="level" presStyleLbl="node1" presStyleIdx="1" presStyleCnt="3">
        <dgm:presLayoutVars>
          <dgm:chMax val="1"/>
          <dgm:bulletEnabled val="1"/>
        </dgm:presLayoutVars>
      </dgm:prSet>
      <dgm:spPr/>
      <dgm:t>
        <a:bodyPr/>
        <a:lstStyle/>
        <a:p>
          <a:endParaRPr lang="en-GB"/>
        </a:p>
      </dgm:t>
    </dgm:pt>
    <dgm:pt modelId="{D9DD9A62-679B-4023-8F00-F32CBFF13682}" type="pres">
      <dgm:prSet presAssocID="{A4B93289-178A-4EC5-83C2-737480E3A67A}" presName="levelTx" presStyleLbl="revTx" presStyleIdx="0" presStyleCnt="0">
        <dgm:presLayoutVars>
          <dgm:chMax val="1"/>
          <dgm:bulletEnabled val="1"/>
        </dgm:presLayoutVars>
      </dgm:prSet>
      <dgm:spPr/>
      <dgm:t>
        <a:bodyPr/>
        <a:lstStyle/>
        <a:p>
          <a:endParaRPr lang="en-GB"/>
        </a:p>
      </dgm:t>
    </dgm:pt>
    <dgm:pt modelId="{C8136699-A3C4-4EFE-AF12-E0240A7244BC}" type="pres">
      <dgm:prSet presAssocID="{8CE25906-5BD7-4583-B39C-C338C061C098}" presName="Name8" presStyleCnt="0"/>
      <dgm:spPr/>
    </dgm:pt>
    <dgm:pt modelId="{643CBCED-C801-4AE4-9B6F-8137F911F016}" type="pres">
      <dgm:prSet presAssocID="{8CE25906-5BD7-4583-B39C-C338C061C098}" presName="level" presStyleLbl="node1" presStyleIdx="2" presStyleCnt="3">
        <dgm:presLayoutVars>
          <dgm:chMax val="1"/>
          <dgm:bulletEnabled val="1"/>
        </dgm:presLayoutVars>
      </dgm:prSet>
      <dgm:spPr/>
      <dgm:t>
        <a:bodyPr/>
        <a:lstStyle/>
        <a:p>
          <a:endParaRPr lang="en-GB"/>
        </a:p>
      </dgm:t>
    </dgm:pt>
    <dgm:pt modelId="{E7F6F1AF-AF40-43B9-953E-AE31A7D3F8BE}" type="pres">
      <dgm:prSet presAssocID="{8CE25906-5BD7-4583-B39C-C338C061C098}" presName="levelTx" presStyleLbl="revTx" presStyleIdx="0" presStyleCnt="0">
        <dgm:presLayoutVars>
          <dgm:chMax val="1"/>
          <dgm:bulletEnabled val="1"/>
        </dgm:presLayoutVars>
      </dgm:prSet>
      <dgm:spPr/>
      <dgm:t>
        <a:bodyPr/>
        <a:lstStyle/>
        <a:p>
          <a:endParaRPr lang="en-GB"/>
        </a:p>
      </dgm:t>
    </dgm:pt>
  </dgm:ptLst>
  <dgm:cxnLst>
    <dgm:cxn modelId="{5FE24C16-91BE-4856-B233-8E1EC68467FE}" type="presOf" srcId="{8CE25906-5BD7-4583-B39C-C338C061C098}" destId="{E7F6F1AF-AF40-43B9-953E-AE31A7D3F8BE}" srcOrd="1" destOrd="0" presId="urn:microsoft.com/office/officeart/2005/8/layout/pyramid1"/>
    <dgm:cxn modelId="{6E74125F-BD92-4BAE-8B1B-55E3D4B557D1}" type="presOf" srcId="{5AC019CD-0558-404A-9180-582FCA81AE47}" destId="{63C8A874-5294-4406-AF65-FAF5B5F82D1A}" srcOrd="0" destOrd="0" presId="urn:microsoft.com/office/officeart/2005/8/layout/pyramid1"/>
    <dgm:cxn modelId="{54151E24-9C7F-46AD-A65D-5EB122FF624E}" srcId="{88B29A9D-6219-40B9-B5BC-6C798BA0E46C}" destId="{5AC019CD-0558-404A-9180-582FCA81AE47}" srcOrd="0" destOrd="0" parTransId="{A4B6F0AC-6D5D-49C5-96D0-6E1B168CF32B}" sibTransId="{CCE1DB7E-665E-4A76-BC6B-036261CCBD96}"/>
    <dgm:cxn modelId="{DEC8015A-1DC4-4A16-A0B9-C632C3D35E88}" type="presOf" srcId="{A4B93289-178A-4EC5-83C2-737480E3A67A}" destId="{D9DD9A62-679B-4023-8F00-F32CBFF13682}" srcOrd="1" destOrd="0" presId="urn:microsoft.com/office/officeart/2005/8/layout/pyramid1"/>
    <dgm:cxn modelId="{53C99B50-12F7-4D21-8150-E47F7FB14D34}" type="presOf" srcId="{88B29A9D-6219-40B9-B5BC-6C798BA0E46C}" destId="{03B6A8CD-9E58-4C1F-8054-3CE53ED8FB9E}" srcOrd="0" destOrd="0" presId="urn:microsoft.com/office/officeart/2005/8/layout/pyramid1"/>
    <dgm:cxn modelId="{3FE0C24A-BA2E-4F82-A046-591F93A3625A}" srcId="{88B29A9D-6219-40B9-B5BC-6C798BA0E46C}" destId="{8CE25906-5BD7-4583-B39C-C338C061C098}" srcOrd="2" destOrd="0" parTransId="{8311A6AB-6625-4010-9F86-5E516A519505}" sibTransId="{96BD50C9-91AB-4859-83F5-7C178FF8B23D}"/>
    <dgm:cxn modelId="{724F3642-AA40-42A2-9938-6C63B9E213E8}" type="presOf" srcId="{8CE25906-5BD7-4583-B39C-C338C061C098}" destId="{643CBCED-C801-4AE4-9B6F-8137F911F016}" srcOrd="0" destOrd="0" presId="urn:microsoft.com/office/officeart/2005/8/layout/pyramid1"/>
    <dgm:cxn modelId="{6A24BAA7-425E-44A1-B7F0-788AF9D8362A}" type="presOf" srcId="{5AC019CD-0558-404A-9180-582FCA81AE47}" destId="{1F254856-4D1F-43BC-80C4-40679D50BCC9}" srcOrd="1" destOrd="0" presId="urn:microsoft.com/office/officeart/2005/8/layout/pyramid1"/>
    <dgm:cxn modelId="{699DFBF3-D363-446A-A106-5E3935A44610}" srcId="{88B29A9D-6219-40B9-B5BC-6C798BA0E46C}" destId="{A4B93289-178A-4EC5-83C2-737480E3A67A}" srcOrd="1" destOrd="0" parTransId="{8F59285B-2026-4A49-9B5F-A2554CCC2359}" sibTransId="{9DA5075A-9571-40A8-AAB1-43DA58B82999}"/>
    <dgm:cxn modelId="{71594C28-62AA-4D12-9F94-F758CD4A13A6}" type="presOf" srcId="{A4B93289-178A-4EC5-83C2-737480E3A67A}" destId="{8C00F3D3-2129-43A2-8872-38AA8E3538E4}" srcOrd="0" destOrd="0" presId="urn:microsoft.com/office/officeart/2005/8/layout/pyramid1"/>
    <dgm:cxn modelId="{FBC53630-A217-4B37-B4BE-FC9D71B5CA70}" type="presParOf" srcId="{03B6A8CD-9E58-4C1F-8054-3CE53ED8FB9E}" destId="{A63AA269-1A1D-4DDB-AC1A-CE1329CCE797}" srcOrd="0" destOrd="0" presId="urn:microsoft.com/office/officeart/2005/8/layout/pyramid1"/>
    <dgm:cxn modelId="{E82F7055-CC22-4AFC-B4B7-CB5EF55E8898}" type="presParOf" srcId="{A63AA269-1A1D-4DDB-AC1A-CE1329CCE797}" destId="{63C8A874-5294-4406-AF65-FAF5B5F82D1A}" srcOrd="0" destOrd="0" presId="urn:microsoft.com/office/officeart/2005/8/layout/pyramid1"/>
    <dgm:cxn modelId="{A6B1915C-C440-450B-8844-F136DE4E20CD}" type="presParOf" srcId="{A63AA269-1A1D-4DDB-AC1A-CE1329CCE797}" destId="{1F254856-4D1F-43BC-80C4-40679D50BCC9}" srcOrd="1" destOrd="0" presId="urn:microsoft.com/office/officeart/2005/8/layout/pyramid1"/>
    <dgm:cxn modelId="{0942307B-6A5C-4BB6-B987-152492D6FC24}" type="presParOf" srcId="{03B6A8CD-9E58-4C1F-8054-3CE53ED8FB9E}" destId="{CC9364D5-421F-43B1-AEAB-F388695ABDDB}" srcOrd="1" destOrd="0" presId="urn:microsoft.com/office/officeart/2005/8/layout/pyramid1"/>
    <dgm:cxn modelId="{26BFC444-6594-4172-B9F4-C4CA59E8F275}" type="presParOf" srcId="{CC9364D5-421F-43B1-AEAB-F388695ABDDB}" destId="{8C00F3D3-2129-43A2-8872-38AA8E3538E4}" srcOrd="0" destOrd="0" presId="urn:microsoft.com/office/officeart/2005/8/layout/pyramid1"/>
    <dgm:cxn modelId="{E9754E6E-8294-478B-B3A3-49140E028C55}" type="presParOf" srcId="{CC9364D5-421F-43B1-AEAB-F388695ABDDB}" destId="{D9DD9A62-679B-4023-8F00-F32CBFF13682}" srcOrd="1" destOrd="0" presId="urn:microsoft.com/office/officeart/2005/8/layout/pyramid1"/>
    <dgm:cxn modelId="{594686E3-66FE-47CF-B3CF-BAEFCF06B7E8}" type="presParOf" srcId="{03B6A8CD-9E58-4C1F-8054-3CE53ED8FB9E}" destId="{C8136699-A3C4-4EFE-AF12-E0240A7244BC}" srcOrd="2" destOrd="0" presId="urn:microsoft.com/office/officeart/2005/8/layout/pyramid1"/>
    <dgm:cxn modelId="{7C54902F-6F65-4EA9-957A-EA5701671D35}" type="presParOf" srcId="{C8136699-A3C4-4EFE-AF12-E0240A7244BC}" destId="{643CBCED-C801-4AE4-9B6F-8137F911F016}" srcOrd="0" destOrd="0" presId="urn:microsoft.com/office/officeart/2005/8/layout/pyramid1"/>
    <dgm:cxn modelId="{06514867-BF8D-4B96-80F5-4F3DA90BD13D}" type="presParOf" srcId="{C8136699-A3C4-4EFE-AF12-E0240A7244BC}" destId="{E7F6F1AF-AF40-43B9-953E-AE31A7D3F8BE}"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C8A874-5294-4406-AF65-FAF5B5F82D1A}">
      <dsp:nvSpPr>
        <dsp:cNvPr id="0" name=""/>
        <dsp:cNvSpPr/>
      </dsp:nvSpPr>
      <dsp:spPr>
        <a:xfrm>
          <a:off x="2448358" y="0"/>
          <a:ext cx="2448358" cy="1830762"/>
        </a:xfrm>
        <a:prstGeom prst="trapezoid">
          <a:avLst>
            <a:gd name="adj" fmla="val 6686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GB" sz="2400" b="1" kern="1200" dirty="0" smtClean="0">
            <a:latin typeface="Arial" panose="020B0604020202020204" pitchFamily="34" charset="0"/>
            <a:cs typeface="Arial" panose="020B0604020202020204" pitchFamily="34" charset="0"/>
          </a:endParaRPr>
        </a:p>
        <a:p>
          <a:pPr lvl="0" algn="ctr" defTabSz="1066800">
            <a:lnSpc>
              <a:spcPct val="90000"/>
            </a:lnSpc>
            <a:spcBef>
              <a:spcPct val="0"/>
            </a:spcBef>
            <a:spcAft>
              <a:spcPct val="35000"/>
            </a:spcAft>
          </a:pPr>
          <a:r>
            <a:rPr lang="en-GB" sz="2000" b="1" kern="1200" dirty="0" smtClean="0">
              <a:latin typeface="Arial" panose="020B0604020202020204" pitchFamily="34" charset="0"/>
              <a:cs typeface="Arial" panose="020B0604020202020204" pitchFamily="34" charset="0"/>
            </a:rPr>
            <a:t>Individualised</a:t>
          </a:r>
        </a:p>
        <a:p>
          <a:pPr lvl="0" algn="ctr" defTabSz="1066800">
            <a:lnSpc>
              <a:spcPct val="90000"/>
            </a:lnSpc>
            <a:spcBef>
              <a:spcPct val="0"/>
            </a:spcBef>
            <a:spcAft>
              <a:spcPct val="35000"/>
            </a:spcAft>
          </a:pPr>
          <a:r>
            <a:rPr lang="en-GB" sz="1600" b="1" kern="1200" dirty="0" smtClean="0">
              <a:latin typeface="Arial" panose="020B0604020202020204" pitchFamily="34" charset="0"/>
              <a:cs typeface="Arial" panose="020B0604020202020204" pitchFamily="34" charset="0"/>
            </a:rPr>
            <a:t>Accessed by a </a:t>
          </a:r>
          <a:r>
            <a:rPr lang="en-GB" sz="1600" b="1" u="sng" kern="1200" dirty="0" smtClean="0">
              <a:latin typeface="Arial" panose="020B0604020202020204" pitchFamily="34" charset="0"/>
              <a:cs typeface="Arial" panose="020B0604020202020204" pitchFamily="34" charset="0"/>
            </a:rPr>
            <a:t>small</a:t>
          </a:r>
          <a:r>
            <a:rPr lang="en-GB" sz="1600" b="1" kern="1200" dirty="0" smtClean="0">
              <a:latin typeface="Arial" panose="020B0604020202020204" pitchFamily="34" charset="0"/>
              <a:cs typeface="Arial" panose="020B0604020202020204" pitchFamily="34" charset="0"/>
            </a:rPr>
            <a:t> number of children</a:t>
          </a:r>
        </a:p>
        <a:p>
          <a:pPr lvl="0" algn="ctr" defTabSz="1066800">
            <a:lnSpc>
              <a:spcPct val="90000"/>
            </a:lnSpc>
            <a:spcBef>
              <a:spcPct val="0"/>
            </a:spcBef>
            <a:spcAft>
              <a:spcPct val="35000"/>
            </a:spcAft>
          </a:pPr>
          <a:r>
            <a:rPr lang="en-GB" sz="1600" b="0" kern="1200" dirty="0" smtClean="0">
              <a:latin typeface="Arial" panose="020B0604020202020204" pitchFamily="34" charset="0"/>
              <a:cs typeface="Arial" panose="020B0604020202020204" pitchFamily="34" charset="0"/>
            </a:rPr>
            <a:t>e.g. 1:1 assessment</a:t>
          </a:r>
        </a:p>
        <a:p>
          <a:pPr lvl="0" algn="ctr" defTabSz="1066800">
            <a:lnSpc>
              <a:spcPct val="90000"/>
            </a:lnSpc>
            <a:spcBef>
              <a:spcPct val="0"/>
            </a:spcBef>
            <a:spcAft>
              <a:spcPct val="35000"/>
            </a:spcAft>
          </a:pPr>
          <a:r>
            <a:rPr lang="en-GB" sz="1600" b="0" kern="1200" dirty="0" smtClean="0">
              <a:latin typeface="Arial" panose="020B0604020202020204" pitchFamily="34" charset="0"/>
              <a:cs typeface="Arial" panose="020B0604020202020204" pitchFamily="34" charset="0"/>
            </a:rPr>
            <a:t> Specific demonstrations</a:t>
          </a:r>
        </a:p>
        <a:p>
          <a:pPr lvl="0" algn="ctr" defTabSz="1066800">
            <a:lnSpc>
              <a:spcPct val="90000"/>
            </a:lnSpc>
            <a:spcBef>
              <a:spcPct val="0"/>
            </a:spcBef>
            <a:spcAft>
              <a:spcPct val="35000"/>
            </a:spcAft>
          </a:pPr>
          <a:endParaRPr lang="en-GB" sz="2400" b="1" kern="1200" dirty="0">
            <a:latin typeface="Arial" panose="020B0604020202020204" pitchFamily="34" charset="0"/>
            <a:cs typeface="Arial" panose="020B0604020202020204" pitchFamily="34" charset="0"/>
          </a:endParaRPr>
        </a:p>
      </dsp:txBody>
      <dsp:txXfrm>
        <a:off x="2448358" y="0"/>
        <a:ext cx="2448358" cy="1830762"/>
      </dsp:txXfrm>
    </dsp:sp>
    <dsp:sp modelId="{8C00F3D3-2129-43A2-8872-38AA8E3538E4}">
      <dsp:nvSpPr>
        <dsp:cNvPr id="0" name=""/>
        <dsp:cNvSpPr/>
      </dsp:nvSpPr>
      <dsp:spPr>
        <a:xfrm>
          <a:off x="1224179" y="1830762"/>
          <a:ext cx="4896717" cy="1830762"/>
        </a:xfrm>
        <a:prstGeom prst="trapezoid">
          <a:avLst>
            <a:gd name="adj" fmla="val 6686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GB" sz="2400" b="1" kern="1200" dirty="0" smtClean="0">
            <a:latin typeface="Arial" panose="020B0604020202020204" pitchFamily="34" charset="0"/>
            <a:cs typeface="Arial" panose="020B0604020202020204" pitchFamily="34" charset="0"/>
          </a:endParaRPr>
        </a:p>
        <a:p>
          <a:pPr lvl="0" algn="ctr" defTabSz="1066800">
            <a:lnSpc>
              <a:spcPct val="90000"/>
            </a:lnSpc>
            <a:spcBef>
              <a:spcPct val="0"/>
            </a:spcBef>
            <a:spcAft>
              <a:spcPct val="35000"/>
            </a:spcAft>
          </a:pPr>
          <a:r>
            <a:rPr lang="en-GB" sz="2000" b="1" kern="1200" dirty="0" smtClean="0">
              <a:latin typeface="Arial" panose="020B0604020202020204" pitchFamily="34" charset="0"/>
              <a:cs typeface="Arial" panose="020B0604020202020204" pitchFamily="34" charset="0"/>
            </a:rPr>
            <a:t>Targeted</a:t>
          </a:r>
        </a:p>
        <a:p>
          <a:pPr lvl="0" algn="ctr" defTabSz="1066800">
            <a:lnSpc>
              <a:spcPct val="90000"/>
            </a:lnSpc>
            <a:spcBef>
              <a:spcPct val="0"/>
            </a:spcBef>
            <a:spcAft>
              <a:spcPct val="35000"/>
            </a:spcAft>
          </a:pPr>
          <a:r>
            <a:rPr lang="en-GB" sz="1600" b="1" u="sng" kern="1200" dirty="0" smtClean="0">
              <a:latin typeface="Arial" panose="020B0604020202020204" pitchFamily="34" charset="0"/>
              <a:cs typeface="Arial" panose="020B0604020202020204" pitchFamily="34" charset="0"/>
            </a:rPr>
            <a:t>Some</a:t>
          </a:r>
          <a:r>
            <a:rPr lang="en-GB" sz="1600" b="1" kern="1200" dirty="0" smtClean="0">
              <a:latin typeface="Arial" panose="020B0604020202020204" pitchFamily="34" charset="0"/>
              <a:cs typeface="Arial" panose="020B0604020202020204" pitchFamily="34" charset="0"/>
            </a:rPr>
            <a:t> children can access this service</a:t>
          </a:r>
        </a:p>
        <a:p>
          <a:pPr lvl="0" algn="ctr" defTabSz="1066800">
            <a:lnSpc>
              <a:spcPct val="90000"/>
            </a:lnSpc>
            <a:spcBef>
              <a:spcPct val="0"/>
            </a:spcBef>
            <a:spcAft>
              <a:spcPct val="35000"/>
            </a:spcAft>
          </a:pPr>
          <a:r>
            <a:rPr lang="en-GB" sz="1600" b="0" kern="1200" dirty="0" smtClean="0">
              <a:latin typeface="Arial" panose="020B0604020202020204" pitchFamily="34" charset="0"/>
              <a:cs typeface="Arial" panose="020B0604020202020204" pitchFamily="34" charset="0"/>
            </a:rPr>
            <a:t>e.g. Modelling a vocabulary group that can be run by school staff      </a:t>
          </a:r>
        </a:p>
        <a:p>
          <a:pPr lvl="0" algn="ctr" defTabSz="1066800">
            <a:lnSpc>
              <a:spcPct val="90000"/>
            </a:lnSpc>
            <a:spcBef>
              <a:spcPct val="0"/>
            </a:spcBef>
            <a:spcAft>
              <a:spcPct val="35000"/>
            </a:spcAft>
          </a:pPr>
          <a:r>
            <a:rPr lang="en-GB" sz="2400" b="1" kern="1200" dirty="0" smtClean="0">
              <a:latin typeface="Arial" panose="020B0604020202020204" pitchFamily="34" charset="0"/>
              <a:cs typeface="Arial" panose="020B0604020202020204" pitchFamily="34" charset="0"/>
            </a:rPr>
            <a:t> </a:t>
          </a:r>
          <a:r>
            <a:rPr lang="en-GB" sz="2400" kern="1200" dirty="0" smtClean="0"/>
            <a:t> </a:t>
          </a:r>
          <a:endParaRPr lang="en-GB" sz="2400" kern="1200" dirty="0"/>
        </a:p>
      </dsp:txBody>
      <dsp:txXfrm>
        <a:off x="2081104" y="1830762"/>
        <a:ext cx="3182866" cy="1830762"/>
      </dsp:txXfrm>
    </dsp:sp>
    <dsp:sp modelId="{643CBCED-C801-4AE4-9B6F-8137F911F016}">
      <dsp:nvSpPr>
        <dsp:cNvPr id="0" name=""/>
        <dsp:cNvSpPr/>
      </dsp:nvSpPr>
      <dsp:spPr>
        <a:xfrm>
          <a:off x="0" y="3661525"/>
          <a:ext cx="7345076" cy="1830762"/>
        </a:xfrm>
        <a:prstGeom prst="trapezoid">
          <a:avLst>
            <a:gd name="adj" fmla="val 6686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b="1" kern="1200" dirty="0" smtClean="0">
              <a:latin typeface="Arial" panose="020B0604020202020204" pitchFamily="34" charset="0"/>
              <a:cs typeface="Arial" panose="020B0604020202020204" pitchFamily="34" charset="0"/>
            </a:rPr>
            <a:t>Universa</a:t>
          </a:r>
          <a:r>
            <a:rPr lang="en-GB" sz="2000" kern="1200" dirty="0" smtClean="0">
              <a:latin typeface="Arial" panose="020B0604020202020204" pitchFamily="34" charset="0"/>
              <a:cs typeface="Arial" panose="020B0604020202020204" pitchFamily="34" charset="0"/>
            </a:rPr>
            <a:t>l </a:t>
          </a:r>
        </a:p>
        <a:p>
          <a:pPr lvl="0" algn="ctr" defTabSz="889000">
            <a:lnSpc>
              <a:spcPct val="90000"/>
            </a:lnSpc>
            <a:spcBef>
              <a:spcPct val="0"/>
            </a:spcBef>
            <a:spcAft>
              <a:spcPct val="35000"/>
            </a:spcAft>
          </a:pPr>
          <a:r>
            <a:rPr lang="en-GB" sz="1600" b="1" u="sng" kern="1200" dirty="0" smtClean="0">
              <a:latin typeface="Arial" panose="020B0604020202020204" pitchFamily="34" charset="0"/>
              <a:cs typeface="Arial" panose="020B0604020202020204" pitchFamily="34" charset="0"/>
            </a:rPr>
            <a:t>All</a:t>
          </a:r>
          <a:r>
            <a:rPr lang="en-GB" sz="1600" b="1" kern="1200" dirty="0" smtClean="0">
              <a:latin typeface="Arial" panose="020B0604020202020204" pitchFamily="34" charset="0"/>
              <a:cs typeface="Arial" panose="020B0604020202020204" pitchFamily="34" charset="0"/>
            </a:rPr>
            <a:t> children can access this service</a:t>
          </a:r>
        </a:p>
        <a:p>
          <a:pPr lvl="0" algn="ctr" defTabSz="889000">
            <a:lnSpc>
              <a:spcPct val="90000"/>
            </a:lnSpc>
            <a:spcBef>
              <a:spcPct val="0"/>
            </a:spcBef>
            <a:spcAft>
              <a:spcPct val="35000"/>
            </a:spcAft>
          </a:pPr>
          <a:r>
            <a:rPr lang="en-GB" sz="1600" kern="1200" dirty="0" smtClean="0">
              <a:latin typeface="Arial" panose="020B0604020202020204" pitchFamily="34" charset="0"/>
              <a:cs typeface="Arial" panose="020B0604020202020204" pitchFamily="34" charset="0"/>
            </a:rPr>
            <a:t>e.g. whole school training on setting up a good communication environment</a:t>
          </a:r>
        </a:p>
        <a:p>
          <a:pPr lvl="0" algn="ctr" defTabSz="889000">
            <a:lnSpc>
              <a:spcPct val="90000"/>
            </a:lnSpc>
            <a:spcBef>
              <a:spcPct val="0"/>
            </a:spcBef>
            <a:spcAft>
              <a:spcPct val="35000"/>
            </a:spcAft>
          </a:pPr>
          <a:endParaRPr lang="en-GB" sz="2400" kern="1200" dirty="0">
            <a:latin typeface="Arial" panose="020B0604020202020204" pitchFamily="34" charset="0"/>
            <a:cs typeface="Arial" panose="020B0604020202020204" pitchFamily="34" charset="0"/>
          </a:endParaRPr>
        </a:p>
      </dsp:txBody>
      <dsp:txXfrm>
        <a:off x="1285388" y="3661525"/>
        <a:ext cx="4774299" cy="183076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D9CC986-1095-4B9F-AC84-102BB8B4FA10}" type="datetimeFigureOut">
              <a:rPr lang="en-GB" smtClean="0"/>
              <a:t>07/11/2018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A41E2C0-EA1B-4BB3-B4B0-18C3A0939967}" type="slidenum">
              <a:rPr lang="en-GB" smtClean="0"/>
              <a:t>‹#›</a:t>
            </a:fld>
            <a:endParaRPr lang="en-GB"/>
          </a:p>
        </p:txBody>
      </p:sp>
    </p:spTree>
    <p:extLst>
      <p:ext uri="{BB962C8B-B14F-4D97-AF65-F5344CB8AC3E}">
        <p14:creationId xmlns:p14="http://schemas.microsoft.com/office/powerpoint/2010/main" val="3616800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41E2C0-EA1B-4BB3-B4B0-18C3A0939967}" type="slidenum">
              <a:rPr lang="en-GB" smtClean="0"/>
              <a:t>1</a:t>
            </a:fld>
            <a:endParaRPr lang="en-GB"/>
          </a:p>
        </p:txBody>
      </p:sp>
    </p:spTree>
    <p:extLst>
      <p:ext uri="{BB962C8B-B14F-4D97-AF65-F5344CB8AC3E}">
        <p14:creationId xmlns:p14="http://schemas.microsoft.com/office/powerpoint/2010/main" val="2877886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Talk</a:t>
            </a:r>
            <a:r>
              <a:rPr lang="en-GB" baseline="0" dirty="0" smtClean="0"/>
              <a:t> through statistics. (3-4 minutes)</a:t>
            </a:r>
            <a:endParaRPr lang="en-GB" dirty="0"/>
          </a:p>
        </p:txBody>
      </p:sp>
      <p:sp>
        <p:nvSpPr>
          <p:cNvPr id="4" name="Slide Number Placeholder 3"/>
          <p:cNvSpPr>
            <a:spLocks noGrp="1"/>
          </p:cNvSpPr>
          <p:nvPr>
            <p:ph type="sldNum" sz="quarter" idx="10"/>
          </p:nvPr>
        </p:nvSpPr>
        <p:spPr/>
        <p:txBody>
          <a:bodyPr/>
          <a:lstStyle/>
          <a:p>
            <a:fld id="{7A41E2C0-EA1B-4BB3-B4B0-18C3A0939967}" type="slidenum">
              <a:rPr lang="en-GB" smtClean="0"/>
              <a:t>2</a:t>
            </a:fld>
            <a:endParaRPr lang="en-GB"/>
          </a:p>
        </p:txBody>
      </p:sp>
    </p:spTree>
    <p:extLst>
      <p:ext uri="{BB962C8B-B14F-4D97-AF65-F5344CB8AC3E}">
        <p14:creationId xmlns:p14="http://schemas.microsoft.com/office/powerpoint/2010/main" val="78343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41E2C0-EA1B-4BB3-B4B0-18C3A0939967}" type="slidenum">
              <a:rPr lang="en-GB" smtClean="0"/>
              <a:t>3</a:t>
            </a:fld>
            <a:endParaRPr lang="en-GB"/>
          </a:p>
        </p:txBody>
      </p:sp>
    </p:spTree>
    <p:extLst>
      <p:ext uri="{BB962C8B-B14F-4D97-AF65-F5344CB8AC3E}">
        <p14:creationId xmlns:p14="http://schemas.microsoft.com/office/powerpoint/2010/main" val="2474574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Font typeface="Arial" panose="020B0604020202020204" pitchFamily="34" charset="0"/>
              <a:buNone/>
              <a:defRPr/>
            </a:pPr>
            <a:r>
              <a:rPr lang="en-GB" b="1" dirty="0" smtClean="0">
                <a:latin typeface="+mn-lt"/>
              </a:rPr>
              <a:t>Adult-child </a:t>
            </a:r>
            <a:r>
              <a:rPr lang="en-GB" b="1" dirty="0" smtClean="0">
                <a:latin typeface="+mn-lt"/>
              </a:rPr>
              <a:t>Interaction</a:t>
            </a:r>
            <a:r>
              <a:rPr lang="en-GB" dirty="0" smtClean="0">
                <a:latin typeface="+mn-lt"/>
              </a:rPr>
              <a:t> is the foundation for development of all communication skills. The adult provides information about what the child hears/sees/does, and helps the child make sense of the world. They enjoy being together, and desire to understand one another. Many early communication skills are non-verbal. Above all else a child needs to become motivated to communicate.</a:t>
            </a:r>
          </a:p>
          <a:p>
            <a:pPr eaLnBrk="1" hangingPunct="1">
              <a:buFontTx/>
              <a:buNone/>
              <a:defRPr/>
            </a:pPr>
            <a:r>
              <a:rPr lang="en-GB" b="1" dirty="0" smtClean="0">
                <a:latin typeface="+mn-lt"/>
              </a:rPr>
              <a:t>Looking and Listening</a:t>
            </a:r>
            <a:r>
              <a:rPr lang="en-GB" dirty="0" smtClean="0">
                <a:latin typeface="+mn-lt"/>
              </a:rPr>
              <a:t> (attention) develops alongside other skills. Without this, the child will not be able to match the language he hears to what he is doing. This is the ability to be observant, then focus in things that are interesting to them, then on activities. By school, they should be able to listen while working.</a:t>
            </a:r>
          </a:p>
          <a:p>
            <a:pPr eaLnBrk="1" hangingPunct="1">
              <a:buFontTx/>
              <a:buNone/>
              <a:defRPr/>
            </a:pPr>
            <a:r>
              <a:rPr lang="en-GB" b="1" dirty="0" smtClean="0">
                <a:latin typeface="+mn-lt"/>
              </a:rPr>
              <a:t>Play</a:t>
            </a:r>
            <a:r>
              <a:rPr lang="en-GB" dirty="0" smtClean="0">
                <a:latin typeface="+mn-lt"/>
              </a:rPr>
              <a:t> is the way the child learns about the world around him. Children need to have a variety of experiences to help them acquire language for thinking, learning and communicating. Pretend-play is particularly important. The symbolic nature of play is linked to the development of symbolic thinking which is essential for language development. Many children with language difficulties have problems with pretend-play.</a:t>
            </a:r>
          </a:p>
          <a:p>
            <a:pPr eaLnBrk="1" hangingPunct="1">
              <a:buFontTx/>
              <a:buNone/>
              <a:defRPr/>
            </a:pPr>
            <a:r>
              <a:rPr lang="en-GB" b="1" dirty="0" smtClean="0">
                <a:latin typeface="+mn-lt"/>
              </a:rPr>
              <a:t>Understanding</a:t>
            </a:r>
            <a:r>
              <a:rPr lang="en-GB" dirty="0" smtClean="0">
                <a:latin typeface="+mn-lt"/>
              </a:rPr>
              <a:t> is often over-estimated by parents/carers. This is because a child can follow instructions using non-verbal understanding, e.g. facial expression, tone of voice, gestures, following cues from the situation or routine, or copying others. But they might not be able to understand verbal instructions/cues. Children need to understand a word before they can say it with true meaning.</a:t>
            </a:r>
          </a:p>
          <a:p>
            <a:pPr eaLnBrk="1" hangingPunct="1">
              <a:buFontTx/>
              <a:buNone/>
              <a:defRPr/>
            </a:pPr>
            <a:r>
              <a:rPr lang="en-GB" b="1" dirty="0" smtClean="0">
                <a:latin typeface="+mn-lt"/>
              </a:rPr>
              <a:t>Talking</a:t>
            </a:r>
            <a:r>
              <a:rPr lang="en-GB" dirty="0" smtClean="0">
                <a:latin typeface="+mn-lt"/>
              </a:rPr>
              <a:t> (expression) is the child’s own use of words and sentences. Before talking, the child will express himself through non-verbal communication e.g. cooing, babbling, facial expressions, pointing, gesture.</a:t>
            </a:r>
          </a:p>
          <a:p>
            <a:pPr eaLnBrk="1" hangingPunct="1">
              <a:buFontTx/>
              <a:buNone/>
              <a:defRPr/>
            </a:pPr>
            <a:r>
              <a:rPr lang="en-GB" b="1" dirty="0" smtClean="0">
                <a:latin typeface="+mn-lt"/>
              </a:rPr>
              <a:t>Speech Sounds = Pronunciation </a:t>
            </a:r>
            <a:r>
              <a:rPr lang="en-GB" dirty="0" smtClean="0">
                <a:latin typeface="+mn-lt"/>
              </a:rPr>
              <a:t> the “tip of the iceberg”. It is the area of language that is most conspicuous, but the foundations must be in place before this is targeted. Speech sounds also develop in stages.</a:t>
            </a:r>
          </a:p>
          <a:p>
            <a:pPr eaLnBrk="1" hangingPunct="1">
              <a:defRPr/>
            </a:pPr>
            <a:r>
              <a:rPr lang="en-GB" dirty="0" smtClean="0">
                <a:latin typeface="+mn-lt"/>
              </a:rPr>
              <a:t>The stages are inter-dependent and each stage continues to develop as the child moves up to the next level. This model helps us to see where a child is having difficulty and where we need to support or stimulate them</a:t>
            </a:r>
            <a:r>
              <a:rPr lang="en-GB" dirty="0" smtClean="0">
                <a:latin typeface="+mn-lt"/>
              </a:rPr>
              <a:t>.</a:t>
            </a:r>
            <a:endParaRPr lang="en-GB" dirty="0" smtClean="0">
              <a:latin typeface="+mn-lt"/>
            </a:endParaRPr>
          </a:p>
        </p:txBody>
      </p:sp>
      <p:sp>
        <p:nvSpPr>
          <p:cNvPr id="4" name="Slide Number Placeholder 3"/>
          <p:cNvSpPr>
            <a:spLocks noGrp="1"/>
          </p:cNvSpPr>
          <p:nvPr>
            <p:ph type="sldNum" sz="quarter" idx="10"/>
          </p:nvPr>
        </p:nvSpPr>
        <p:spPr/>
        <p:txBody>
          <a:bodyPr/>
          <a:lstStyle/>
          <a:p>
            <a:fld id="{7A41E2C0-EA1B-4BB3-B4B0-18C3A0939967}" type="slidenum">
              <a:rPr lang="en-GB" smtClean="0"/>
              <a:t>4</a:t>
            </a:fld>
            <a:endParaRPr lang="en-GB"/>
          </a:p>
        </p:txBody>
      </p:sp>
    </p:spTree>
    <p:extLst>
      <p:ext uri="{BB962C8B-B14F-4D97-AF65-F5344CB8AC3E}">
        <p14:creationId xmlns:p14="http://schemas.microsoft.com/office/powerpoint/2010/main" val="2474574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pPr eaLnBrk="1" fontAlgn="auto" hangingPunct="1">
              <a:spcBef>
                <a:spcPts val="0"/>
              </a:spcBef>
              <a:spcAft>
                <a:spcPts val="0"/>
              </a:spcAft>
              <a:defRPr/>
            </a:pPr>
            <a:r>
              <a:rPr lang="en-GB" sz="1000" b="1" dirty="0" smtClean="0"/>
              <a:t>Look</a:t>
            </a:r>
            <a:r>
              <a:rPr lang="en-GB" sz="1000" b="1" dirty="0" smtClean="0"/>
              <a:t>/ attend-</a:t>
            </a:r>
            <a:r>
              <a:rPr lang="en-GB" sz="1000" b="1" baseline="0" dirty="0" smtClean="0"/>
              <a:t> </a:t>
            </a:r>
            <a:r>
              <a:rPr lang="en-GB" sz="1000" b="0" dirty="0" smtClean="0"/>
              <a:t>Helps to</a:t>
            </a:r>
            <a:r>
              <a:rPr lang="en-GB" sz="1000" b="0" baseline="0" dirty="0" smtClean="0"/>
              <a:t> focus our attention on the speaker.</a:t>
            </a:r>
          </a:p>
          <a:p>
            <a:pPr marL="0" indent="0" eaLnBrk="1" fontAlgn="auto" hangingPunct="1">
              <a:spcBef>
                <a:spcPts val="0"/>
              </a:spcBef>
              <a:spcAft>
                <a:spcPts val="0"/>
              </a:spcAft>
              <a:buFont typeface="Arial" panose="020B0604020202020204" pitchFamily="34" charset="0"/>
              <a:buNone/>
              <a:defRPr/>
            </a:pPr>
            <a:r>
              <a:rPr lang="en-GB" sz="1000" b="1" baseline="0" dirty="0" smtClean="0"/>
              <a:t>Interpret </a:t>
            </a:r>
            <a:r>
              <a:rPr lang="en-GB" sz="1000" b="1" baseline="0" dirty="0" smtClean="0"/>
              <a:t>non-verbal </a:t>
            </a:r>
            <a:r>
              <a:rPr lang="en-GB" sz="1000" b="1" baseline="0" dirty="0" smtClean="0"/>
              <a:t>communication- </a:t>
            </a:r>
            <a:r>
              <a:rPr lang="en-GB" sz="1000" b="0" baseline="0" dirty="0" smtClean="0"/>
              <a:t>Looking </a:t>
            </a:r>
            <a:r>
              <a:rPr lang="en-GB" sz="1000" b="0" baseline="0" dirty="0" smtClean="0"/>
              <a:t>at the speaker also provides information about non-verbal communication. This includes all the body movements, expressions and gestures but also ways of using our voice.; pitch, volume, intonation and clues from the situation. </a:t>
            </a:r>
          </a:p>
          <a:p>
            <a:pPr marL="0" indent="0" eaLnBrk="1" fontAlgn="auto" hangingPunct="1">
              <a:spcBef>
                <a:spcPts val="0"/>
              </a:spcBef>
              <a:spcAft>
                <a:spcPts val="0"/>
              </a:spcAft>
              <a:buFont typeface="Arial" panose="020B0604020202020204" pitchFamily="34" charset="0"/>
              <a:buNone/>
              <a:defRPr/>
            </a:pPr>
            <a:r>
              <a:rPr lang="en-GB" sz="1000" b="1" dirty="0" smtClean="0"/>
              <a:t>Listen</a:t>
            </a:r>
            <a:r>
              <a:rPr lang="en-GB" sz="1000" b="1" dirty="0" smtClean="0"/>
              <a:t>/ </a:t>
            </a:r>
            <a:r>
              <a:rPr lang="en-GB" sz="1000" b="1" dirty="0" smtClean="0"/>
              <a:t>hear-</a:t>
            </a:r>
            <a:r>
              <a:rPr lang="en-GB" sz="1000" b="1" baseline="0" dirty="0" smtClean="0"/>
              <a:t> </a:t>
            </a:r>
            <a:r>
              <a:rPr lang="en-GB" sz="1000" b="0" dirty="0" smtClean="0"/>
              <a:t>The </a:t>
            </a:r>
            <a:r>
              <a:rPr lang="en-GB" sz="1000" b="0" dirty="0" smtClean="0"/>
              <a:t>listener</a:t>
            </a:r>
            <a:r>
              <a:rPr lang="en-GB" sz="1000" b="0" baseline="0" dirty="0" smtClean="0"/>
              <a:t> needs to be able to concentrate on the speaker. </a:t>
            </a:r>
            <a:r>
              <a:rPr lang="en-GB" sz="1000" b="0" baseline="0" dirty="0" smtClean="0"/>
              <a:t>The </a:t>
            </a:r>
            <a:r>
              <a:rPr lang="en-GB" sz="1000" b="0" baseline="0" dirty="0" smtClean="0"/>
              <a:t>listener needs to be able to focus on the right information and filter out all other information that may be distracting. </a:t>
            </a:r>
            <a:r>
              <a:rPr lang="en-GB" sz="1000" b="0" baseline="0" dirty="0" smtClean="0"/>
              <a:t>Listening </a:t>
            </a:r>
            <a:r>
              <a:rPr lang="en-GB" sz="1000" b="0" baseline="0" dirty="0" smtClean="0"/>
              <a:t>is a skill we have to learn. </a:t>
            </a:r>
            <a:r>
              <a:rPr lang="en-GB" sz="1000" b="0" baseline="0" dirty="0" smtClean="0"/>
              <a:t>Hearing </a:t>
            </a:r>
            <a:r>
              <a:rPr lang="en-GB" sz="1000" b="0" baseline="0" dirty="0" smtClean="0"/>
              <a:t>is the ability to perceive and analyse acoustic information.</a:t>
            </a:r>
            <a:endParaRPr lang="en-GB" sz="1000" b="0" dirty="0" smtClean="0"/>
          </a:p>
          <a:p>
            <a:pPr eaLnBrk="1" fontAlgn="auto" hangingPunct="1">
              <a:spcBef>
                <a:spcPts val="0"/>
              </a:spcBef>
              <a:spcAft>
                <a:spcPts val="0"/>
              </a:spcAft>
              <a:defRPr/>
            </a:pPr>
            <a:r>
              <a:rPr lang="en-GB" sz="1000" b="1" dirty="0" smtClean="0"/>
              <a:t>Decide-</a:t>
            </a:r>
            <a:r>
              <a:rPr lang="en-GB" sz="1000" b="1" baseline="0" dirty="0" smtClean="0"/>
              <a:t> </a:t>
            </a:r>
            <a:r>
              <a:rPr lang="en-GB" sz="1000" dirty="0" smtClean="0"/>
              <a:t>Having </a:t>
            </a:r>
            <a:r>
              <a:rPr lang="en-GB" sz="1000" dirty="0" smtClean="0"/>
              <a:t>ideas and deciding what to </a:t>
            </a:r>
            <a:r>
              <a:rPr lang="en-GB" sz="1000" dirty="0" smtClean="0"/>
              <a:t>say.</a:t>
            </a:r>
            <a:r>
              <a:rPr lang="en-GB" sz="1000" baseline="0" dirty="0" smtClean="0"/>
              <a:t> </a:t>
            </a:r>
            <a:r>
              <a:rPr lang="en-GB" sz="1000" dirty="0" smtClean="0"/>
              <a:t>The </a:t>
            </a:r>
            <a:r>
              <a:rPr lang="en-GB" sz="1000" dirty="0" smtClean="0"/>
              <a:t>planned response must be relevant and appropriate for the situation.</a:t>
            </a:r>
          </a:p>
          <a:p>
            <a:pPr eaLnBrk="1" fontAlgn="auto" hangingPunct="1">
              <a:spcBef>
                <a:spcPts val="0"/>
              </a:spcBef>
              <a:spcAft>
                <a:spcPts val="0"/>
              </a:spcAft>
              <a:buFont typeface="Arial" pitchFamily="34" charset="0"/>
              <a:buNone/>
              <a:defRPr/>
            </a:pPr>
            <a:r>
              <a:rPr lang="en-GB" sz="1000" b="1" dirty="0" smtClean="0"/>
              <a:t>Remember-</a:t>
            </a:r>
            <a:r>
              <a:rPr lang="en-GB" sz="1000" b="1" baseline="0" dirty="0" smtClean="0"/>
              <a:t> </a:t>
            </a:r>
            <a:r>
              <a:rPr lang="en-GB" sz="1000" dirty="0" smtClean="0"/>
              <a:t>Short </a:t>
            </a:r>
            <a:r>
              <a:rPr lang="en-GB" sz="1000" dirty="0" smtClean="0"/>
              <a:t>term memory-</a:t>
            </a:r>
            <a:r>
              <a:rPr lang="en-GB" sz="1000" baseline="0" dirty="0" smtClean="0"/>
              <a:t>  Stores the information heard for a brief period of time (20 seconds) while it is processed and analysed by the brain. </a:t>
            </a:r>
          </a:p>
          <a:p>
            <a:pPr eaLnBrk="1" fontAlgn="auto" hangingPunct="1">
              <a:spcBef>
                <a:spcPts val="0"/>
              </a:spcBef>
              <a:spcAft>
                <a:spcPts val="0"/>
              </a:spcAft>
              <a:buFont typeface="Arial" pitchFamily="34" charset="0"/>
              <a:buNone/>
              <a:defRPr/>
            </a:pPr>
            <a:r>
              <a:rPr lang="en-GB" sz="1000" baseline="0" dirty="0" smtClean="0"/>
              <a:t>Long term memory- Is the store or bank of all the knowledge and individual has. The long term memory stores all our words. </a:t>
            </a:r>
          </a:p>
          <a:p>
            <a:pPr eaLnBrk="1" fontAlgn="auto" hangingPunct="1">
              <a:spcBef>
                <a:spcPts val="0"/>
              </a:spcBef>
              <a:spcAft>
                <a:spcPts val="0"/>
              </a:spcAft>
              <a:buFont typeface="Arial" pitchFamily="34" charset="0"/>
              <a:buNone/>
              <a:defRPr/>
            </a:pPr>
            <a:r>
              <a:rPr lang="en-GB" sz="1000" b="1" baseline="0" dirty="0" smtClean="0"/>
              <a:t>Understanding </a:t>
            </a:r>
            <a:r>
              <a:rPr lang="en-GB" sz="1000" b="1" baseline="0" dirty="0" smtClean="0"/>
              <a:t>words-</a:t>
            </a:r>
            <a:r>
              <a:rPr lang="en-GB" sz="1000" baseline="0" dirty="0" smtClean="0"/>
              <a:t>To understand what someone is saying we need to understand the vocabulary and concepts they are using. These concepts can be abstract (e.g. ‘yesterday’) or concrete (e.g. colour concepts). </a:t>
            </a:r>
          </a:p>
          <a:p>
            <a:pPr eaLnBrk="1" fontAlgn="auto" hangingPunct="1">
              <a:spcBef>
                <a:spcPts val="0"/>
              </a:spcBef>
              <a:spcAft>
                <a:spcPts val="0"/>
              </a:spcAft>
              <a:buFont typeface="Arial" pitchFamily="34" charset="0"/>
              <a:buNone/>
              <a:defRPr/>
            </a:pPr>
            <a:r>
              <a:rPr lang="en-GB" sz="1000" b="1" baseline="0" dirty="0" smtClean="0"/>
              <a:t>Understanding </a:t>
            </a:r>
            <a:r>
              <a:rPr lang="en-GB" sz="1000" b="1" baseline="0" dirty="0" smtClean="0"/>
              <a:t>sentence structure- </a:t>
            </a:r>
            <a:r>
              <a:rPr lang="en-GB" sz="1000" baseline="0" dirty="0" smtClean="0"/>
              <a:t>How those individual words fit into the sentence and impact on the meaning. For example did the speaker say ‘I’ll phone Sarah’ or ‘I phoned Sarah’. </a:t>
            </a:r>
            <a:endParaRPr lang="en-GB" sz="1000" dirty="0" smtClean="0"/>
          </a:p>
          <a:p>
            <a:pPr eaLnBrk="1" fontAlgn="auto" hangingPunct="1">
              <a:spcBef>
                <a:spcPts val="0"/>
              </a:spcBef>
              <a:spcAft>
                <a:spcPts val="0"/>
              </a:spcAft>
              <a:buFont typeface="Arial" pitchFamily="34" charset="0"/>
              <a:buNone/>
              <a:defRPr/>
            </a:pPr>
            <a:r>
              <a:rPr lang="en-GB" sz="1000" b="1" dirty="0" smtClean="0"/>
              <a:t>Understanding</a:t>
            </a:r>
            <a:r>
              <a:rPr lang="en-GB" sz="1000" b="1" baseline="0" dirty="0" smtClean="0"/>
              <a:t> </a:t>
            </a:r>
            <a:r>
              <a:rPr lang="en-GB" sz="1000" b="1" baseline="0" dirty="0" smtClean="0"/>
              <a:t>the meaning- </a:t>
            </a:r>
            <a:r>
              <a:rPr lang="en-GB" sz="1000" b="0" baseline="0" dirty="0" smtClean="0"/>
              <a:t>The intent of the speaker- what is meant rather than what is said. </a:t>
            </a:r>
          </a:p>
          <a:p>
            <a:pPr eaLnBrk="1" fontAlgn="auto" hangingPunct="1">
              <a:spcBef>
                <a:spcPts val="0"/>
              </a:spcBef>
              <a:spcAft>
                <a:spcPts val="0"/>
              </a:spcAft>
              <a:defRPr/>
            </a:pPr>
            <a:r>
              <a:rPr lang="en-GB" sz="1000" b="1" dirty="0" smtClean="0"/>
              <a:t>Decide-</a:t>
            </a:r>
            <a:r>
              <a:rPr lang="en-GB" sz="1000" b="1" baseline="0" dirty="0" smtClean="0"/>
              <a:t> </a:t>
            </a:r>
            <a:r>
              <a:rPr lang="en-GB" sz="1000" dirty="0" smtClean="0"/>
              <a:t>Having </a:t>
            </a:r>
            <a:r>
              <a:rPr lang="en-GB" sz="1000" dirty="0" smtClean="0"/>
              <a:t>ideas and deciding what to </a:t>
            </a:r>
            <a:r>
              <a:rPr lang="en-GB" sz="1000" dirty="0" smtClean="0"/>
              <a:t>say.</a:t>
            </a:r>
            <a:r>
              <a:rPr lang="en-GB" sz="1000" baseline="0" dirty="0" smtClean="0"/>
              <a:t> </a:t>
            </a:r>
            <a:r>
              <a:rPr lang="en-GB" sz="1000" dirty="0" smtClean="0"/>
              <a:t>The </a:t>
            </a:r>
            <a:r>
              <a:rPr lang="en-GB" sz="1000" dirty="0" smtClean="0"/>
              <a:t>planned response must be relevant and appropriate for the situation.</a:t>
            </a:r>
          </a:p>
          <a:p>
            <a:pPr eaLnBrk="1" fontAlgn="auto" hangingPunct="1">
              <a:spcBef>
                <a:spcPts val="0"/>
              </a:spcBef>
              <a:spcAft>
                <a:spcPts val="0"/>
              </a:spcAft>
              <a:buFont typeface="Arial" pitchFamily="34" charset="0"/>
              <a:buNone/>
              <a:defRPr/>
            </a:pPr>
            <a:r>
              <a:rPr lang="en-GB" sz="1000" b="1" dirty="0" smtClean="0"/>
              <a:t>Choosing </a:t>
            </a:r>
            <a:r>
              <a:rPr lang="en-GB" sz="1000" b="1" dirty="0" smtClean="0"/>
              <a:t>vocabulary-</a:t>
            </a:r>
            <a:r>
              <a:rPr lang="en-GB" sz="1000" b="1" baseline="0" dirty="0" smtClean="0"/>
              <a:t> </a:t>
            </a:r>
            <a:r>
              <a:rPr lang="en-GB" sz="1000" dirty="0" smtClean="0"/>
              <a:t>Being able to think of and find the correct words from the bank of words in your memory. If the words are not stored correctly it may be very difficult to retrieve the correct vocabulary. This means that a child may have an idea but is not able to fully express it. </a:t>
            </a:r>
          </a:p>
          <a:p>
            <a:pPr eaLnBrk="1" fontAlgn="auto" hangingPunct="1">
              <a:spcBef>
                <a:spcPts val="0"/>
              </a:spcBef>
              <a:spcAft>
                <a:spcPts val="0"/>
              </a:spcAft>
              <a:buFont typeface="Arial" pitchFamily="34" charset="0"/>
              <a:buNone/>
              <a:defRPr/>
            </a:pPr>
            <a:r>
              <a:rPr lang="en-GB" sz="1000" b="1" dirty="0" smtClean="0"/>
              <a:t>Putting </a:t>
            </a:r>
            <a:r>
              <a:rPr lang="en-GB" sz="1000" b="1" dirty="0" smtClean="0"/>
              <a:t>words into a </a:t>
            </a:r>
            <a:r>
              <a:rPr lang="en-GB" sz="1000" b="1" dirty="0" smtClean="0"/>
              <a:t>sentence-</a:t>
            </a:r>
            <a:r>
              <a:rPr lang="en-GB" sz="1000" b="1" baseline="0" dirty="0" smtClean="0"/>
              <a:t> </a:t>
            </a:r>
            <a:r>
              <a:rPr lang="en-GB" sz="1000" dirty="0" smtClean="0"/>
              <a:t>It </a:t>
            </a:r>
            <a:r>
              <a:rPr lang="en-GB" sz="1000" dirty="0" smtClean="0"/>
              <a:t>involves an ability to form grammatically correct </a:t>
            </a:r>
            <a:r>
              <a:rPr lang="en-GB" sz="1000" dirty="0" smtClean="0"/>
              <a:t>sentences.</a:t>
            </a:r>
            <a:r>
              <a:rPr lang="en-GB" sz="1000" baseline="0" dirty="0" smtClean="0"/>
              <a:t> </a:t>
            </a:r>
            <a:r>
              <a:rPr lang="en-GB" sz="1000" dirty="0" smtClean="0"/>
              <a:t>To </a:t>
            </a:r>
            <a:r>
              <a:rPr lang="en-GB" sz="1000" dirty="0" smtClean="0"/>
              <a:t>do this a complex knowledge of the rules of grammar is required. </a:t>
            </a:r>
          </a:p>
          <a:p>
            <a:pPr eaLnBrk="1" fontAlgn="auto" hangingPunct="1">
              <a:spcBef>
                <a:spcPts val="0"/>
              </a:spcBef>
              <a:spcAft>
                <a:spcPts val="0"/>
              </a:spcAft>
              <a:buFont typeface="Arial" pitchFamily="34" charset="0"/>
              <a:buNone/>
              <a:defRPr/>
            </a:pPr>
            <a:r>
              <a:rPr lang="en-GB" sz="1000" b="1" dirty="0" smtClean="0"/>
              <a:t>Select </a:t>
            </a:r>
            <a:r>
              <a:rPr lang="en-GB" sz="1000" b="1" dirty="0" smtClean="0"/>
              <a:t>sounds and plan how to say the words in a </a:t>
            </a:r>
            <a:r>
              <a:rPr lang="en-GB" sz="1000" b="1" dirty="0" smtClean="0"/>
              <a:t>sentence-</a:t>
            </a:r>
            <a:r>
              <a:rPr lang="en-GB" sz="1000" b="1" baseline="0" dirty="0" smtClean="0"/>
              <a:t> </a:t>
            </a:r>
            <a:r>
              <a:rPr lang="en-GB" sz="1000" dirty="0" smtClean="0"/>
              <a:t>Alongside </a:t>
            </a:r>
            <a:r>
              <a:rPr lang="en-GB" sz="1000" dirty="0" smtClean="0"/>
              <a:t>the meaning of each word is stored information about how to articulate or say the word. This is template of how to say the word. </a:t>
            </a:r>
            <a:r>
              <a:rPr lang="en-GB" sz="1000" dirty="0" smtClean="0"/>
              <a:t>The </a:t>
            </a:r>
            <a:r>
              <a:rPr lang="en-GB" sz="1000" dirty="0" smtClean="0"/>
              <a:t>template needs to be modified depending on how the word is spoken, e.g. Is it going to be stressed in a sentence? As in ‘Mr </a:t>
            </a:r>
            <a:r>
              <a:rPr lang="en-GB" sz="1000" u="sng" dirty="0" smtClean="0"/>
              <a:t>Brown</a:t>
            </a:r>
            <a:r>
              <a:rPr lang="en-GB" sz="1000" dirty="0" smtClean="0"/>
              <a:t> would like to see you’ as opposed to ‘Mr Brown would like to see </a:t>
            </a:r>
            <a:r>
              <a:rPr lang="en-GB" sz="1000" u="sng" dirty="0" smtClean="0"/>
              <a:t>you</a:t>
            </a:r>
            <a:r>
              <a:rPr lang="en-GB" sz="1000" dirty="0" smtClean="0"/>
              <a:t>’.</a:t>
            </a:r>
          </a:p>
          <a:p>
            <a:pPr eaLnBrk="1" fontAlgn="auto" hangingPunct="1">
              <a:spcBef>
                <a:spcPts val="0"/>
              </a:spcBef>
              <a:spcAft>
                <a:spcPts val="0"/>
              </a:spcAft>
              <a:buFont typeface="Arial" pitchFamily="34" charset="0"/>
              <a:buNone/>
              <a:defRPr/>
            </a:pPr>
            <a:r>
              <a:rPr lang="en-GB" sz="1000" b="1" dirty="0" smtClean="0"/>
              <a:t>Coordinating </a:t>
            </a:r>
            <a:r>
              <a:rPr lang="en-GB" sz="1000" b="1" dirty="0" smtClean="0"/>
              <a:t>the instructions to the speech </a:t>
            </a:r>
            <a:r>
              <a:rPr lang="en-GB" sz="1000" b="1" dirty="0" smtClean="0"/>
              <a:t>muscles</a:t>
            </a:r>
            <a:r>
              <a:rPr lang="en-GB" sz="1000" b="0" dirty="0" smtClean="0"/>
              <a:t>-</a:t>
            </a:r>
            <a:r>
              <a:rPr lang="en-GB" sz="1000" b="0" baseline="0" dirty="0" smtClean="0"/>
              <a:t> </a:t>
            </a:r>
            <a:r>
              <a:rPr lang="en-GB" sz="1000" dirty="0" smtClean="0"/>
              <a:t>Instructions </a:t>
            </a:r>
            <a:r>
              <a:rPr lang="en-GB" sz="1000" dirty="0" smtClean="0"/>
              <a:t>from selecting the sounds and planning how to say them need to be sent to the muscles of the mouth, tongue and lungs. </a:t>
            </a:r>
          </a:p>
          <a:p>
            <a:pPr eaLnBrk="1" fontAlgn="auto" hangingPunct="1">
              <a:lnSpc>
                <a:spcPct val="90000"/>
              </a:lnSpc>
              <a:spcBef>
                <a:spcPts val="0"/>
              </a:spcBef>
              <a:spcAft>
                <a:spcPts val="0"/>
              </a:spcAft>
              <a:defRPr/>
            </a:pPr>
            <a:r>
              <a:rPr lang="en-GB" sz="1000" b="1" dirty="0" smtClean="0"/>
              <a:t>Articulating </a:t>
            </a:r>
            <a:r>
              <a:rPr lang="en-GB" sz="1000" b="1" dirty="0" smtClean="0"/>
              <a:t>sounds</a:t>
            </a:r>
          </a:p>
          <a:p>
            <a:pPr eaLnBrk="1" fontAlgn="auto" hangingPunct="1">
              <a:lnSpc>
                <a:spcPct val="90000"/>
              </a:lnSpc>
              <a:spcBef>
                <a:spcPts val="0"/>
              </a:spcBef>
              <a:spcAft>
                <a:spcPts val="0"/>
              </a:spcAft>
              <a:defRPr/>
            </a:pPr>
            <a:r>
              <a:rPr lang="en-GB" sz="1000" b="1" dirty="0" smtClean="0"/>
              <a:t>Speaking </a:t>
            </a:r>
            <a:r>
              <a:rPr lang="en-GB" sz="1000" b="1" dirty="0" smtClean="0"/>
              <a:t>fluently</a:t>
            </a:r>
          </a:p>
          <a:p>
            <a:pPr eaLnBrk="1" fontAlgn="auto" hangingPunct="1">
              <a:lnSpc>
                <a:spcPct val="90000"/>
              </a:lnSpc>
              <a:spcBef>
                <a:spcPts val="0"/>
              </a:spcBef>
              <a:spcAft>
                <a:spcPts val="0"/>
              </a:spcAft>
              <a:defRPr/>
            </a:pPr>
            <a:r>
              <a:rPr lang="en-GB" sz="1000" b="1" dirty="0" smtClean="0"/>
              <a:t>Speak appropriately-</a:t>
            </a:r>
            <a:r>
              <a:rPr lang="en-GB" sz="1000" b="1" baseline="0" dirty="0" smtClean="0"/>
              <a:t> </a:t>
            </a:r>
            <a:r>
              <a:rPr lang="en-GB" sz="1000" dirty="0" smtClean="0"/>
              <a:t>Speak </a:t>
            </a:r>
            <a:r>
              <a:rPr lang="en-GB" sz="1000" dirty="0" smtClean="0"/>
              <a:t>at the right time, the right was with the right </a:t>
            </a:r>
            <a:r>
              <a:rPr lang="en-GB" sz="1000" dirty="0" smtClean="0"/>
              <a:t>content.</a:t>
            </a:r>
            <a:r>
              <a:rPr lang="en-GB" sz="1000" baseline="0" dirty="0" smtClean="0"/>
              <a:t> </a:t>
            </a:r>
            <a:r>
              <a:rPr lang="en-GB" sz="1000" dirty="0" smtClean="0"/>
              <a:t>Manage </a:t>
            </a:r>
            <a:r>
              <a:rPr lang="en-GB" sz="1000" dirty="0" smtClean="0"/>
              <a:t>a conversation appropriately- know how to start, maintain and finish a conversation. If the conversation goes wrong know how to repair it. </a:t>
            </a:r>
            <a:r>
              <a:rPr lang="en-GB" sz="1000" dirty="0" smtClean="0"/>
              <a:t>Use </a:t>
            </a:r>
            <a:r>
              <a:rPr lang="en-GB" sz="1000" dirty="0" smtClean="0"/>
              <a:t>appropriate volume, speed and pitch.</a:t>
            </a:r>
          </a:p>
          <a:p>
            <a:pPr eaLnBrk="1" fontAlgn="auto" hangingPunct="1">
              <a:lnSpc>
                <a:spcPct val="90000"/>
              </a:lnSpc>
              <a:spcBef>
                <a:spcPts val="0"/>
              </a:spcBef>
              <a:spcAft>
                <a:spcPts val="0"/>
              </a:spcAft>
              <a:buFont typeface="Arial" pitchFamily="34" charset="0"/>
              <a:buNone/>
              <a:defRPr/>
            </a:pPr>
            <a:r>
              <a:rPr lang="en-GB" sz="1000" b="1" dirty="0" smtClean="0"/>
              <a:t>Use </a:t>
            </a:r>
            <a:r>
              <a:rPr lang="en-GB" sz="1000" b="1" dirty="0" smtClean="0"/>
              <a:t>appropriate non-verbal communication-</a:t>
            </a:r>
            <a:r>
              <a:rPr lang="en-GB" sz="1000" b="1" baseline="0" dirty="0" smtClean="0"/>
              <a:t> </a:t>
            </a:r>
            <a:r>
              <a:rPr lang="en-GB" sz="1000" dirty="0" smtClean="0"/>
              <a:t>Non-verbal communication can support what is being said (e.g. Through eye or finger pointing) or be used to conflict with the literal meaning of a phrase. The presence of such a conflict can be crucial to portraying a speaker’s intent as sarcasm. </a:t>
            </a:r>
          </a:p>
          <a:p>
            <a:pPr eaLnBrk="1" fontAlgn="auto" hangingPunct="1">
              <a:lnSpc>
                <a:spcPct val="90000"/>
              </a:lnSpc>
              <a:spcBef>
                <a:spcPts val="0"/>
              </a:spcBef>
              <a:spcAft>
                <a:spcPts val="0"/>
              </a:spcAft>
              <a:buFont typeface="Arial" pitchFamily="34" charset="0"/>
              <a:buNone/>
              <a:defRPr/>
            </a:pPr>
            <a:r>
              <a:rPr lang="en-GB" sz="1000" b="1" dirty="0" smtClean="0"/>
              <a:t>Self monitoring-</a:t>
            </a:r>
            <a:r>
              <a:rPr lang="en-GB" sz="1000" b="1" baseline="0" dirty="0" smtClean="0"/>
              <a:t> </a:t>
            </a:r>
            <a:r>
              <a:rPr lang="en-GB" sz="1000" dirty="0" smtClean="0"/>
              <a:t>Key </a:t>
            </a:r>
            <a:r>
              <a:rPr lang="en-GB" sz="1000" dirty="0" smtClean="0"/>
              <a:t>for language </a:t>
            </a:r>
            <a:r>
              <a:rPr lang="en-GB" sz="1000" dirty="0" smtClean="0"/>
              <a:t>development.</a:t>
            </a:r>
            <a:r>
              <a:rPr lang="en-GB" sz="1000" baseline="0" dirty="0" smtClean="0"/>
              <a:t> </a:t>
            </a:r>
            <a:r>
              <a:rPr lang="en-GB" sz="1000" dirty="0" smtClean="0"/>
              <a:t>Children </a:t>
            </a:r>
            <a:r>
              <a:rPr lang="en-GB" sz="1000" dirty="0" smtClean="0"/>
              <a:t>with language difficulties often have problems monitoring their own speech and subsequently give responsibility for their communication to the other person. </a:t>
            </a:r>
            <a:r>
              <a:rPr lang="en-GB" sz="1000" dirty="0" smtClean="0"/>
              <a:t>It </a:t>
            </a:r>
            <a:r>
              <a:rPr lang="en-GB" sz="1000" dirty="0" smtClean="0"/>
              <a:t>is a subconscious checking mechanism that continually assesses the appropriateness of the structure, content, articulation and use of language and should prompt the speaker to correct themselves as and when necessary. </a:t>
            </a:r>
          </a:p>
        </p:txBody>
      </p:sp>
      <p:sp>
        <p:nvSpPr>
          <p:cNvPr id="36868" name="Slide Number Placeholder 3"/>
          <p:cNvSpPr>
            <a:spLocks noGrp="1"/>
          </p:cNvSpPr>
          <p:nvPr>
            <p:ph type="sldNum" sz="quarter" idx="5"/>
          </p:nvPr>
        </p:nvSpPr>
        <p:spPr>
          <a:noFill/>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4D7D1C07-6C1C-4FE7-9DBF-F97E93F4EDD1}" type="slidenum">
              <a:rPr lang="en-US" altLang="en-US" sz="1200" smtClean="0"/>
              <a:pPr/>
              <a:t>5</a:t>
            </a:fld>
            <a:endParaRPr lang="en-US" alt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aseline="0" dirty="0" smtClean="0">
                <a:ea typeface="ＭＳ Ｐゴシック" pitchFamily="34" charset="-128"/>
              </a:rPr>
              <a:t>Examples </a:t>
            </a:r>
            <a:r>
              <a:rPr lang="en-GB" altLang="en-US" baseline="0" dirty="0" smtClean="0">
                <a:ea typeface="ＭＳ Ｐゴシック" pitchFamily="34" charset="-128"/>
              </a:rPr>
              <a:t>for each area may include:</a:t>
            </a:r>
          </a:p>
          <a:p>
            <a:endParaRPr lang="en-GB" altLang="en-US" baseline="0" dirty="0" smtClean="0">
              <a:ea typeface="ＭＳ Ｐゴシック" pitchFamily="34" charset="-128"/>
            </a:endParaRPr>
          </a:p>
          <a:p>
            <a:r>
              <a:rPr lang="en-GB" altLang="en-US" dirty="0" smtClean="0">
                <a:ea typeface="ＭＳ Ｐゴシック" pitchFamily="34" charset="-128"/>
              </a:rPr>
              <a:t>Attention and listening:</a:t>
            </a:r>
          </a:p>
          <a:p>
            <a:pPr marL="171450" indent="-171450">
              <a:buFont typeface="Arial" panose="020B0604020202020204" pitchFamily="34" charset="0"/>
              <a:buChar char="•"/>
            </a:pPr>
            <a:r>
              <a:rPr lang="en-GB" altLang="en-US" dirty="0" smtClean="0">
                <a:ea typeface="ＭＳ Ｐゴシック" pitchFamily="34" charset="-128"/>
              </a:rPr>
              <a:t>Tune in and out of the information and so only hears part of the information</a:t>
            </a:r>
          </a:p>
          <a:p>
            <a:pPr marL="171450" indent="-171450">
              <a:buFont typeface="Arial" panose="020B0604020202020204" pitchFamily="34" charset="0"/>
              <a:buChar char="•"/>
            </a:pPr>
            <a:r>
              <a:rPr lang="en-GB" altLang="en-US" dirty="0" smtClean="0">
                <a:ea typeface="ＭＳ Ｐゴシック" pitchFamily="34" charset="-128"/>
              </a:rPr>
              <a:t>Appears to switch off from what is being said to them</a:t>
            </a:r>
          </a:p>
          <a:p>
            <a:pPr marL="171450" indent="-171450">
              <a:buFont typeface="Arial" panose="020B0604020202020204" pitchFamily="34" charset="0"/>
              <a:buChar char="•"/>
            </a:pPr>
            <a:r>
              <a:rPr lang="en-GB" altLang="en-US" dirty="0" smtClean="0">
                <a:ea typeface="ＭＳ Ｐゴシック" pitchFamily="34" charset="-128"/>
              </a:rPr>
              <a:t>Becomes distracted easily- moves around the classroom. Can become disruptive. </a:t>
            </a:r>
          </a:p>
          <a:p>
            <a:pPr marL="171450" indent="-171450">
              <a:buFont typeface="Arial" panose="020B0604020202020204" pitchFamily="34" charset="0"/>
              <a:buChar char="•"/>
            </a:pPr>
            <a:r>
              <a:rPr lang="en-GB" altLang="en-US" dirty="0" smtClean="0">
                <a:ea typeface="ＭＳ Ｐゴシック" pitchFamily="34" charset="-128"/>
              </a:rPr>
              <a:t>Often asks others what they need to do.</a:t>
            </a:r>
          </a:p>
          <a:p>
            <a:endParaRPr lang="en-GB" altLang="en-US" dirty="0" smtClean="0">
              <a:ea typeface="ＭＳ Ｐゴシック" pitchFamily="34" charset="-128"/>
            </a:endParaRPr>
          </a:p>
          <a:p>
            <a:r>
              <a:rPr lang="en-GB" altLang="en-US" dirty="0" smtClean="0">
                <a:ea typeface="ＭＳ Ｐゴシック" pitchFamily="34" charset="-128"/>
              </a:rPr>
              <a:t>Understanding language</a:t>
            </a:r>
          </a:p>
          <a:p>
            <a:pPr marL="171450" indent="-171450">
              <a:buFont typeface="Arial" panose="020B0604020202020204" pitchFamily="34" charset="0"/>
              <a:buChar char="•"/>
            </a:pPr>
            <a:r>
              <a:rPr lang="en-GB" altLang="en-US" dirty="0" smtClean="0">
                <a:ea typeface="ＭＳ Ｐゴシック" pitchFamily="34" charset="-128"/>
              </a:rPr>
              <a:t>Difficulty understanding new/ abstract vocabulary</a:t>
            </a:r>
          </a:p>
          <a:p>
            <a:pPr marL="171450" indent="-171450">
              <a:buFont typeface="Arial" panose="020B0604020202020204" pitchFamily="34" charset="0"/>
              <a:buChar char="•"/>
            </a:pPr>
            <a:r>
              <a:rPr lang="en-GB" altLang="en-US" dirty="0" smtClean="0">
                <a:ea typeface="ＭＳ Ｐゴシック" pitchFamily="34" charset="-128"/>
              </a:rPr>
              <a:t>Difficulty answering open ended questions such as ‘why’ and ‘how’. </a:t>
            </a:r>
          </a:p>
          <a:p>
            <a:pPr marL="171450" indent="-171450">
              <a:buFont typeface="Arial" panose="020B0604020202020204" pitchFamily="34" charset="0"/>
              <a:buChar char="•"/>
            </a:pPr>
            <a:r>
              <a:rPr lang="en-GB" altLang="en-US" dirty="0" smtClean="0">
                <a:ea typeface="ＭＳ Ｐゴシック" pitchFamily="34" charset="-128"/>
              </a:rPr>
              <a:t>Try to disguise difficulties by watching/ copying others.</a:t>
            </a:r>
          </a:p>
          <a:p>
            <a:pPr marL="171450" indent="-171450">
              <a:buFont typeface="Arial" panose="020B0604020202020204" pitchFamily="34" charset="0"/>
              <a:buChar char="•"/>
            </a:pPr>
            <a:r>
              <a:rPr lang="en-GB" altLang="en-US" dirty="0" smtClean="0">
                <a:ea typeface="ＭＳ Ｐゴシック" pitchFamily="34" charset="-128"/>
              </a:rPr>
              <a:t>Try to avoid tasks by opting out, being disruptive or using delaying tactics. </a:t>
            </a:r>
          </a:p>
          <a:p>
            <a:pPr marL="171450" indent="-171450">
              <a:buFont typeface="Arial" panose="020B0604020202020204" pitchFamily="34" charset="0"/>
              <a:buChar char="•"/>
            </a:pPr>
            <a:r>
              <a:rPr lang="en-GB" altLang="en-US" dirty="0" smtClean="0">
                <a:ea typeface="ＭＳ Ｐゴシック" pitchFamily="34" charset="-128"/>
              </a:rPr>
              <a:t>May demonstrate difficulty understanding what they have read. </a:t>
            </a:r>
          </a:p>
          <a:p>
            <a:pPr marL="171450" indent="-171450">
              <a:buFont typeface="Arial" panose="020B0604020202020204" pitchFamily="34" charset="0"/>
              <a:buChar char="•"/>
            </a:pPr>
            <a:r>
              <a:rPr lang="en-GB" altLang="en-US" dirty="0" smtClean="0">
                <a:ea typeface="ＭＳ Ｐゴシック" pitchFamily="34" charset="-128"/>
              </a:rPr>
              <a:t>Difficulty when instructions are long and there visual support is reduced. </a:t>
            </a:r>
          </a:p>
          <a:p>
            <a:endParaRPr lang="en-GB" altLang="en-US" dirty="0" smtClean="0">
              <a:ea typeface="ＭＳ Ｐゴシック" pitchFamily="34" charset="-128"/>
            </a:endParaRPr>
          </a:p>
          <a:p>
            <a:r>
              <a:rPr lang="en-GB" altLang="en-US" dirty="0" smtClean="0">
                <a:ea typeface="ＭＳ Ｐゴシック" pitchFamily="34" charset="-128"/>
              </a:rPr>
              <a:t>Use of language</a:t>
            </a:r>
          </a:p>
          <a:p>
            <a:pPr marL="171450" indent="-171450">
              <a:buFont typeface="Arial" panose="020B0604020202020204" pitchFamily="34" charset="0"/>
              <a:buChar char="•"/>
            </a:pPr>
            <a:r>
              <a:rPr lang="en-GB" altLang="en-US" dirty="0" smtClean="0">
                <a:ea typeface="ＭＳ Ｐゴシック" pitchFamily="34" charset="-128"/>
              </a:rPr>
              <a:t>May struggle to form grammatically accurate sentences and this is also mirrored in their writing. </a:t>
            </a:r>
          </a:p>
          <a:p>
            <a:pPr marL="171450" indent="-171450">
              <a:buFont typeface="Arial" panose="020B0604020202020204" pitchFamily="34" charset="0"/>
              <a:buChar char="•"/>
            </a:pPr>
            <a:r>
              <a:rPr lang="en-GB" altLang="en-US" dirty="0" smtClean="0">
                <a:ea typeface="ＭＳ Ｐゴシック" pitchFamily="34" charset="-128"/>
              </a:rPr>
              <a:t>Difficulty organising and retelling stories/ events in the correct sequence. This can make their speech difficult to follow as it lacks structure. </a:t>
            </a:r>
          </a:p>
          <a:p>
            <a:pPr marL="171450" indent="-171450">
              <a:buFont typeface="Arial" panose="020B0604020202020204" pitchFamily="34" charset="0"/>
              <a:buChar char="•"/>
            </a:pPr>
            <a:r>
              <a:rPr lang="en-GB" altLang="en-US" dirty="0" smtClean="0">
                <a:ea typeface="ＭＳ Ｐゴシック" pitchFamily="34" charset="-128"/>
              </a:rPr>
              <a:t>May avoid the frustration of talking by saying ‘don’t know’, giving up or storming off. </a:t>
            </a:r>
          </a:p>
          <a:p>
            <a:pPr marL="171450" indent="-171450">
              <a:buFont typeface="Arial" panose="020B0604020202020204" pitchFamily="34" charset="0"/>
              <a:buChar char="•"/>
            </a:pPr>
            <a:r>
              <a:rPr lang="en-GB" altLang="en-US" dirty="0" smtClean="0">
                <a:ea typeface="ＭＳ Ｐゴシック" pitchFamily="34" charset="-128"/>
              </a:rPr>
              <a:t>Difficulty talking about things that are not based on the here and now. </a:t>
            </a:r>
          </a:p>
          <a:p>
            <a:pPr marL="171450" indent="-171450">
              <a:buFont typeface="Arial" panose="020B0604020202020204" pitchFamily="34" charset="0"/>
              <a:buChar char="•"/>
            </a:pPr>
            <a:r>
              <a:rPr lang="en-GB" altLang="en-US" dirty="0" smtClean="0">
                <a:ea typeface="ＭＳ Ｐゴシック" pitchFamily="34" charset="-128"/>
              </a:rPr>
              <a:t>Difficulty explain how they are feeling. </a:t>
            </a:r>
          </a:p>
          <a:p>
            <a:endParaRPr lang="en-GB" altLang="en-US" dirty="0" smtClean="0">
              <a:ea typeface="ＭＳ Ｐゴシック" pitchFamily="34" charset="-128"/>
            </a:endParaRPr>
          </a:p>
          <a:p>
            <a:r>
              <a:rPr lang="en-GB" altLang="en-US" dirty="0" smtClean="0">
                <a:ea typeface="ＭＳ Ｐゴシック" pitchFamily="34" charset="-128"/>
              </a:rPr>
              <a:t>Vocabulary</a:t>
            </a:r>
          </a:p>
          <a:p>
            <a:pPr marL="171450" indent="-171450">
              <a:buFont typeface="Arial" panose="020B0604020202020204" pitchFamily="34" charset="0"/>
              <a:buChar char="•"/>
            </a:pPr>
            <a:r>
              <a:rPr lang="en-GB" altLang="en-US" dirty="0" smtClean="0">
                <a:ea typeface="ＭＳ Ｐゴシック" pitchFamily="34" charset="-128"/>
              </a:rPr>
              <a:t>Poor vocabulary knowledge. Difficulty using new/ curriculum specific vocabulary within their speech and writing. </a:t>
            </a:r>
          </a:p>
          <a:p>
            <a:pPr marL="171450" indent="-171450">
              <a:buFont typeface="Arial" panose="020B0604020202020204" pitchFamily="34" charset="0"/>
              <a:buChar char="•"/>
            </a:pPr>
            <a:r>
              <a:rPr lang="en-GB" altLang="en-US" dirty="0" smtClean="0">
                <a:ea typeface="ＭＳ Ｐゴシック" pitchFamily="34" charset="-128"/>
              </a:rPr>
              <a:t>Uses non-specific words such as ‘he was doing things’</a:t>
            </a:r>
          </a:p>
          <a:p>
            <a:pPr marL="171450" indent="-171450">
              <a:buFont typeface="Arial" panose="020B0604020202020204" pitchFamily="34" charset="0"/>
              <a:buChar char="•"/>
            </a:pPr>
            <a:r>
              <a:rPr lang="en-GB" altLang="en-US" dirty="0" smtClean="0">
                <a:ea typeface="ＭＳ Ｐゴシック" pitchFamily="34" charset="-128"/>
              </a:rPr>
              <a:t>Needs extra time to think of the word they need. </a:t>
            </a:r>
          </a:p>
          <a:p>
            <a:pPr marL="171450" indent="-171450">
              <a:buFont typeface="Arial" panose="020B0604020202020204" pitchFamily="34" charset="0"/>
              <a:buChar char="•"/>
            </a:pPr>
            <a:r>
              <a:rPr lang="en-GB" altLang="en-US" dirty="0" smtClean="0">
                <a:ea typeface="ＭＳ Ｐゴシック" pitchFamily="34" charset="-128"/>
              </a:rPr>
              <a:t>Sometimes says a word that is similar in meaning to the target word or sounds similar. </a:t>
            </a:r>
          </a:p>
          <a:p>
            <a:pPr marL="171450" indent="-171450">
              <a:buFont typeface="Arial" panose="020B0604020202020204" pitchFamily="34" charset="0"/>
              <a:buChar char="•"/>
            </a:pPr>
            <a:r>
              <a:rPr lang="en-GB" altLang="en-US" dirty="0" smtClean="0">
                <a:ea typeface="ＭＳ Ｐゴシック" pitchFamily="34" charset="-128"/>
              </a:rPr>
              <a:t>Limited range of adjectives/ descriptive language. </a:t>
            </a:r>
          </a:p>
          <a:p>
            <a:endParaRPr lang="en-GB" altLang="en-US" dirty="0" smtClean="0">
              <a:ea typeface="ＭＳ Ｐゴシック" pitchFamily="34" charset="-128"/>
            </a:endParaRPr>
          </a:p>
          <a:p>
            <a:r>
              <a:rPr lang="en-GB" altLang="en-US" dirty="0" smtClean="0">
                <a:ea typeface="ＭＳ Ｐゴシック" pitchFamily="34" charset="-128"/>
              </a:rPr>
              <a:t>Speech sounds</a:t>
            </a:r>
          </a:p>
          <a:p>
            <a:pPr marL="171450" indent="-171450">
              <a:buFont typeface="Arial" panose="020B0604020202020204" pitchFamily="34" charset="0"/>
              <a:buChar char="•"/>
            </a:pPr>
            <a:r>
              <a:rPr lang="en-GB" altLang="en-US" dirty="0" smtClean="0">
                <a:ea typeface="ＭＳ Ｐゴシック" pitchFamily="34" charset="-128"/>
              </a:rPr>
              <a:t>Speech sound errors are mirrored in their phonics/ spellings.</a:t>
            </a:r>
          </a:p>
          <a:p>
            <a:pPr marL="171450" indent="-171450">
              <a:buFont typeface="Arial" panose="020B0604020202020204" pitchFamily="34" charset="0"/>
              <a:buChar char="•"/>
            </a:pPr>
            <a:r>
              <a:rPr lang="en-GB" altLang="en-US" dirty="0" smtClean="0">
                <a:ea typeface="ＭＳ Ｐゴシック" pitchFamily="34" charset="-128"/>
              </a:rPr>
              <a:t>Peers and adults find it difficult to follow what the child is saying and they need to be asked to repeat what they have said. </a:t>
            </a:r>
          </a:p>
          <a:p>
            <a:pPr marL="171450" indent="-171450">
              <a:buFont typeface="Arial" panose="020B0604020202020204" pitchFamily="34" charset="0"/>
              <a:buChar char="•"/>
            </a:pPr>
            <a:r>
              <a:rPr lang="en-GB" altLang="en-US" dirty="0" smtClean="0">
                <a:ea typeface="ＭＳ Ｐゴシック" pitchFamily="34" charset="-128"/>
              </a:rPr>
              <a:t>Can use a sound in a specific task but not consistently within their everyday speech. </a:t>
            </a:r>
          </a:p>
          <a:p>
            <a:endParaRPr lang="en-GB" altLang="en-US" dirty="0" smtClean="0">
              <a:ea typeface="ＭＳ Ｐゴシック" pitchFamily="34" charset="-128"/>
            </a:endParaRPr>
          </a:p>
          <a:p>
            <a:r>
              <a:rPr lang="en-GB" altLang="en-US" dirty="0" smtClean="0">
                <a:ea typeface="ＭＳ Ｐゴシック" pitchFamily="34" charset="-128"/>
              </a:rPr>
              <a:t>Social interaction:</a:t>
            </a:r>
          </a:p>
          <a:p>
            <a:pPr marL="171450" indent="-171450">
              <a:buFont typeface="Arial" panose="020B0604020202020204" pitchFamily="34" charset="0"/>
              <a:buChar char="•"/>
            </a:pPr>
            <a:r>
              <a:rPr lang="en-GB" altLang="en-US" dirty="0" smtClean="0">
                <a:ea typeface="ＭＳ Ｐゴシック" pitchFamily="34" charset="-128"/>
              </a:rPr>
              <a:t>Have difficulties initiating a conversation with others. May talk about specific/ chose topics. </a:t>
            </a:r>
          </a:p>
          <a:p>
            <a:pPr marL="171450" indent="-171450">
              <a:buFont typeface="Arial" panose="020B0604020202020204" pitchFamily="34" charset="0"/>
              <a:buChar char="•"/>
            </a:pPr>
            <a:r>
              <a:rPr lang="en-GB" altLang="en-US" dirty="0" smtClean="0">
                <a:ea typeface="ＭＳ Ｐゴシック" pitchFamily="34" charset="-128"/>
              </a:rPr>
              <a:t>May have difficulties changing the way their communicate to suit the situation (e.g. talking with peers vs. talking to teacher. </a:t>
            </a:r>
          </a:p>
          <a:p>
            <a:pPr marL="171450" indent="-171450">
              <a:buFont typeface="Arial" panose="020B0604020202020204" pitchFamily="34" charset="0"/>
              <a:buChar char="•"/>
            </a:pPr>
            <a:r>
              <a:rPr lang="en-GB" altLang="en-US" dirty="0" smtClean="0">
                <a:ea typeface="ＭＳ Ｐゴシック" pitchFamily="34" charset="-128"/>
              </a:rPr>
              <a:t>Have difficulty asking to join in play with their peers. May often play alongside or watch and wait to be asked. </a:t>
            </a:r>
          </a:p>
          <a:p>
            <a:pPr marL="171450" indent="-171450">
              <a:buFont typeface="Arial" panose="020B0604020202020204" pitchFamily="34" charset="0"/>
              <a:buChar char="•"/>
            </a:pPr>
            <a:r>
              <a:rPr lang="en-GB" altLang="en-US" dirty="0" smtClean="0">
                <a:ea typeface="ＭＳ Ｐゴシック" pitchFamily="34" charset="-128"/>
              </a:rPr>
              <a:t>Difficulty following rules of playground games when they change suddenly. </a:t>
            </a:r>
          </a:p>
          <a:p>
            <a:pPr marL="171450" indent="-171450">
              <a:buFont typeface="Arial" panose="020B0604020202020204" pitchFamily="34" charset="0"/>
              <a:buChar char="•"/>
            </a:pPr>
            <a:r>
              <a:rPr lang="en-GB" altLang="en-US" dirty="0" smtClean="0">
                <a:ea typeface="ＭＳ Ｐゴシック" pitchFamily="34" charset="-128"/>
              </a:rPr>
              <a:t>Difficulty sorting out ‘problems’ with peers may require support from an adult. </a:t>
            </a:r>
          </a:p>
          <a:p>
            <a:pPr marL="171450" indent="-171450">
              <a:buFont typeface="Arial" panose="020B0604020202020204" pitchFamily="34" charset="0"/>
              <a:buChar char="•"/>
            </a:pPr>
            <a:r>
              <a:rPr lang="en-GB" altLang="en-US" dirty="0" smtClean="0">
                <a:ea typeface="ＭＳ Ｐゴシック" pitchFamily="34" charset="-128"/>
              </a:rPr>
              <a:t>May not understand the impact that something they have said has had on the listener. </a:t>
            </a:r>
          </a:p>
          <a:p>
            <a:pPr marL="171450" indent="-171450">
              <a:buFont typeface="Arial" panose="020B0604020202020204" pitchFamily="34" charset="0"/>
              <a:buChar char="•"/>
            </a:pPr>
            <a:r>
              <a:rPr lang="en-GB" altLang="en-US" dirty="0" smtClean="0">
                <a:ea typeface="ＭＳ Ｐゴシック" pitchFamily="34" charset="-128"/>
              </a:rPr>
              <a:t>Not able to read other people’s body language. May say something inappropriate without realising. </a:t>
            </a:r>
          </a:p>
          <a:p>
            <a:endParaRPr lang="en-GB" altLang="en-US" dirty="0" smtClean="0">
              <a:ea typeface="ＭＳ Ｐゴシック" pitchFamily="34" charset="-128"/>
            </a:endParaRPr>
          </a:p>
          <a:p>
            <a:r>
              <a:rPr lang="en-GB" altLang="en-US" dirty="0" smtClean="0">
                <a:ea typeface="ＭＳ Ｐゴシック" pitchFamily="34" charset="-128"/>
              </a:rPr>
              <a:t>Behaviour</a:t>
            </a:r>
          </a:p>
          <a:p>
            <a:pPr marL="171450" indent="-171450">
              <a:buFont typeface="Arial" panose="020B0604020202020204" pitchFamily="34" charset="0"/>
              <a:buChar char="•"/>
            </a:pPr>
            <a:r>
              <a:rPr lang="en-GB" altLang="en-US" dirty="0" smtClean="0">
                <a:ea typeface="ＭＳ Ｐゴシック" pitchFamily="34" charset="-128"/>
              </a:rPr>
              <a:t>May be a very passive/ quiet member of the classroom. May not volunteer ideas unless asked. </a:t>
            </a:r>
          </a:p>
          <a:p>
            <a:pPr marL="171450" indent="-171450">
              <a:buFont typeface="Arial" panose="020B0604020202020204" pitchFamily="34" charset="0"/>
              <a:buChar char="•"/>
            </a:pPr>
            <a:r>
              <a:rPr lang="en-GB" altLang="en-US" dirty="0" smtClean="0">
                <a:ea typeface="ＭＳ Ｐゴシック" pitchFamily="34" charset="-128"/>
              </a:rPr>
              <a:t>Can be easily led by others and follows what they do. </a:t>
            </a:r>
          </a:p>
          <a:p>
            <a:pPr marL="171450" indent="-171450">
              <a:buFont typeface="Arial" panose="020B0604020202020204" pitchFamily="34" charset="0"/>
              <a:buChar char="•"/>
            </a:pPr>
            <a:r>
              <a:rPr lang="en-GB" altLang="en-US" dirty="0" smtClean="0">
                <a:ea typeface="ＭＳ Ｐゴシック" pitchFamily="34" charset="-128"/>
              </a:rPr>
              <a:t>Can become frustrated when they have not understood/ unable to effectively share their ideas. This may result in shouting, leaving the classroom, throwing items. </a:t>
            </a:r>
          </a:p>
        </p:txBody>
      </p:sp>
      <p:sp>
        <p:nvSpPr>
          <p:cNvPr id="4" name="Slide Number Placeholder 3"/>
          <p:cNvSpPr>
            <a:spLocks noGrp="1"/>
          </p:cNvSpPr>
          <p:nvPr>
            <p:ph type="sldNum" sz="quarter" idx="10"/>
          </p:nvPr>
        </p:nvSpPr>
        <p:spPr/>
        <p:txBody>
          <a:bodyPr/>
          <a:lstStyle/>
          <a:p>
            <a:fld id="{7A41E2C0-EA1B-4BB3-B4B0-18C3A0939967}" type="slidenum">
              <a:rPr lang="en-GB" smtClean="0"/>
              <a:t>6</a:t>
            </a:fld>
            <a:endParaRPr lang="en-GB"/>
          </a:p>
        </p:txBody>
      </p:sp>
    </p:spTree>
    <p:extLst>
      <p:ext uri="{BB962C8B-B14F-4D97-AF65-F5344CB8AC3E}">
        <p14:creationId xmlns:p14="http://schemas.microsoft.com/office/powerpoint/2010/main" val="2350120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Universal</a:t>
            </a:r>
            <a:r>
              <a:rPr lang="en-GB" b="1" dirty="0" smtClean="0"/>
              <a:t>:</a:t>
            </a:r>
          </a:p>
          <a:p>
            <a:pPr marL="171450" indent="-171450">
              <a:buFont typeface="Arial" panose="020B0604020202020204" pitchFamily="34" charset="0"/>
              <a:buChar char="•"/>
            </a:pPr>
            <a:r>
              <a:rPr lang="en-GB" dirty="0" smtClean="0"/>
              <a:t>This service can be accessed by all children. </a:t>
            </a:r>
          </a:p>
          <a:p>
            <a:pPr marL="171450" indent="-171450">
              <a:buFont typeface="Arial" panose="020B0604020202020204" pitchFamily="34" charset="0"/>
              <a:buChar char="•"/>
            </a:pPr>
            <a:r>
              <a:rPr lang="en-GB" dirty="0" smtClean="0"/>
              <a:t>School </a:t>
            </a:r>
            <a:r>
              <a:rPr lang="en-GB" dirty="0" smtClean="0"/>
              <a:t>can deliver training to staff within the school relating to classroom strategies. </a:t>
            </a:r>
          </a:p>
          <a:p>
            <a:pPr marL="171450" indent="-171450">
              <a:buFont typeface="Arial" panose="020B0604020202020204" pitchFamily="34" charset="0"/>
              <a:buChar char="•"/>
            </a:pPr>
            <a:r>
              <a:rPr lang="en-GB" dirty="0" smtClean="0"/>
              <a:t>School </a:t>
            </a:r>
            <a:r>
              <a:rPr lang="en-GB" dirty="0" smtClean="0"/>
              <a:t>can advise on setting up a good communication environment within the classroom.</a:t>
            </a:r>
          </a:p>
          <a:p>
            <a:pPr marL="171450" indent="-171450">
              <a:buFont typeface="Arial" panose="020B0604020202020204" pitchFamily="34" charset="0"/>
              <a:buChar char="•"/>
            </a:pPr>
            <a:r>
              <a:rPr lang="en-GB" dirty="0" smtClean="0"/>
              <a:t>School </a:t>
            </a:r>
            <a:r>
              <a:rPr lang="en-GB" dirty="0" smtClean="0"/>
              <a:t>can liaise and advise staff on strategies to implement within the classroom to support children with SLCN.</a:t>
            </a:r>
          </a:p>
          <a:p>
            <a:pPr marL="171450" indent="-171450">
              <a:buFont typeface="Arial" panose="020B0604020202020204" pitchFamily="34" charset="0"/>
              <a:buChar char="•"/>
            </a:pPr>
            <a:r>
              <a:rPr lang="en-GB" dirty="0" smtClean="0"/>
              <a:t>Support staff to identify children with SLCN. </a:t>
            </a:r>
          </a:p>
          <a:p>
            <a:pPr marL="171450" indent="-171450">
              <a:buFont typeface="Arial" panose="020B0604020202020204" pitchFamily="34" charset="0"/>
              <a:buChar char="•"/>
            </a:pPr>
            <a:endParaRPr lang="en-GB" dirty="0" smtClean="0"/>
          </a:p>
          <a:p>
            <a:pPr marL="0" indent="0">
              <a:buFont typeface="Arial" panose="020B0604020202020204" pitchFamily="34" charset="0"/>
              <a:buNone/>
            </a:pPr>
            <a:r>
              <a:rPr lang="en-GB" b="1" dirty="0" smtClean="0"/>
              <a:t>Targeted:</a:t>
            </a:r>
          </a:p>
          <a:p>
            <a:pPr marL="171450" indent="-171450">
              <a:buFont typeface="Arial" panose="020B0604020202020204" pitchFamily="34" charset="0"/>
              <a:buChar char="•"/>
            </a:pPr>
            <a:r>
              <a:rPr lang="en-GB" b="0" dirty="0" smtClean="0"/>
              <a:t>This service can be accessed by some children who are following a delayed pattern of development. </a:t>
            </a:r>
          </a:p>
          <a:p>
            <a:pPr marL="171450" indent="-171450">
              <a:buFont typeface="Arial" panose="020B0604020202020204" pitchFamily="34" charset="0"/>
              <a:buChar char="•"/>
            </a:pPr>
            <a:r>
              <a:rPr lang="en-GB" b="0" dirty="0" smtClean="0"/>
              <a:t>School </a:t>
            </a:r>
            <a:r>
              <a:rPr lang="en-GB" b="0" dirty="0" smtClean="0"/>
              <a:t>can support and model the implementation of speech and language groups to staff.</a:t>
            </a:r>
          </a:p>
          <a:p>
            <a:pPr marL="171450" indent="-171450">
              <a:buFont typeface="Arial" panose="020B0604020202020204" pitchFamily="34" charset="0"/>
              <a:buChar char="•"/>
            </a:pPr>
            <a:r>
              <a:rPr lang="en-GB" b="0" dirty="0" smtClean="0"/>
              <a:t>The SLT will offer advice to help staff support specific children in their day to day teaching and the therapist would not need to see the child.</a:t>
            </a:r>
          </a:p>
          <a:p>
            <a:pPr marL="0" indent="0">
              <a:buFont typeface="Arial" panose="020B0604020202020204" pitchFamily="34" charset="0"/>
              <a:buNone/>
            </a:pPr>
            <a:endParaRPr lang="en-GB" b="0" dirty="0" smtClean="0"/>
          </a:p>
          <a:p>
            <a:pPr marL="0" indent="0">
              <a:buFont typeface="Arial" panose="020B0604020202020204" pitchFamily="34" charset="0"/>
              <a:buNone/>
            </a:pPr>
            <a:r>
              <a:rPr lang="en-GB" b="1" dirty="0" smtClean="0"/>
              <a:t>Individualised:</a:t>
            </a:r>
          </a:p>
          <a:p>
            <a:pPr marL="171450" indent="-171450">
              <a:buFont typeface="Arial" panose="020B0604020202020204" pitchFamily="34" charset="0"/>
              <a:buChar char="•"/>
            </a:pPr>
            <a:r>
              <a:rPr lang="en-GB" b="0" dirty="0" smtClean="0"/>
              <a:t>This service is accessed by a small number of children who require specialist support to make progress. </a:t>
            </a:r>
          </a:p>
          <a:p>
            <a:pPr marL="171450" indent="-171450">
              <a:buFont typeface="Arial" panose="020B0604020202020204" pitchFamily="34" charset="0"/>
              <a:buChar char="•"/>
            </a:pPr>
            <a:r>
              <a:rPr lang="en-GB" b="0" dirty="0" smtClean="0"/>
              <a:t>School </a:t>
            </a:r>
            <a:r>
              <a:rPr lang="en-GB" b="0" dirty="0" smtClean="0"/>
              <a:t>can complete 1:1 assessment with a child and provide report/ therapy plan. </a:t>
            </a:r>
          </a:p>
          <a:p>
            <a:pPr marL="171450" indent="-171450">
              <a:buFont typeface="Arial" panose="020B0604020202020204" pitchFamily="34" charset="0"/>
              <a:buChar char="•"/>
            </a:pPr>
            <a:r>
              <a:rPr lang="en-GB" b="0" dirty="0" smtClean="0"/>
              <a:t>School </a:t>
            </a:r>
            <a:r>
              <a:rPr lang="en-GB" b="0" dirty="0" smtClean="0"/>
              <a:t>can</a:t>
            </a:r>
            <a:r>
              <a:rPr lang="en-GB" b="0" baseline="0" dirty="0" smtClean="0"/>
              <a:t> d</a:t>
            </a:r>
            <a:r>
              <a:rPr lang="en-GB" b="0" dirty="0" smtClean="0"/>
              <a:t>emonstrate and model activities from a child’s therapy plan to a member of staff. </a:t>
            </a:r>
          </a:p>
          <a:p>
            <a:pPr marL="171450" indent="-171450">
              <a:buFont typeface="Arial" panose="020B0604020202020204" pitchFamily="34" charset="0"/>
              <a:buChar char="•"/>
            </a:pPr>
            <a:r>
              <a:rPr lang="en-GB" b="0" dirty="0" smtClean="0"/>
              <a:t>Attend meetings such as EHCP meetings and annual reviews relating to a specific child. </a:t>
            </a:r>
          </a:p>
          <a:p>
            <a:endParaRPr lang="en-GB" baseline="0" dirty="0" smtClean="0"/>
          </a:p>
        </p:txBody>
      </p:sp>
      <p:sp>
        <p:nvSpPr>
          <p:cNvPr id="4" name="Slide Number Placeholder 3"/>
          <p:cNvSpPr>
            <a:spLocks noGrp="1"/>
          </p:cNvSpPr>
          <p:nvPr>
            <p:ph type="sldNum" sz="quarter" idx="10"/>
          </p:nvPr>
        </p:nvSpPr>
        <p:spPr/>
        <p:txBody>
          <a:bodyPr/>
          <a:lstStyle/>
          <a:p>
            <a:fld id="{7A41E2C0-EA1B-4BB3-B4B0-18C3A0939967}" type="slidenum">
              <a:rPr lang="en-GB" smtClean="0"/>
              <a:t>7</a:t>
            </a:fld>
            <a:endParaRPr lang="en-GB"/>
          </a:p>
        </p:txBody>
      </p:sp>
    </p:spTree>
    <p:extLst>
      <p:ext uri="{BB962C8B-B14F-4D97-AF65-F5344CB8AC3E}">
        <p14:creationId xmlns:p14="http://schemas.microsoft.com/office/powerpoint/2010/main" val="3655697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GB" altLang="en-US" dirty="0" smtClean="0">
              <a:ea typeface="ＭＳ Ｐゴシック" pitchFamily="34" charset="-128"/>
            </a:endParaRPr>
          </a:p>
        </p:txBody>
      </p:sp>
      <p:sp>
        <p:nvSpPr>
          <p:cNvPr id="36868" name="Slide Number Placeholder 3"/>
          <p:cNvSpPr>
            <a:spLocks noGrp="1"/>
          </p:cNvSpPr>
          <p:nvPr>
            <p:ph type="sldNum" sz="quarter" idx="5"/>
          </p:nvPr>
        </p:nvSpPr>
        <p:spPr>
          <a:noFill/>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4D7D1C07-6C1C-4FE7-9DBF-F97E93F4EDD1}" type="slidenum">
              <a:rPr lang="en-US" altLang="en-US" sz="1200" smtClean="0"/>
              <a:pPr/>
              <a:t>8</a:t>
            </a:fld>
            <a:endParaRPr lang="en-US" alt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GB" altLang="en-US" dirty="0" smtClean="0">
              <a:ea typeface="ＭＳ Ｐゴシック" pitchFamily="34" charset="-128"/>
            </a:endParaRPr>
          </a:p>
        </p:txBody>
      </p:sp>
      <p:sp>
        <p:nvSpPr>
          <p:cNvPr id="36868" name="Slide Number Placeholder 3"/>
          <p:cNvSpPr>
            <a:spLocks noGrp="1"/>
          </p:cNvSpPr>
          <p:nvPr>
            <p:ph type="sldNum" sz="quarter" idx="5"/>
          </p:nvPr>
        </p:nvSpPr>
        <p:spPr>
          <a:noFill/>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4D7D1C07-6C1C-4FE7-9DBF-F97E93F4EDD1}" type="slidenum">
              <a:rPr lang="en-US" altLang="en-US" sz="1200" smtClean="0"/>
              <a:pPr/>
              <a:t>9</a:t>
            </a:fld>
            <a:endParaRPr lang="en-US"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50E71ED-5F7E-4141-85C4-28729B41DF04}" type="datetimeFigureOut">
              <a:rPr lang="en-GB" smtClean="0"/>
              <a:t>07/11/2018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1B769C-BD00-4948-8AAB-083CD199297B}" type="slidenum">
              <a:rPr lang="en-GB" smtClean="0"/>
              <a:t>‹#›</a:t>
            </a:fld>
            <a:endParaRPr lang="en-GB"/>
          </a:p>
        </p:txBody>
      </p:sp>
    </p:spTree>
    <p:extLst>
      <p:ext uri="{BB962C8B-B14F-4D97-AF65-F5344CB8AC3E}">
        <p14:creationId xmlns:p14="http://schemas.microsoft.com/office/powerpoint/2010/main" val="911346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0E71ED-5F7E-4141-85C4-28729B41DF04}" type="datetimeFigureOut">
              <a:rPr lang="en-GB" smtClean="0"/>
              <a:t>07/11/2018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1B769C-BD00-4948-8AAB-083CD199297B}" type="slidenum">
              <a:rPr lang="en-GB" smtClean="0"/>
              <a:t>‹#›</a:t>
            </a:fld>
            <a:endParaRPr lang="en-GB"/>
          </a:p>
        </p:txBody>
      </p:sp>
    </p:spTree>
    <p:extLst>
      <p:ext uri="{BB962C8B-B14F-4D97-AF65-F5344CB8AC3E}">
        <p14:creationId xmlns:p14="http://schemas.microsoft.com/office/powerpoint/2010/main" val="4215419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0E71ED-5F7E-4141-85C4-28729B41DF04}" type="datetimeFigureOut">
              <a:rPr lang="en-GB" smtClean="0"/>
              <a:t>07/11/2018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1B769C-BD00-4948-8AAB-083CD199297B}" type="slidenum">
              <a:rPr lang="en-GB" smtClean="0"/>
              <a:t>‹#›</a:t>
            </a:fld>
            <a:endParaRPr lang="en-GB"/>
          </a:p>
        </p:txBody>
      </p:sp>
    </p:spTree>
    <p:extLst>
      <p:ext uri="{BB962C8B-B14F-4D97-AF65-F5344CB8AC3E}">
        <p14:creationId xmlns:p14="http://schemas.microsoft.com/office/powerpoint/2010/main" val="1844769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LightTinted">
    <p:spTree>
      <p:nvGrpSpPr>
        <p:cNvPr id="1" name=""/>
        <p:cNvGrpSpPr/>
        <p:nvPr/>
      </p:nvGrpSpPr>
      <p:grpSpPr>
        <a:xfrm>
          <a:off x="0" y="0"/>
          <a:ext cx="0" cy="0"/>
          <a:chOff x="0" y="0"/>
          <a:chExt cx="0" cy="0"/>
        </a:xfrm>
      </p:grpSpPr>
      <p:pic>
        <p:nvPicPr>
          <p:cNvPr id="2"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9936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0E71ED-5F7E-4141-85C4-28729B41DF04}" type="datetimeFigureOut">
              <a:rPr lang="en-GB" smtClean="0"/>
              <a:t>07/11/2018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1B769C-BD00-4948-8AAB-083CD199297B}" type="slidenum">
              <a:rPr lang="en-GB" smtClean="0"/>
              <a:t>‹#›</a:t>
            </a:fld>
            <a:endParaRPr lang="en-GB"/>
          </a:p>
        </p:txBody>
      </p:sp>
    </p:spTree>
    <p:extLst>
      <p:ext uri="{BB962C8B-B14F-4D97-AF65-F5344CB8AC3E}">
        <p14:creationId xmlns:p14="http://schemas.microsoft.com/office/powerpoint/2010/main" val="97652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E71ED-5F7E-4141-85C4-28729B41DF04}" type="datetimeFigureOut">
              <a:rPr lang="en-GB" smtClean="0"/>
              <a:t>07/11/2018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1B769C-BD00-4948-8AAB-083CD199297B}" type="slidenum">
              <a:rPr lang="en-GB" smtClean="0"/>
              <a:t>‹#›</a:t>
            </a:fld>
            <a:endParaRPr lang="en-GB"/>
          </a:p>
        </p:txBody>
      </p:sp>
    </p:spTree>
    <p:extLst>
      <p:ext uri="{BB962C8B-B14F-4D97-AF65-F5344CB8AC3E}">
        <p14:creationId xmlns:p14="http://schemas.microsoft.com/office/powerpoint/2010/main" val="125751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50E71ED-5F7E-4141-85C4-28729B41DF04}" type="datetimeFigureOut">
              <a:rPr lang="en-GB" smtClean="0"/>
              <a:t>07/11/2018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1B769C-BD00-4948-8AAB-083CD199297B}" type="slidenum">
              <a:rPr lang="en-GB" smtClean="0"/>
              <a:t>‹#›</a:t>
            </a:fld>
            <a:endParaRPr lang="en-GB"/>
          </a:p>
        </p:txBody>
      </p:sp>
    </p:spTree>
    <p:extLst>
      <p:ext uri="{BB962C8B-B14F-4D97-AF65-F5344CB8AC3E}">
        <p14:creationId xmlns:p14="http://schemas.microsoft.com/office/powerpoint/2010/main" val="3546583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50E71ED-5F7E-4141-85C4-28729B41DF04}" type="datetimeFigureOut">
              <a:rPr lang="en-GB" smtClean="0"/>
              <a:t>07/11/2018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1B769C-BD00-4948-8AAB-083CD199297B}" type="slidenum">
              <a:rPr lang="en-GB" smtClean="0"/>
              <a:t>‹#›</a:t>
            </a:fld>
            <a:endParaRPr lang="en-GB"/>
          </a:p>
        </p:txBody>
      </p:sp>
    </p:spTree>
    <p:extLst>
      <p:ext uri="{BB962C8B-B14F-4D97-AF65-F5344CB8AC3E}">
        <p14:creationId xmlns:p14="http://schemas.microsoft.com/office/powerpoint/2010/main" val="3929991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50E71ED-5F7E-4141-85C4-28729B41DF04}" type="datetimeFigureOut">
              <a:rPr lang="en-GB" smtClean="0"/>
              <a:t>07/11/2018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1B769C-BD00-4948-8AAB-083CD199297B}" type="slidenum">
              <a:rPr lang="en-GB" smtClean="0"/>
              <a:t>‹#›</a:t>
            </a:fld>
            <a:endParaRPr lang="en-GB"/>
          </a:p>
        </p:txBody>
      </p:sp>
    </p:spTree>
    <p:extLst>
      <p:ext uri="{BB962C8B-B14F-4D97-AF65-F5344CB8AC3E}">
        <p14:creationId xmlns:p14="http://schemas.microsoft.com/office/powerpoint/2010/main" val="2062665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E71ED-5F7E-4141-85C4-28729B41DF04}" type="datetimeFigureOut">
              <a:rPr lang="en-GB" smtClean="0"/>
              <a:t>07/11/2018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1B769C-BD00-4948-8AAB-083CD199297B}" type="slidenum">
              <a:rPr lang="en-GB" smtClean="0"/>
              <a:t>‹#›</a:t>
            </a:fld>
            <a:endParaRPr lang="en-GB"/>
          </a:p>
        </p:txBody>
      </p:sp>
    </p:spTree>
    <p:extLst>
      <p:ext uri="{BB962C8B-B14F-4D97-AF65-F5344CB8AC3E}">
        <p14:creationId xmlns:p14="http://schemas.microsoft.com/office/powerpoint/2010/main" val="35773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E71ED-5F7E-4141-85C4-28729B41DF04}" type="datetimeFigureOut">
              <a:rPr lang="en-GB" smtClean="0"/>
              <a:t>07/11/2018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1B769C-BD00-4948-8AAB-083CD199297B}" type="slidenum">
              <a:rPr lang="en-GB" smtClean="0"/>
              <a:t>‹#›</a:t>
            </a:fld>
            <a:endParaRPr lang="en-GB"/>
          </a:p>
        </p:txBody>
      </p:sp>
    </p:spTree>
    <p:extLst>
      <p:ext uri="{BB962C8B-B14F-4D97-AF65-F5344CB8AC3E}">
        <p14:creationId xmlns:p14="http://schemas.microsoft.com/office/powerpoint/2010/main" val="2215664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E71ED-5F7E-4141-85C4-28729B41DF04}" type="datetimeFigureOut">
              <a:rPr lang="en-GB" smtClean="0"/>
              <a:t>07/11/2018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1B769C-BD00-4948-8AAB-083CD199297B}" type="slidenum">
              <a:rPr lang="en-GB" smtClean="0"/>
              <a:t>‹#›</a:t>
            </a:fld>
            <a:endParaRPr lang="en-GB"/>
          </a:p>
        </p:txBody>
      </p:sp>
    </p:spTree>
    <p:extLst>
      <p:ext uri="{BB962C8B-B14F-4D97-AF65-F5344CB8AC3E}">
        <p14:creationId xmlns:p14="http://schemas.microsoft.com/office/powerpoint/2010/main" val="175511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1ED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E71ED-5F7E-4141-85C4-28729B41DF04}" type="datetimeFigureOut">
              <a:rPr lang="en-GB" smtClean="0"/>
              <a:t>07/11/2018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1B769C-BD00-4948-8AAB-083CD199297B}" type="slidenum">
              <a:rPr lang="en-GB" smtClean="0"/>
              <a:t>‹#›</a:t>
            </a:fld>
            <a:endParaRPr lang="en-GB"/>
          </a:p>
        </p:txBody>
      </p:sp>
    </p:spTree>
    <p:extLst>
      <p:ext uri="{BB962C8B-B14F-4D97-AF65-F5344CB8AC3E}">
        <p14:creationId xmlns:p14="http://schemas.microsoft.com/office/powerpoint/2010/main" val="4282503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hecommunicationtrust.org.u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ican.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420888"/>
            <a:ext cx="7772400" cy="1470025"/>
          </a:xfrm>
        </p:spPr>
        <p:txBody>
          <a:bodyPr>
            <a:normAutofit fontScale="90000"/>
          </a:bodyPr>
          <a:lstStyle/>
          <a:p>
            <a:r>
              <a:rPr lang="en-GB" dirty="0" smtClean="0"/>
              <a:t> </a:t>
            </a:r>
            <a:r>
              <a:rPr lang="en-GB" altLang="en-US" dirty="0">
                <a:solidFill>
                  <a:srgbClr val="002776"/>
                </a:solidFill>
                <a:latin typeface="Arial" panose="020B0604020202020204" pitchFamily="34" charset="0"/>
                <a:cs typeface="Arial" panose="020B0604020202020204" pitchFamily="34" charset="0"/>
              </a:rPr>
              <a:t>Supporting </a:t>
            </a:r>
            <a:r>
              <a:rPr lang="en-GB" altLang="en-US" dirty="0" smtClean="0">
                <a:solidFill>
                  <a:srgbClr val="002776"/>
                </a:solidFill>
                <a:latin typeface="Arial" panose="020B0604020202020204" pitchFamily="34" charset="0"/>
                <a:cs typeface="Arial" panose="020B0604020202020204" pitchFamily="34" charset="0"/>
              </a:rPr>
              <a:t>Speech</a:t>
            </a:r>
            <a:r>
              <a:rPr lang="en-GB" altLang="en-US" dirty="0">
                <a:solidFill>
                  <a:srgbClr val="002776"/>
                </a:solidFill>
                <a:latin typeface="Arial" panose="020B0604020202020204" pitchFamily="34" charset="0"/>
                <a:cs typeface="Arial" panose="020B0604020202020204" pitchFamily="34" charset="0"/>
              </a:rPr>
              <a:t>, </a:t>
            </a:r>
            <a:r>
              <a:rPr lang="en-GB" altLang="en-US" dirty="0" smtClean="0">
                <a:solidFill>
                  <a:srgbClr val="002776"/>
                </a:solidFill>
                <a:latin typeface="Arial" panose="020B0604020202020204" pitchFamily="34" charset="0"/>
                <a:cs typeface="Arial" panose="020B0604020202020204" pitchFamily="34" charset="0"/>
              </a:rPr>
              <a:t>Language </a:t>
            </a:r>
            <a:r>
              <a:rPr lang="en-GB" altLang="en-US" dirty="0">
                <a:solidFill>
                  <a:srgbClr val="002776"/>
                </a:solidFill>
                <a:latin typeface="Arial" panose="020B0604020202020204" pitchFamily="34" charset="0"/>
                <a:cs typeface="Arial" panose="020B0604020202020204" pitchFamily="34" charset="0"/>
              </a:rPr>
              <a:t>and </a:t>
            </a:r>
            <a:r>
              <a:rPr lang="en-GB" altLang="en-US" dirty="0" smtClean="0">
                <a:solidFill>
                  <a:srgbClr val="002776"/>
                </a:solidFill>
                <a:latin typeface="Arial" panose="020B0604020202020204" pitchFamily="34" charset="0"/>
                <a:cs typeface="Arial" panose="020B0604020202020204" pitchFamily="34" charset="0"/>
              </a:rPr>
              <a:t>Communication </a:t>
            </a:r>
            <a:r>
              <a:rPr lang="en-GB" altLang="en-US" dirty="0" smtClean="0">
                <a:solidFill>
                  <a:srgbClr val="002776"/>
                </a:solidFill>
                <a:latin typeface="Arial" panose="020B0604020202020204" pitchFamily="34" charset="0"/>
                <a:cs typeface="Arial" panose="020B0604020202020204" pitchFamily="34" charset="0"/>
              </a:rPr>
              <a:t>skills</a:t>
            </a:r>
            <a:r>
              <a:rPr lang="en-GB" altLang="en-US" sz="7200" b="1" dirty="0">
                <a:solidFill>
                  <a:srgbClr val="0070C0"/>
                </a:solidFill>
                <a:latin typeface="Arial" panose="020B0604020202020204" pitchFamily="34" charset="0"/>
                <a:cs typeface="Arial" panose="020B0604020202020204" pitchFamily="34" charset="0"/>
              </a:rPr>
              <a:t/>
            </a:r>
            <a:br>
              <a:rPr lang="en-GB" altLang="en-US" sz="7200" b="1" dirty="0">
                <a:solidFill>
                  <a:srgbClr val="0070C0"/>
                </a:solidFill>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5302693"/>
            <a:ext cx="1101275" cy="14573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51520" y="6247764"/>
            <a:ext cx="7704856" cy="523220"/>
          </a:xfrm>
          <a:prstGeom prst="rect">
            <a:avLst/>
          </a:prstGeom>
          <a:noFill/>
        </p:spPr>
        <p:txBody>
          <a:bodyPr wrap="square" rtlCol="0">
            <a:spAutoFit/>
          </a:bodyPr>
          <a:lstStyle/>
          <a:p>
            <a:r>
              <a:rPr lang="en-GB" sz="1400" dirty="0" smtClean="0"/>
              <a:t>Property of Berkshire Healthcare Foundation Trust. Do not reproduce or distribute without prior written consent. </a:t>
            </a:r>
            <a:endParaRPr lang="en-GB" sz="1400" dirty="0"/>
          </a:p>
        </p:txBody>
      </p:sp>
    </p:spTree>
    <p:extLst>
      <p:ext uri="{BB962C8B-B14F-4D97-AF65-F5344CB8AC3E}">
        <p14:creationId xmlns:p14="http://schemas.microsoft.com/office/powerpoint/2010/main" val="2365163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normAutofit fontScale="90000"/>
          </a:bodyPr>
          <a:lstStyle/>
          <a:p>
            <a:pPr algn="l"/>
            <a:r>
              <a:rPr lang="en-GB" altLang="en-US" sz="4000" kern="0" dirty="0" smtClean="0">
                <a:solidFill>
                  <a:srgbClr val="002060"/>
                </a:solidFill>
                <a:latin typeface="Arial" charset="0"/>
                <a:cs typeface="Arial" charset="0"/>
              </a:rPr>
              <a:t>The Statistics</a:t>
            </a:r>
            <a:r>
              <a:rPr lang="en-GB" altLang="en-US" kern="0" dirty="0">
                <a:solidFill>
                  <a:srgbClr val="0070C0"/>
                </a:solidFill>
                <a:latin typeface="Arial" charset="0"/>
                <a:cs typeface="Arial" charset="0"/>
              </a:rPr>
              <a:t/>
            </a:r>
            <a:br>
              <a:rPr lang="en-GB" altLang="en-US" kern="0" dirty="0">
                <a:solidFill>
                  <a:srgbClr val="0070C0"/>
                </a:solidFill>
                <a:latin typeface="Arial" charset="0"/>
                <a:cs typeface="Arial" charset="0"/>
              </a:rPr>
            </a:br>
            <a:endParaRPr lang="en-GB" dirty="0"/>
          </a:p>
        </p:txBody>
      </p:sp>
      <p:sp>
        <p:nvSpPr>
          <p:cNvPr id="3" name="Content Placeholder 2"/>
          <p:cNvSpPr>
            <a:spLocks noGrp="1"/>
          </p:cNvSpPr>
          <p:nvPr>
            <p:ph idx="1"/>
          </p:nvPr>
        </p:nvSpPr>
        <p:spPr>
          <a:xfrm>
            <a:off x="457200" y="1124744"/>
            <a:ext cx="8229600" cy="5001419"/>
          </a:xfrm>
        </p:spPr>
        <p:txBody>
          <a:bodyPr>
            <a:normAutofit fontScale="70000" lnSpcReduction="20000"/>
          </a:bodyPr>
          <a:lstStyle/>
          <a:p>
            <a:pPr lvl="0"/>
            <a:r>
              <a:rPr lang="en-GB" dirty="0">
                <a:latin typeface="Arial" panose="020B0604020202020204" pitchFamily="34" charset="0"/>
                <a:cs typeface="Arial" panose="020B0604020202020204" pitchFamily="34" charset="0"/>
              </a:rPr>
              <a:t>10% of all children will have a long term and persistent communication difficulty.</a:t>
            </a:r>
          </a:p>
          <a:p>
            <a:pPr marL="0" lvl="0" indent="0">
              <a:buNone/>
            </a:pPr>
            <a:endParaRPr lang="en-GB" dirty="0">
              <a:latin typeface="Arial" panose="020B0604020202020204" pitchFamily="34" charset="0"/>
              <a:cs typeface="Arial" panose="020B0604020202020204" pitchFamily="34" charset="0"/>
            </a:endParaRPr>
          </a:p>
          <a:p>
            <a:pPr lvl="0"/>
            <a:r>
              <a:rPr lang="en-GB" dirty="0">
                <a:latin typeface="Arial" panose="020B0604020202020204" pitchFamily="34" charset="0"/>
                <a:cs typeface="Arial" panose="020B0604020202020204" pitchFamily="34" charset="0"/>
              </a:rPr>
              <a:t>In some areas of the country, 50% of children are starting school with poor speech, language and communication skills.</a:t>
            </a:r>
          </a:p>
          <a:p>
            <a:pPr marL="0" lvl="0" indent="0">
              <a:buNone/>
            </a:pPr>
            <a:endParaRPr lang="en-GB" dirty="0">
              <a:latin typeface="Arial" panose="020B0604020202020204" pitchFamily="34" charset="0"/>
              <a:cs typeface="Arial" panose="020B0604020202020204" pitchFamily="34" charset="0"/>
            </a:endParaRPr>
          </a:p>
          <a:p>
            <a:pPr lvl="0"/>
            <a:r>
              <a:rPr lang="en-GB" dirty="0">
                <a:latin typeface="Arial" panose="020B0604020202020204" pitchFamily="34" charset="0"/>
                <a:cs typeface="Arial" panose="020B0604020202020204" pitchFamily="34" charset="0"/>
              </a:rPr>
              <a:t>A child’s vocabulary at age five is a predictor of his educational success and outcomes at age 30.</a:t>
            </a:r>
          </a:p>
          <a:p>
            <a:pPr marL="0" lvl="0" indent="0">
              <a:buNone/>
            </a:pPr>
            <a:r>
              <a:rPr lang="en-GB" dirty="0">
                <a:latin typeface="Arial" panose="020B0604020202020204" pitchFamily="34" charset="0"/>
                <a:cs typeface="Arial" panose="020B0604020202020204" pitchFamily="34" charset="0"/>
              </a:rPr>
              <a:t> </a:t>
            </a:r>
          </a:p>
          <a:p>
            <a:pPr lvl="0"/>
            <a:r>
              <a:rPr lang="en-GB" dirty="0">
                <a:latin typeface="Arial" panose="020B0604020202020204" pitchFamily="34" charset="0"/>
                <a:cs typeface="Arial" panose="020B0604020202020204" pitchFamily="34" charset="0"/>
              </a:rPr>
              <a:t>60% of young people in young offender’s institutions have a communication difficulty.</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50-90% of children with persistent difficulties will go on to have problems with </a:t>
            </a:r>
            <a:r>
              <a:rPr lang="en-GB" dirty="0" smtClean="0">
                <a:latin typeface="Arial" panose="020B0604020202020204" pitchFamily="34" charset="0"/>
                <a:cs typeface="Arial" panose="020B0604020202020204" pitchFamily="34" charset="0"/>
              </a:rPr>
              <a:t>reading.</a:t>
            </a:r>
            <a:endParaRPr lang="en-GB" dirty="0">
              <a:latin typeface="Arial" panose="020B0604020202020204" pitchFamily="34" charset="0"/>
              <a:cs typeface="Arial" panose="020B0604020202020204" pitchFamily="34" charset="0"/>
            </a:endParaRPr>
          </a:p>
          <a:p>
            <a:pPr marL="0" indent="0">
              <a:buNone/>
            </a:pPr>
            <a:endParaRPr lang="en-GB"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5302693"/>
            <a:ext cx="1101275" cy="14573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545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normAutofit fontScale="90000"/>
          </a:bodyPr>
          <a:lstStyle/>
          <a:p>
            <a:pPr algn="l"/>
            <a:r>
              <a:rPr lang="en-GB" altLang="en-US" kern="0" dirty="0">
                <a:solidFill>
                  <a:srgbClr val="0070C0"/>
                </a:solidFill>
                <a:latin typeface="Arial" charset="0"/>
                <a:cs typeface="Arial" charset="0"/>
              </a:rPr>
              <a:t/>
            </a:r>
            <a:br>
              <a:rPr lang="en-GB" altLang="en-US" kern="0" dirty="0">
                <a:solidFill>
                  <a:srgbClr val="0070C0"/>
                </a:solidFill>
                <a:latin typeface="Arial" charset="0"/>
                <a:cs typeface="Arial" charset="0"/>
              </a:rPr>
            </a:br>
            <a:endParaRPr lang="en-GB" dirty="0"/>
          </a:p>
        </p:txBody>
      </p:sp>
      <p:sp>
        <p:nvSpPr>
          <p:cNvPr id="3" name="Content Placeholder 2"/>
          <p:cNvSpPr>
            <a:spLocks noGrp="1"/>
          </p:cNvSpPr>
          <p:nvPr>
            <p:ph idx="1"/>
          </p:nvPr>
        </p:nvSpPr>
        <p:spPr>
          <a:xfrm>
            <a:off x="457200" y="1124744"/>
            <a:ext cx="8229600" cy="5001419"/>
          </a:xfrm>
        </p:spPr>
        <p:txBody>
          <a:bodyPr>
            <a:normAutofit/>
          </a:bodyPr>
          <a:lstStyle/>
          <a:p>
            <a:pPr marL="0" indent="0" algn="ctr">
              <a:buNone/>
            </a:pPr>
            <a:endParaRPr lang="en-GB" altLang="en-US" sz="3600" dirty="0" smtClean="0">
              <a:latin typeface="Arial" charset="0"/>
            </a:endParaRPr>
          </a:p>
          <a:p>
            <a:pPr marL="0" indent="0" algn="ctr">
              <a:buNone/>
            </a:pPr>
            <a:endParaRPr lang="en-GB" altLang="en-US" sz="3600" dirty="0">
              <a:latin typeface="Arial" charset="0"/>
            </a:endParaRPr>
          </a:p>
          <a:p>
            <a:pPr marL="0" indent="0" algn="ctr">
              <a:buNone/>
            </a:pPr>
            <a:r>
              <a:rPr lang="en-GB" altLang="en-US" sz="3600" dirty="0" smtClean="0">
                <a:solidFill>
                  <a:srgbClr val="002060"/>
                </a:solidFill>
                <a:latin typeface="Arial" charset="0"/>
              </a:rPr>
              <a:t>What </a:t>
            </a:r>
            <a:r>
              <a:rPr lang="en-GB" altLang="en-US" sz="3600" dirty="0">
                <a:solidFill>
                  <a:srgbClr val="002060"/>
                </a:solidFill>
                <a:latin typeface="Arial" charset="0"/>
              </a:rPr>
              <a:t>elements make up communication?</a:t>
            </a:r>
          </a:p>
          <a:p>
            <a:pPr marL="0" indent="0">
              <a:buNone/>
            </a:pPr>
            <a:endParaRPr lang="en-GB"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5302693"/>
            <a:ext cx="1101275" cy="14573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2641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normAutofit/>
          </a:bodyPr>
          <a:lstStyle/>
          <a:p>
            <a:pPr algn="l"/>
            <a:r>
              <a:rPr lang="en-GB" kern="0" dirty="0" smtClean="0">
                <a:solidFill>
                  <a:srgbClr val="0070C0"/>
                </a:solidFill>
                <a:latin typeface="Arial" charset="0"/>
                <a:cs typeface="Arial" charset="0"/>
              </a:rPr>
              <a:t>The Communication Tree</a:t>
            </a:r>
            <a:endParaRPr lang="en-GB" dirty="0"/>
          </a:p>
        </p:txBody>
      </p:sp>
      <p:sp>
        <p:nvSpPr>
          <p:cNvPr id="3" name="Content Placeholder 2"/>
          <p:cNvSpPr>
            <a:spLocks noGrp="1"/>
          </p:cNvSpPr>
          <p:nvPr>
            <p:ph idx="1"/>
          </p:nvPr>
        </p:nvSpPr>
        <p:spPr>
          <a:xfrm>
            <a:off x="457200" y="1124744"/>
            <a:ext cx="8229600" cy="5001419"/>
          </a:xfrm>
        </p:spPr>
        <p:txBody>
          <a:bodyPr>
            <a:normAutofit/>
          </a:bodyPr>
          <a:lstStyle/>
          <a:p>
            <a:pPr marL="0" indent="0" algn="ctr">
              <a:buNone/>
            </a:pPr>
            <a:endParaRPr lang="en-GB" altLang="en-US" sz="3600" dirty="0" smtClean="0">
              <a:latin typeface="Arial" charset="0"/>
            </a:endParaRPr>
          </a:p>
          <a:p>
            <a:pPr marL="0" indent="0" algn="ctr">
              <a:buNone/>
            </a:pPr>
            <a:endParaRPr lang="en-GB" altLang="en-US" sz="3600" dirty="0">
              <a:latin typeface="Arial" charset="0"/>
            </a:endParaRPr>
          </a:p>
          <a:p>
            <a:pPr marL="0" indent="0">
              <a:buNone/>
            </a:pPr>
            <a:endParaRPr lang="en-GB"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5302693"/>
            <a:ext cx="1101275" cy="14573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5048" y="1352860"/>
            <a:ext cx="5375492"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12"/>
          <p:cNvSpPr txBox="1">
            <a:spLocks noChangeArrowheads="1"/>
          </p:cNvSpPr>
          <p:nvPr/>
        </p:nvSpPr>
        <p:spPr bwMode="auto">
          <a:xfrm>
            <a:off x="3347864" y="2200266"/>
            <a:ext cx="2743200" cy="454025"/>
          </a:xfrm>
          <a:prstGeom prst="rect">
            <a:avLst/>
          </a:prstGeom>
          <a:solidFill>
            <a:srgbClr val="33CC33"/>
          </a:solidFill>
          <a:ln w="9525">
            <a:solidFill>
              <a:srgbClr val="000000"/>
            </a:solidFill>
            <a:miter lim="800000"/>
            <a:headEnd/>
            <a:tailEnd/>
          </a:ln>
        </p:spPr>
        <p:txBody>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ctr">
              <a:spcBef>
                <a:spcPct val="0"/>
              </a:spcBef>
              <a:buClrTx/>
              <a:buSzTx/>
              <a:buFontTx/>
              <a:buNone/>
            </a:pPr>
            <a:r>
              <a:rPr lang="en-GB" altLang="en-US" sz="1200" b="1" dirty="0">
                <a:latin typeface="Arial" charset="0"/>
              </a:rPr>
              <a:t>Leaves and blossom = speech sounds</a:t>
            </a:r>
            <a:endParaRPr lang="en-GB" altLang="en-US" sz="1800" dirty="0">
              <a:latin typeface="Arial" charset="0"/>
            </a:endParaRPr>
          </a:p>
        </p:txBody>
      </p:sp>
      <p:sp>
        <p:nvSpPr>
          <p:cNvPr id="7" name="Text Box 11"/>
          <p:cNvSpPr txBox="1">
            <a:spLocks noChangeArrowheads="1"/>
          </p:cNvSpPr>
          <p:nvPr/>
        </p:nvSpPr>
        <p:spPr bwMode="auto">
          <a:xfrm>
            <a:off x="3747120" y="2942895"/>
            <a:ext cx="1944688" cy="504825"/>
          </a:xfrm>
          <a:prstGeom prst="rect">
            <a:avLst/>
          </a:prstGeom>
          <a:solidFill>
            <a:srgbClr val="CC6600"/>
          </a:solidFill>
          <a:ln w="9525">
            <a:solidFill>
              <a:srgbClr val="000000"/>
            </a:solidFill>
            <a:miter lim="800000"/>
            <a:headEnd/>
            <a:tailEnd/>
          </a:ln>
        </p:spPr>
        <p:txBody>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ctr">
              <a:spcBef>
                <a:spcPct val="0"/>
              </a:spcBef>
              <a:buClrTx/>
              <a:buSzTx/>
              <a:buFontTx/>
              <a:buNone/>
            </a:pPr>
            <a:r>
              <a:rPr lang="en-GB" altLang="en-US" sz="1200" b="1" dirty="0">
                <a:latin typeface="Arial" charset="0"/>
              </a:rPr>
              <a:t>Branches = Expressive / spoken language </a:t>
            </a:r>
            <a:endParaRPr lang="en-GB" altLang="en-US" sz="1800" dirty="0">
              <a:latin typeface="Arial" charset="0"/>
            </a:endParaRPr>
          </a:p>
        </p:txBody>
      </p:sp>
      <p:sp>
        <p:nvSpPr>
          <p:cNvPr id="8" name="Text Box 10"/>
          <p:cNvSpPr txBox="1">
            <a:spLocks noChangeArrowheads="1"/>
          </p:cNvSpPr>
          <p:nvPr/>
        </p:nvSpPr>
        <p:spPr bwMode="auto">
          <a:xfrm rot="16200000">
            <a:off x="4286870" y="3573649"/>
            <a:ext cx="865188" cy="1223962"/>
          </a:xfrm>
          <a:prstGeom prst="rect">
            <a:avLst/>
          </a:prstGeom>
          <a:solidFill>
            <a:srgbClr val="CC6600"/>
          </a:solidFill>
          <a:ln w="9525">
            <a:solidFill>
              <a:srgbClr val="000000"/>
            </a:solidFill>
            <a:miter lim="800000"/>
            <a:headEnd/>
            <a:tailEnd/>
          </a:ln>
        </p:spPr>
        <p:txBody>
          <a:bodyPr vert="eaVert"/>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ctr">
              <a:spcBef>
                <a:spcPct val="0"/>
              </a:spcBef>
              <a:buClrTx/>
              <a:buSzTx/>
              <a:buFontTx/>
              <a:buNone/>
            </a:pPr>
            <a:r>
              <a:rPr lang="en-GB" altLang="en-US" sz="1200" b="1">
                <a:latin typeface="Arial" charset="0"/>
              </a:rPr>
              <a:t>Trunk = Receptive language / Understanding </a:t>
            </a:r>
            <a:endParaRPr lang="en-GB" altLang="en-US" sz="1800">
              <a:latin typeface="Arial" charset="0"/>
            </a:endParaRPr>
          </a:p>
        </p:txBody>
      </p:sp>
      <p:sp>
        <p:nvSpPr>
          <p:cNvPr id="9" name="Text Box 9"/>
          <p:cNvSpPr txBox="1">
            <a:spLocks noChangeArrowheads="1"/>
          </p:cNvSpPr>
          <p:nvPr/>
        </p:nvSpPr>
        <p:spPr bwMode="auto">
          <a:xfrm>
            <a:off x="5919788" y="4346575"/>
            <a:ext cx="1892300" cy="522288"/>
          </a:xfrm>
          <a:prstGeom prst="rect">
            <a:avLst/>
          </a:prstGeom>
          <a:solidFill>
            <a:srgbClr val="00CCFF"/>
          </a:solidFill>
          <a:ln w="9525">
            <a:solidFill>
              <a:srgbClr val="000000"/>
            </a:solidFill>
            <a:miter lim="800000"/>
            <a:headEnd/>
            <a:tailEnd/>
          </a:ln>
        </p:spPr>
        <p:txBody>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ctr">
              <a:spcBef>
                <a:spcPct val="0"/>
              </a:spcBef>
              <a:buClrTx/>
              <a:buSzTx/>
              <a:buFontTx/>
              <a:buNone/>
            </a:pPr>
            <a:r>
              <a:rPr lang="en-GB" altLang="en-US" sz="1200" b="1">
                <a:latin typeface="Arial" charset="0"/>
              </a:rPr>
              <a:t>Environment-</a:t>
            </a:r>
          </a:p>
          <a:p>
            <a:pPr algn="ctr">
              <a:spcBef>
                <a:spcPct val="0"/>
              </a:spcBef>
              <a:buClrTx/>
              <a:buSzTx/>
              <a:buFontTx/>
              <a:buNone/>
            </a:pPr>
            <a:r>
              <a:rPr lang="en-GB" altLang="en-US" sz="1200" b="1">
                <a:latin typeface="Arial" charset="0"/>
              </a:rPr>
              <a:t>too much stimulation</a:t>
            </a:r>
            <a:endParaRPr lang="en-GB" altLang="en-US" sz="1800">
              <a:latin typeface="Arial" charset="0"/>
            </a:endParaRPr>
          </a:p>
        </p:txBody>
      </p:sp>
      <p:sp>
        <p:nvSpPr>
          <p:cNvPr id="10" name="Text Box 8"/>
          <p:cNvSpPr txBox="1">
            <a:spLocks noChangeArrowheads="1"/>
          </p:cNvSpPr>
          <p:nvPr/>
        </p:nvSpPr>
        <p:spPr bwMode="auto">
          <a:xfrm>
            <a:off x="1500188" y="4346575"/>
            <a:ext cx="1828800" cy="600075"/>
          </a:xfrm>
          <a:prstGeom prst="rect">
            <a:avLst/>
          </a:prstGeom>
          <a:solidFill>
            <a:srgbClr val="00CCFF"/>
          </a:solidFill>
          <a:ln w="9525">
            <a:solidFill>
              <a:srgbClr val="000000"/>
            </a:solidFill>
            <a:miter lim="800000"/>
            <a:headEnd/>
            <a:tailEnd/>
          </a:ln>
        </p:spPr>
        <p:txBody>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ctr">
              <a:spcBef>
                <a:spcPct val="0"/>
              </a:spcBef>
              <a:buClrTx/>
              <a:buSzTx/>
              <a:buFontTx/>
              <a:buNone/>
            </a:pPr>
            <a:r>
              <a:rPr lang="en-GB" altLang="en-US" sz="1200" b="1">
                <a:latin typeface="Arial" charset="0"/>
              </a:rPr>
              <a:t>Environment-</a:t>
            </a:r>
          </a:p>
          <a:p>
            <a:pPr algn="ctr">
              <a:spcBef>
                <a:spcPct val="0"/>
              </a:spcBef>
              <a:buClrTx/>
              <a:buSzTx/>
              <a:buFontTx/>
              <a:buNone/>
            </a:pPr>
            <a:r>
              <a:rPr lang="en-GB" altLang="en-US" sz="1200" b="1">
                <a:latin typeface="Arial" charset="0"/>
              </a:rPr>
              <a:t>too little stimulation</a:t>
            </a:r>
            <a:endParaRPr lang="en-GB" altLang="en-US" sz="1800">
              <a:latin typeface="Arial" charset="0"/>
            </a:endParaRPr>
          </a:p>
        </p:txBody>
      </p:sp>
      <p:sp>
        <p:nvSpPr>
          <p:cNvPr id="11" name="Text Box 7"/>
          <p:cNvSpPr txBox="1">
            <a:spLocks noChangeArrowheads="1"/>
          </p:cNvSpPr>
          <p:nvPr/>
        </p:nvSpPr>
        <p:spPr bwMode="auto">
          <a:xfrm>
            <a:off x="5919788" y="5229225"/>
            <a:ext cx="1295400" cy="431800"/>
          </a:xfrm>
          <a:prstGeom prst="rect">
            <a:avLst/>
          </a:prstGeom>
          <a:solidFill>
            <a:srgbClr val="CCFF33"/>
          </a:solidFill>
          <a:ln w="9525">
            <a:solidFill>
              <a:srgbClr val="000000"/>
            </a:solidFill>
            <a:miter lim="800000"/>
            <a:headEnd/>
            <a:tailEnd/>
          </a:ln>
        </p:spPr>
        <p:txBody>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ctr">
              <a:spcBef>
                <a:spcPct val="0"/>
              </a:spcBef>
              <a:buClrTx/>
              <a:buSzTx/>
              <a:buFontTx/>
              <a:buNone/>
            </a:pPr>
            <a:r>
              <a:rPr lang="en-GB" altLang="en-US" sz="1200" b="1" dirty="0">
                <a:latin typeface="Arial" charset="0"/>
              </a:rPr>
              <a:t>Development of Play</a:t>
            </a:r>
            <a:endParaRPr lang="en-GB" altLang="en-US" sz="1800" dirty="0">
              <a:latin typeface="Arial" charset="0"/>
            </a:endParaRPr>
          </a:p>
        </p:txBody>
      </p:sp>
      <p:sp>
        <p:nvSpPr>
          <p:cNvPr id="12" name="Text Box 6"/>
          <p:cNvSpPr txBox="1">
            <a:spLocks noChangeArrowheads="1"/>
          </p:cNvSpPr>
          <p:nvPr/>
        </p:nvSpPr>
        <p:spPr bwMode="auto">
          <a:xfrm>
            <a:off x="4756150" y="5999163"/>
            <a:ext cx="1255713" cy="454025"/>
          </a:xfrm>
          <a:prstGeom prst="rect">
            <a:avLst/>
          </a:prstGeom>
          <a:solidFill>
            <a:srgbClr val="CCFF33"/>
          </a:solidFill>
          <a:ln w="9525">
            <a:solidFill>
              <a:srgbClr val="000000"/>
            </a:solidFill>
            <a:miter lim="800000"/>
            <a:headEnd/>
            <a:tailEnd/>
          </a:ln>
        </p:spPr>
        <p:txBody>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ctr">
              <a:spcBef>
                <a:spcPct val="0"/>
              </a:spcBef>
              <a:buClrTx/>
              <a:buSzTx/>
              <a:buFontTx/>
              <a:buNone/>
            </a:pPr>
            <a:r>
              <a:rPr lang="en-GB" altLang="en-US" sz="1200" b="1" dirty="0">
                <a:latin typeface="Arial" charset="0"/>
              </a:rPr>
              <a:t>Desire to communicate</a:t>
            </a:r>
            <a:endParaRPr lang="en-GB" altLang="en-US" sz="1800" dirty="0">
              <a:latin typeface="Arial" charset="0"/>
            </a:endParaRPr>
          </a:p>
        </p:txBody>
      </p:sp>
      <p:sp>
        <p:nvSpPr>
          <p:cNvPr id="13" name="Text Box 5"/>
          <p:cNvSpPr txBox="1">
            <a:spLocks noChangeArrowheads="1"/>
          </p:cNvSpPr>
          <p:nvPr/>
        </p:nvSpPr>
        <p:spPr bwMode="auto">
          <a:xfrm>
            <a:off x="3347864" y="5870575"/>
            <a:ext cx="1131888" cy="257175"/>
          </a:xfrm>
          <a:prstGeom prst="rect">
            <a:avLst/>
          </a:prstGeom>
          <a:solidFill>
            <a:srgbClr val="CCFF33"/>
          </a:solidFill>
          <a:ln w="9525">
            <a:solidFill>
              <a:srgbClr val="000000"/>
            </a:solidFill>
            <a:miter lim="800000"/>
            <a:headEnd/>
            <a:tailEnd/>
          </a:ln>
        </p:spPr>
        <p:txBody>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ctr">
              <a:spcBef>
                <a:spcPct val="0"/>
              </a:spcBef>
              <a:buClrTx/>
              <a:buSzTx/>
              <a:buFontTx/>
              <a:buNone/>
            </a:pPr>
            <a:r>
              <a:rPr lang="en-GB" altLang="en-US" sz="1200" b="1" dirty="0">
                <a:latin typeface="Arial" charset="0"/>
              </a:rPr>
              <a:t>Turn taking</a:t>
            </a:r>
            <a:endParaRPr lang="en-GB" altLang="en-US" sz="1800" dirty="0">
              <a:latin typeface="Arial" charset="0"/>
            </a:endParaRPr>
          </a:p>
        </p:txBody>
      </p:sp>
      <p:sp>
        <p:nvSpPr>
          <p:cNvPr id="14" name="Text Box 4"/>
          <p:cNvSpPr txBox="1">
            <a:spLocks noChangeArrowheads="1"/>
          </p:cNvSpPr>
          <p:nvPr/>
        </p:nvSpPr>
        <p:spPr bwMode="auto">
          <a:xfrm>
            <a:off x="2465388" y="5297563"/>
            <a:ext cx="863600" cy="649288"/>
          </a:xfrm>
          <a:prstGeom prst="rect">
            <a:avLst/>
          </a:prstGeom>
          <a:solidFill>
            <a:srgbClr val="CCFF33"/>
          </a:solidFill>
          <a:ln w="9525">
            <a:solidFill>
              <a:srgbClr val="000000"/>
            </a:solidFill>
            <a:miter lim="800000"/>
            <a:headEnd/>
            <a:tailEnd/>
          </a:ln>
        </p:spPr>
        <p:txBody>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ctr">
              <a:spcBef>
                <a:spcPct val="0"/>
              </a:spcBef>
              <a:buClrTx/>
              <a:buSzTx/>
              <a:buFontTx/>
              <a:buNone/>
            </a:pPr>
            <a:r>
              <a:rPr lang="en-GB" altLang="en-US" sz="1200" b="1">
                <a:latin typeface="Arial" charset="0"/>
              </a:rPr>
              <a:t>Attention &amp; listening</a:t>
            </a:r>
            <a:endParaRPr lang="en-GB" altLang="en-US" sz="1800">
              <a:latin typeface="Arial" charset="0"/>
            </a:endParaRPr>
          </a:p>
        </p:txBody>
      </p:sp>
    </p:spTree>
    <p:extLst>
      <p:ext uri="{BB962C8B-B14F-4D97-AF65-F5344CB8AC3E}">
        <p14:creationId xmlns:p14="http://schemas.microsoft.com/office/powerpoint/2010/main" val="3262269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lide(fromBottom)">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lide(fromBottom)">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lide(fromBottom)">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slide(fromBottom)">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48" presetClass="entr" presetSubtype="0" accel="5000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10"/>
                                        </p:tgtEl>
                                        <p:attrNameLst>
                                          <p:attrName>ppt_y</p:attrName>
                                        </p:attrNameLst>
                                      </p:cBhvr>
                                      <p:tavLst>
                                        <p:tav tm="0">
                                          <p:val>
                                            <p:strVal val="#ppt_y"/>
                                          </p:val>
                                        </p:tav>
                                        <p:tav tm="100000">
                                          <p:val>
                                            <p:strVal val="#ppt_y"/>
                                          </p:val>
                                        </p:tav>
                                      </p:tavLst>
                                    </p:anim>
                                    <p:animEffect transition="in" filter="fade">
                                      <p:cBhvr>
                                        <p:cTn id="30" dur="1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48" presetClass="entr" presetSubtype="0" accel="5000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1000" fill="hold"/>
                                        <p:tgtEl>
                                          <p:spTgt spid="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6" dur="1000" fill="hold"/>
                                        <p:tgtEl>
                                          <p:spTgt spid="9"/>
                                        </p:tgtEl>
                                        <p:attrNameLst>
                                          <p:attrName>ppt_x</p:attrName>
                                        </p:attrNameLst>
                                      </p:cBhvr>
                                      <p:tavLst>
                                        <p:tav tm="0">
                                          <p:val>
                                            <p:fltVal val="-1"/>
                                          </p:val>
                                        </p:tav>
                                        <p:tav tm="50000">
                                          <p:val>
                                            <p:fltVal val="0.95"/>
                                          </p:val>
                                        </p:tav>
                                        <p:tav tm="100000">
                                          <p:val>
                                            <p:strVal val="#ppt_x"/>
                                          </p:val>
                                        </p:tav>
                                      </p:tavLst>
                                    </p:anim>
                                    <p:anim calcmode="lin" valueType="num">
                                      <p:cBhvr>
                                        <p:cTn id="37" dur="1000" fill="hold"/>
                                        <p:tgtEl>
                                          <p:spTgt spid="9"/>
                                        </p:tgtEl>
                                        <p:attrNameLst>
                                          <p:attrName>ppt_y</p:attrName>
                                        </p:attrNameLst>
                                      </p:cBhvr>
                                      <p:tavLst>
                                        <p:tav tm="0">
                                          <p:val>
                                            <p:strVal val="#ppt_y"/>
                                          </p:val>
                                        </p:tav>
                                        <p:tav tm="100000">
                                          <p:val>
                                            <p:strVal val="#ppt_y"/>
                                          </p:val>
                                        </p:tav>
                                      </p:tavLst>
                                    </p:anim>
                                    <p:animEffect transition="in" filter="fade">
                                      <p:cBhvr>
                                        <p:cTn id="38" dur="10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iterate type="lt">
                                    <p:tmPct val="0"/>
                                  </p:iterate>
                                  <p:childTnLst>
                                    <p:set>
                                      <p:cBhvr>
                                        <p:cTn id="48" dur="1" fill="hold">
                                          <p:stCondLst>
                                            <p:cond delay="0"/>
                                          </p:stCondLst>
                                        </p:cTn>
                                        <p:tgtEl>
                                          <p:spTgt spid="7"/>
                                        </p:tgtEl>
                                        <p:attrNameLst>
                                          <p:attrName>style.visibility</p:attrName>
                                        </p:attrNameLst>
                                      </p:cBhvr>
                                      <p:to>
                                        <p:strVal val="visible"/>
                                      </p:to>
                                    </p:set>
                                    <p:animScale>
                                      <p:cBhvr>
                                        <p:cTn id="49"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7"/>
                                        </p:tgtEl>
                                        <p:attrNameLst>
                                          <p:attrName>ppt_x</p:attrName>
                                          <p:attrName>ppt_y</p:attrName>
                                        </p:attrNameLst>
                                      </p:cBhvr>
                                    </p:animMotion>
                                    <p:animEffect transition="in" filter="fade">
                                      <p:cBhvr>
                                        <p:cTn id="51" dur="1000"/>
                                        <p:tgtEl>
                                          <p:spTgt spid="7"/>
                                        </p:tgtEl>
                                      </p:cBhvr>
                                    </p:animEffect>
                                  </p:childTnLst>
                                </p:cTn>
                              </p:par>
                            </p:childTnLst>
                          </p:cTn>
                        </p:par>
                      </p:childTnLst>
                    </p:cTn>
                  </p:par>
                  <p:par>
                    <p:cTn id="52" fill="hold">
                      <p:stCondLst>
                        <p:cond delay="indefinite"/>
                      </p:stCondLst>
                      <p:childTnLst>
                        <p:par>
                          <p:cTn id="53" fill="hold">
                            <p:stCondLst>
                              <p:cond delay="0"/>
                            </p:stCondLst>
                            <p:childTnLst>
                              <p:par>
                                <p:cTn id="54" presetID="30"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800" decel="100000"/>
                                        <p:tgtEl>
                                          <p:spTgt spid="6"/>
                                        </p:tgtEl>
                                      </p:cBhvr>
                                    </p:animEffect>
                                    <p:anim calcmode="lin" valueType="num">
                                      <p:cBhvr>
                                        <p:cTn id="57" dur="800" decel="100000" fill="hold"/>
                                        <p:tgtEl>
                                          <p:spTgt spid="6"/>
                                        </p:tgtEl>
                                        <p:attrNameLst>
                                          <p:attrName>style.rotation</p:attrName>
                                        </p:attrNameLst>
                                      </p:cBhvr>
                                      <p:tavLst>
                                        <p:tav tm="0">
                                          <p:val>
                                            <p:fltVal val="-90"/>
                                          </p:val>
                                        </p:tav>
                                        <p:tav tm="100000">
                                          <p:val>
                                            <p:fltVal val="0"/>
                                          </p:val>
                                        </p:tav>
                                      </p:tavLst>
                                    </p:anim>
                                    <p:anim calcmode="lin" valueType="num">
                                      <p:cBhvr>
                                        <p:cTn id="58" dur="800" decel="100000" fill="hold"/>
                                        <p:tgtEl>
                                          <p:spTgt spid="6"/>
                                        </p:tgtEl>
                                        <p:attrNameLst>
                                          <p:attrName>ppt_x</p:attrName>
                                        </p:attrNameLst>
                                      </p:cBhvr>
                                      <p:tavLst>
                                        <p:tav tm="0">
                                          <p:val>
                                            <p:strVal val="#ppt_x+0.4"/>
                                          </p:val>
                                        </p:tav>
                                        <p:tav tm="100000">
                                          <p:val>
                                            <p:strVal val="#ppt_x-0.05"/>
                                          </p:val>
                                        </p:tav>
                                      </p:tavLst>
                                    </p:anim>
                                    <p:anim calcmode="lin" valueType="num">
                                      <p:cBhvr>
                                        <p:cTn id="59" dur="800" decel="100000" fill="hold"/>
                                        <p:tgtEl>
                                          <p:spTgt spid="6"/>
                                        </p:tgtEl>
                                        <p:attrNameLst>
                                          <p:attrName>ppt_y</p:attrName>
                                        </p:attrNameLst>
                                      </p:cBhvr>
                                      <p:tavLst>
                                        <p:tav tm="0">
                                          <p:val>
                                            <p:strVal val="#ppt_y-0.4"/>
                                          </p:val>
                                        </p:tav>
                                        <p:tav tm="100000">
                                          <p:val>
                                            <p:strVal val="#ppt_y+0.1"/>
                                          </p:val>
                                        </p:tav>
                                      </p:tavLst>
                                    </p:anim>
                                    <p:anim calcmode="lin" valueType="num">
                                      <p:cBhvr>
                                        <p:cTn id="60"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61"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468313" y="476250"/>
            <a:ext cx="8280400" cy="936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4400">
                <a:solidFill>
                  <a:schemeClr val="tx2"/>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4400">
                <a:solidFill>
                  <a:schemeClr val="tx2"/>
                </a:solidFill>
                <a:latin typeface="Arial" charset="0"/>
                <a:ea typeface="ＭＳ Ｐゴシック" pitchFamily="-16" charset="-128"/>
                <a:cs typeface="Arial" charset="0"/>
              </a:defRPr>
            </a:lvl2pPr>
            <a:lvl3pPr algn="l" rtl="0" eaLnBrk="0" fontAlgn="base" hangingPunct="0">
              <a:spcBef>
                <a:spcPct val="0"/>
              </a:spcBef>
              <a:spcAft>
                <a:spcPct val="0"/>
              </a:spcAft>
              <a:defRPr sz="4400">
                <a:solidFill>
                  <a:schemeClr val="tx2"/>
                </a:solidFill>
                <a:latin typeface="Arial" charset="0"/>
                <a:ea typeface="ＭＳ Ｐゴシック" pitchFamily="-16" charset="-128"/>
                <a:cs typeface="Arial" charset="0"/>
              </a:defRPr>
            </a:lvl3pPr>
            <a:lvl4pPr algn="l" rtl="0" eaLnBrk="0" fontAlgn="base" hangingPunct="0">
              <a:spcBef>
                <a:spcPct val="0"/>
              </a:spcBef>
              <a:spcAft>
                <a:spcPct val="0"/>
              </a:spcAft>
              <a:defRPr sz="4400">
                <a:solidFill>
                  <a:schemeClr val="tx2"/>
                </a:solidFill>
                <a:latin typeface="Arial" charset="0"/>
                <a:ea typeface="ＭＳ Ｐゴシック" pitchFamily="-16" charset="-128"/>
                <a:cs typeface="Arial" charset="0"/>
              </a:defRPr>
            </a:lvl4pPr>
            <a:lvl5pPr algn="l" rtl="0" eaLnBrk="0" fontAlgn="base" hangingPunct="0">
              <a:spcBef>
                <a:spcPct val="0"/>
              </a:spcBef>
              <a:spcAft>
                <a:spcPct val="0"/>
              </a:spcAft>
              <a:defRPr sz="4400">
                <a:solidFill>
                  <a:schemeClr val="tx2"/>
                </a:solidFill>
                <a:latin typeface="Arial" charset="0"/>
                <a:ea typeface="ＭＳ Ｐゴシック" pitchFamily="-16" charset="-128"/>
                <a:cs typeface="Arial" charset="0"/>
              </a:defRPr>
            </a:lvl5pPr>
            <a:lvl6pPr marL="457200" algn="ctr" rtl="0" fontAlgn="base">
              <a:spcBef>
                <a:spcPct val="0"/>
              </a:spcBef>
              <a:spcAft>
                <a:spcPct val="0"/>
              </a:spcAft>
              <a:defRPr sz="4400">
                <a:solidFill>
                  <a:schemeClr val="tx2"/>
                </a:solidFill>
                <a:latin typeface="Arial" charset="0"/>
                <a:ea typeface="ＭＳ Ｐゴシック" pitchFamily="-16" charset="-128"/>
              </a:defRPr>
            </a:lvl6pPr>
            <a:lvl7pPr marL="914400" algn="ctr" rtl="0" fontAlgn="base">
              <a:spcBef>
                <a:spcPct val="0"/>
              </a:spcBef>
              <a:spcAft>
                <a:spcPct val="0"/>
              </a:spcAft>
              <a:defRPr sz="4400">
                <a:solidFill>
                  <a:schemeClr val="tx2"/>
                </a:solidFill>
                <a:latin typeface="Arial" charset="0"/>
                <a:ea typeface="ＭＳ Ｐゴシック" pitchFamily="-16" charset="-128"/>
              </a:defRPr>
            </a:lvl7pPr>
            <a:lvl8pPr marL="1371600" algn="ctr" rtl="0" fontAlgn="base">
              <a:spcBef>
                <a:spcPct val="0"/>
              </a:spcBef>
              <a:spcAft>
                <a:spcPct val="0"/>
              </a:spcAft>
              <a:defRPr sz="4400">
                <a:solidFill>
                  <a:schemeClr val="tx2"/>
                </a:solidFill>
                <a:latin typeface="Arial" charset="0"/>
                <a:ea typeface="ＭＳ Ｐゴシック" pitchFamily="-16" charset="-128"/>
              </a:defRPr>
            </a:lvl8pPr>
            <a:lvl9pPr marL="1828800" algn="ctr" rtl="0" fontAlgn="base">
              <a:spcBef>
                <a:spcPct val="0"/>
              </a:spcBef>
              <a:spcAft>
                <a:spcPct val="0"/>
              </a:spcAft>
              <a:defRPr sz="4400">
                <a:solidFill>
                  <a:schemeClr val="tx2"/>
                </a:solidFill>
                <a:latin typeface="Arial" charset="0"/>
                <a:ea typeface="ＭＳ Ｐゴシック" pitchFamily="-16" charset="-128"/>
              </a:defRPr>
            </a:lvl9pPr>
          </a:lstStyle>
          <a:p>
            <a:pPr eaLnBrk="1" hangingPunct="1">
              <a:defRPr/>
            </a:pPr>
            <a:r>
              <a:rPr lang="en-GB" altLang="en-US" sz="3200" kern="0" dirty="0" smtClean="0">
                <a:solidFill>
                  <a:srgbClr val="0070C0"/>
                </a:solidFill>
                <a:latin typeface="Arial" charset="0"/>
                <a:cs typeface="Arial" charset="0"/>
              </a:rPr>
              <a:t>The Communication Chain</a:t>
            </a:r>
          </a:p>
        </p:txBody>
      </p:sp>
      <p:sp>
        <p:nvSpPr>
          <p:cNvPr id="3" name="Rectangle 3"/>
          <p:cNvSpPr txBox="1">
            <a:spLocks noChangeArrowheads="1"/>
          </p:cNvSpPr>
          <p:nvPr/>
        </p:nvSpPr>
        <p:spPr bwMode="auto">
          <a:xfrm>
            <a:off x="365858" y="1431596"/>
            <a:ext cx="8351838" cy="453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lgn="ctr" eaLnBrk="1" hangingPunct="1">
              <a:buNone/>
            </a:pPr>
            <a:endParaRPr lang="en-GB" altLang="en-US" sz="2000" dirty="0" smtClean="0">
              <a:latin typeface="Arial" charset="0"/>
            </a:endParaRPr>
          </a:p>
          <a:p>
            <a:pPr marL="0" indent="0" algn="ctr" eaLnBrk="1" hangingPunct="1">
              <a:buNone/>
            </a:pPr>
            <a:endParaRPr lang="en-GB" altLang="en-US" sz="2000" dirty="0">
              <a:latin typeface="Arial" charset="0"/>
            </a:endParaRPr>
          </a:p>
          <a:p>
            <a:pPr marL="0" indent="0" algn="ctr" eaLnBrk="1" hangingPunct="1">
              <a:buNone/>
            </a:pPr>
            <a:endParaRPr lang="en-GB" altLang="en-US" sz="2000" dirty="0">
              <a:latin typeface="Arial" charset="0"/>
            </a:endParaRP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13206"/>
          <a:stretch/>
        </p:blipFill>
        <p:spPr>
          <a:xfrm>
            <a:off x="1616648" y="1268760"/>
            <a:ext cx="5691656" cy="5187013"/>
          </a:xfrm>
          <a:prstGeom prst="rect">
            <a:avLst/>
          </a:prstGeom>
        </p:spPr>
      </p:pic>
      <p:sp>
        <p:nvSpPr>
          <p:cNvPr id="5" name="Rectangle 3"/>
          <p:cNvSpPr txBox="1">
            <a:spLocks noChangeArrowheads="1"/>
          </p:cNvSpPr>
          <p:nvPr/>
        </p:nvSpPr>
        <p:spPr bwMode="auto">
          <a:xfrm>
            <a:off x="518258" y="1583996"/>
            <a:ext cx="8351838" cy="453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lgn="ctr" eaLnBrk="1" hangingPunct="1">
              <a:buNone/>
            </a:pPr>
            <a:endParaRPr lang="en-GB" altLang="en-US" sz="2000" dirty="0" smtClean="0">
              <a:latin typeface="Arial" charset="0"/>
            </a:endParaRPr>
          </a:p>
          <a:p>
            <a:pPr marL="0" indent="0" algn="ctr" eaLnBrk="1" hangingPunct="1">
              <a:buNone/>
            </a:pPr>
            <a:endParaRPr lang="en-GB" altLang="en-US" sz="2000" dirty="0">
              <a:latin typeface="Arial" charset="0"/>
            </a:endParaRPr>
          </a:p>
          <a:p>
            <a:pPr marL="0" indent="0" algn="ctr" eaLnBrk="1" hangingPunct="1">
              <a:buNone/>
            </a:pPr>
            <a:endParaRPr lang="en-GB" altLang="en-US" sz="2000" dirty="0">
              <a:latin typeface="Arial" charset="0"/>
            </a:endParaRPr>
          </a:p>
        </p:txBody>
      </p:sp>
      <p:sp>
        <p:nvSpPr>
          <p:cNvPr id="6" name="Rectangle 3"/>
          <p:cNvSpPr txBox="1">
            <a:spLocks noChangeArrowheads="1"/>
          </p:cNvSpPr>
          <p:nvPr/>
        </p:nvSpPr>
        <p:spPr bwMode="auto">
          <a:xfrm>
            <a:off x="670658" y="1736396"/>
            <a:ext cx="8351838" cy="453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lgn="ctr" eaLnBrk="1" hangingPunct="1">
              <a:buNone/>
            </a:pPr>
            <a:endParaRPr lang="en-GB" altLang="en-US" sz="2000" dirty="0" smtClean="0">
              <a:latin typeface="Arial" charset="0"/>
            </a:endParaRPr>
          </a:p>
          <a:p>
            <a:pPr marL="0" indent="0" algn="ctr" eaLnBrk="1" hangingPunct="1">
              <a:buNone/>
            </a:pPr>
            <a:endParaRPr lang="en-GB" altLang="en-US" sz="2000" dirty="0">
              <a:latin typeface="Arial" charset="0"/>
            </a:endParaRPr>
          </a:p>
          <a:p>
            <a:pPr marL="0" indent="0" algn="ctr" eaLnBrk="1" hangingPunct="1">
              <a:buNone/>
            </a:pPr>
            <a:endParaRPr lang="en-GB" altLang="en-US" sz="2000" dirty="0">
              <a:latin typeface="Arial" charset="0"/>
            </a:endParaRPr>
          </a:p>
        </p:txBody>
      </p:sp>
      <p:sp>
        <p:nvSpPr>
          <p:cNvPr id="7" name="Rectangle 3"/>
          <p:cNvSpPr txBox="1">
            <a:spLocks noChangeArrowheads="1"/>
          </p:cNvSpPr>
          <p:nvPr/>
        </p:nvSpPr>
        <p:spPr bwMode="auto">
          <a:xfrm>
            <a:off x="823058" y="1888796"/>
            <a:ext cx="8351838" cy="453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lgn="ctr" eaLnBrk="1" hangingPunct="1">
              <a:buNone/>
            </a:pPr>
            <a:endParaRPr lang="en-GB" altLang="en-US" sz="2000" dirty="0" smtClean="0">
              <a:latin typeface="Arial" charset="0"/>
            </a:endParaRPr>
          </a:p>
          <a:p>
            <a:pPr marL="0" indent="0" algn="ctr" eaLnBrk="1" hangingPunct="1">
              <a:buNone/>
            </a:pPr>
            <a:endParaRPr lang="en-GB" altLang="en-US" sz="2000" dirty="0">
              <a:latin typeface="Arial" charset="0"/>
            </a:endParaRPr>
          </a:p>
          <a:p>
            <a:pPr marL="0" indent="0" algn="ctr" eaLnBrk="1" hangingPunct="1">
              <a:buNone/>
            </a:pPr>
            <a:endParaRPr lang="en-GB" altLang="en-US" sz="2000" dirty="0">
              <a:latin typeface="Arial" charset="0"/>
            </a:endParaRPr>
          </a:p>
        </p:txBody>
      </p:sp>
    </p:spTree>
    <p:extLst>
      <p:ext uri="{BB962C8B-B14F-4D97-AF65-F5344CB8AC3E}">
        <p14:creationId xmlns:p14="http://schemas.microsoft.com/office/powerpoint/2010/main" val="3029294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p:txBody>
          <a:bodyPr>
            <a:normAutofit fontScale="90000"/>
          </a:bodyPr>
          <a:lstStyle/>
          <a:p>
            <a:r>
              <a:rPr lang="en-GB" dirty="0" smtClean="0">
                <a:solidFill>
                  <a:srgbClr val="0070C0"/>
                </a:solidFill>
                <a:latin typeface="Arial" panose="020B0604020202020204" pitchFamily="34" charset="0"/>
                <a:cs typeface="Arial" panose="020B0604020202020204" pitchFamily="34" charset="0"/>
              </a:rPr>
              <a:t>Identification of children with SLCN</a:t>
            </a:r>
            <a:endParaRPr lang="en-GB" dirty="0">
              <a:solidFill>
                <a:srgbClr val="0070C0"/>
              </a:solidFill>
              <a:latin typeface="Arial" panose="020B0604020202020204" pitchFamily="34" charset="0"/>
              <a:cs typeface="Arial" panose="020B0604020202020204" pitchFamily="34" charset="0"/>
            </a:endParaRPr>
          </a:p>
        </p:txBody>
      </p:sp>
      <p:sp>
        <p:nvSpPr>
          <p:cNvPr id="30" name="Content Placeholder 29"/>
          <p:cNvSpPr>
            <a:spLocks noGrp="1"/>
          </p:cNvSpPr>
          <p:nvPr>
            <p:ph idx="1"/>
          </p:nvPr>
        </p:nvSpPr>
        <p:spPr>
          <a:xfrm>
            <a:off x="465344" y="1841529"/>
            <a:ext cx="8229600" cy="4525963"/>
          </a:xfrm>
        </p:spPr>
        <p:txBody>
          <a:bodyPr/>
          <a:lstStyle/>
          <a:p>
            <a:pPr marL="0" indent="0">
              <a:buNone/>
            </a:pPr>
            <a:endParaRPr lang="en-GB"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5302693"/>
            <a:ext cx="1101275" cy="14573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val 5"/>
          <p:cNvSpPr/>
          <p:nvPr/>
        </p:nvSpPr>
        <p:spPr bwMode="auto">
          <a:xfrm>
            <a:off x="3699929" y="3457522"/>
            <a:ext cx="1440160" cy="1296144"/>
          </a:xfrm>
          <a:prstGeom prst="ellips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a:solidFill>
                <a:prstClr val="black"/>
              </a:solidFill>
              <a:latin typeface="Arial" charset="0"/>
              <a:ea typeface="ＭＳ Ｐゴシック" pitchFamily="-16" charset="-128"/>
            </a:endParaRPr>
          </a:p>
        </p:txBody>
      </p:sp>
      <p:sp>
        <p:nvSpPr>
          <p:cNvPr id="7" name="Oval 6"/>
          <p:cNvSpPr/>
          <p:nvPr/>
        </p:nvSpPr>
        <p:spPr bwMode="auto">
          <a:xfrm>
            <a:off x="3732202" y="1726035"/>
            <a:ext cx="1440160" cy="1296144"/>
          </a:xfrm>
          <a:prstGeom prst="ellipse">
            <a:avLst/>
          </a:prstGeom>
          <a:solidFill>
            <a:srgbClr val="FF0000"/>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a:solidFill>
                <a:prstClr val="black"/>
              </a:solidFill>
              <a:latin typeface="Arial" charset="0"/>
              <a:ea typeface="ＭＳ Ｐゴシック" pitchFamily="-16" charset="-128"/>
            </a:endParaRPr>
          </a:p>
        </p:txBody>
      </p:sp>
      <p:sp>
        <p:nvSpPr>
          <p:cNvPr id="8" name="TextBox 7"/>
          <p:cNvSpPr txBox="1"/>
          <p:nvPr/>
        </p:nvSpPr>
        <p:spPr>
          <a:xfrm>
            <a:off x="3892048" y="1945453"/>
            <a:ext cx="1152128" cy="923330"/>
          </a:xfrm>
          <a:prstGeom prst="rect">
            <a:avLst/>
          </a:prstGeom>
          <a:noFill/>
        </p:spPr>
        <p:txBody>
          <a:bodyPr wrap="square" rtlCol="0">
            <a:spAutoFit/>
          </a:bodyPr>
          <a:lstStyle/>
          <a:p>
            <a:pPr algn="ctr"/>
            <a:r>
              <a:rPr lang="en-GB" dirty="0">
                <a:solidFill>
                  <a:prstClr val="black"/>
                </a:solidFill>
              </a:rPr>
              <a:t>Attention &amp; Listening</a:t>
            </a:r>
          </a:p>
        </p:txBody>
      </p:sp>
      <p:sp>
        <p:nvSpPr>
          <p:cNvPr id="9" name="Up Arrow 8"/>
          <p:cNvSpPr/>
          <p:nvPr/>
        </p:nvSpPr>
        <p:spPr bwMode="auto">
          <a:xfrm>
            <a:off x="4275993" y="3086206"/>
            <a:ext cx="288032" cy="315155"/>
          </a:xfrm>
          <a:prstGeom prst="upArrow">
            <a:avLst/>
          </a:prstGeom>
          <a:solidFill>
            <a:srgbClr val="FF0000"/>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a:solidFill>
                <a:prstClr val="black"/>
              </a:solidFill>
              <a:latin typeface="Arial" charset="0"/>
              <a:ea typeface="ＭＳ Ｐゴシック" pitchFamily="-16" charset="-128"/>
            </a:endParaRPr>
          </a:p>
        </p:txBody>
      </p:sp>
      <p:sp>
        <p:nvSpPr>
          <p:cNvPr id="10" name="Oval 9"/>
          <p:cNvSpPr/>
          <p:nvPr/>
        </p:nvSpPr>
        <p:spPr bwMode="auto">
          <a:xfrm>
            <a:off x="5432666" y="2239432"/>
            <a:ext cx="1440160" cy="1296144"/>
          </a:xfrm>
          <a:prstGeom prst="ellipse">
            <a:avLst/>
          </a:prstGeom>
          <a:solidFill>
            <a:srgbClr val="F04E06"/>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a:solidFill>
                <a:prstClr val="black"/>
              </a:solidFill>
              <a:latin typeface="Arial" charset="0"/>
              <a:ea typeface="ＭＳ Ｐゴシック" pitchFamily="-16" charset="-128"/>
            </a:endParaRPr>
          </a:p>
        </p:txBody>
      </p:sp>
      <p:sp>
        <p:nvSpPr>
          <p:cNvPr id="11" name="Oval 10"/>
          <p:cNvSpPr/>
          <p:nvPr/>
        </p:nvSpPr>
        <p:spPr bwMode="auto">
          <a:xfrm>
            <a:off x="5780017" y="3918583"/>
            <a:ext cx="1440160" cy="1296144"/>
          </a:xfrm>
          <a:prstGeom prst="ellipse">
            <a:avLst/>
          </a:prstGeom>
          <a:solidFill>
            <a:srgbClr val="FFFF00"/>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a:solidFill>
                <a:prstClr val="black"/>
              </a:solidFill>
              <a:latin typeface="Arial" charset="0"/>
              <a:ea typeface="ＭＳ Ｐゴシック" pitchFamily="-16" charset="-128"/>
            </a:endParaRPr>
          </a:p>
        </p:txBody>
      </p:sp>
      <p:sp>
        <p:nvSpPr>
          <p:cNvPr id="12" name="Oval 11"/>
          <p:cNvSpPr/>
          <p:nvPr/>
        </p:nvSpPr>
        <p:spPr bwMode="auto">
          <a:xfrm>
            <a:off x="1948927" y="2304256"/>
            <a:ext cx="1440160" cy="1296144"/>
          </a:xfrm>
          <a:prstGeom prst="ellipse">
            <a:avLst/>
          </a:prstGeom>
          <a:solidFill>
            <a:srgbClr val="9327ED"/>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a:solidFill>
                <a:prstClr val="black"/>
              </a:solidFill>
              <a:latin typeface="Arial" charset="0"/>
              <a:ea typeface="ＭＳ Ｐゴシック" pitchFamily="-16" charset="-128"/>
            </a:endParaRPr>
          </a:p>
        </p:txBody>
      </p:sp>
      <p:sp>
        <p:nvSpPr>
          <p:cNvPr id="13" name="Oval 12"/>
          <p:cNvSpPr/>
          <p:nvPr/>
        </p:nvSpPr>
        <p:spPr bwMode="auto">
          <a:xfrm>
            <a:off x="1603553" y="3889570"/>
            <a:ext cx="1440160" cy="1296144"/>
          </a:xfrm>
          <a:prstGeom prst="ellipse">
            <a:avLst/>
          </a:prstGeom>
          <a:solidFill>
            <a:srgbClr val="1041DE"/>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a:solidFill>
                <a:prstClr val="black"/>
              </a:solidFill>
              <a:latin typeface="Arial" charset="0"/>
              <a:ea typeface="ＭＳ Ｐゴシック" pitchFamily="-16" charset="-128"/>
            </a:endParaRPr>
          </a:p>
        </p:txBody>
      </p:sp>
      <p:sp>
        <p:nvSpPr>
          <p:cNvPr id="14" name="Oval 13"/>
          <p:cNvSpPr/>
          <p:nvPr/>
        </p:nvSpPr>
        <p:spPr bwMode="auto">
          <a:xfrm>
            <a:off x="2835833" y="5145064"/>
            <a:ext cx="1440160" cy="1296144"/>
          </a:xfrm>
          <a:prstGeom prst="ellipse">
            <a:avLst/>
          </a:prstGeom>
          <a:solidFill>
            <a:srgbClr val="30C8DC"/>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a:solidFill>
                <a:prstClr val="black"/>
              </a:solidFill>
              <a:latin typeface="Arial" charset="0"/>
              <a:ea typeface="ＭＳ Ｐゴシック" pitchFamily="-16" charset="-128"/>
            </a:endParaRPr>
          </a:p>
        </p:txBody>
      </p:sp>
      <p:sp>
        <p:nvSpPr>
          <p:cNvPr id="15" name="Oval 14"/>
          <p:cNvSpPr/>
          <p:nvPr/>
        </p:nvSpPr>
        <p:spPr bwMode="auto">
          <a:xfrm>
            <a:off x="4669853" y="5145064"/>
            <a:ext cx="1440160" cy="1296144"/>
          </a:xfrm>
          <a:prstGeom prst="ellipse">
            <a:avLst/>
          </a:prstGeom>
          <a:solidFill>
            <a:srgbClr val="16E01B"/>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a:solidFill>
                <a:prstClr val="black"/>
              </a:solidFill>
              <a:latin typeface="Arial" charset="0"/>
              <a:ea typeface="ＭＳ Ｐゴシック" pitchFamily="-16" charset="-128"/>
            </a:endParaRPr>
          </a:p>
        </p:txBody>
      </p:sp>
      <p:sp>
        <p:nvSpPr>
          <p:cNvPr id="16" name="TextBox 15"/>
          <p:cNvSpPr txBox="1"/>
          <p:nvPr/>
        </p:nvSpPr>
        <p:spPr>
          <a:xfrm>
            <a:off x="5266281" y="2632050"/>
            <a:ext cx="1800200" cy="646331"/>
          </a:xfrm>
          <a:prstGeom prst="rect">
            <a:avLst/>
          </a:prstGeom>
          <a:noFill/>
        </p:spPr>
        <p:txBody>
          <a:bodyPr wrap="square" rtlCol="0">
            <a:spAutoFit/>
          </a:bodyPr>
          <a:lstStyle/>
          <a:p>
            <a:pPr algn="ctr"/>
            <a:r>
              <a:rPr lang="en-GB" dirty="0">
                <a:solidFill>
                  <a:prstClr val="black"/>
                </a:solidFill>
              </a:rPr>
              <a:t>Understanding</a:t>
            </a:r>
          </a:p>
          <a:p>
            <a:pPr algn="ctr"/>
            <a:r>
              <a:rPr lang="en-GB" dirty="0">
                <a:solidFill>
                  <a:prstClr val="black"/>
                </a:solidFill>
              </a:rPr>
              <a:t>Language</a:t>
            </a:r>
          </a:p>
        </p:txBody>
      </p:sp>
      <p:sp>
        <p:nvSpPr>
          <p:cNvPr id="17" name="Up Arrow 16"/>
          <p:cNvSpPr/>
          <p:nvPr/>
        </p:nvSpPr>
        <p:spPr bwMode="auto">
          <a:xfrm rot="3132583">
            <a:off x="5124274" y="3448598"/>
            <a:ext cx="288032" cy="343848"/>
          </a:xfrm>
          <a:prstGeom prst="upArrow">
            <a:avLst/>
          </a:prstGeom>
          <a:solidFill>
            <a:srgbClr val="F04E06"/>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a:solidFill>
                <a:prstClr val="black"/>
              </a:solidFill>
              <a:latin typeface="Arial" charset="0"/>
              <a:ea typeface="ＭＳ Ｐゴシック" pitchFamily="-16" charset="-128"/>
            </a:endParaRPr>
          </a:p>
        </p:txBody>
      </p:sp>
      <p:sp>
        <p:nvSpPr>
          <p:cNvPr id="18" name="TextBox 17"/>
          <p:cNvSpPr txBox="1"/>
          <p:nvPr/>
        </p:nvSpPr>
        <p:spPr>
          <a:xfrm>
            <a:off x="5599997" y="4246992"/>
            <a:ext cx="1800200" cy="646331"/>
          </a:xfrm>
          <a:prstGeom prst="rect">
            <a:avLst/>
          </a:prstGeom>
          <a:noFill/>
        </p:spPr>
        <p:txBody>
          <a:bodyPr wrap="square" rtlCol="0">
            <a:spAutoFit/>
          </a:bodyPr>
          <a:lstStyle/>
          <a:p>
            <a:pPr algn="ctr"/>
            <a:r>
              <a:rPr lang="en-GB" dirty="0">
                <a:solidFill>
                  <a:prstClr val="black"/>
                </a:solidFill>
              </a:rPr>
              <a:t>Use of </a:t>
            </a:r>
          </a:p>
          <a:p>
            <a:pPr algn="ctr"/>
            <a:r>
              <a:rPr lang="en-GB" dirty="0">
                <a:solidFill>
                  <a:prstClr val="black"/>
                </a:solidFill>
              </a:rPr>
              <a:t>Language</a:t>
            </a:r>
          </a:p>
        </p:txBody>
      </p:sp>
      <p:sp>
        <p:nvSpPr>
          <p:cNvPr id="19" name="Up Arrow 18"/>
          <p:cNvSpPr/>
          <p:nvPr/>
        </p:nvSpPr>
        <p:spPr bwMode="auto">
          <a:xfrm rot="6300090">
            <a:off x="5245917" y="4203224"/>
            <a:ext cx="288032" cy="343848"/>
          </a:xfrm>
          <a:prstGeom prst="upArrow">
            <a:avLst/>
          </a:prstGeom>
          <a:solidFill>
            <a:srgbClr val="FFFF00"/>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a:solidFill>
                <a:prstClr val="black"/>
              </a:solidFill>
              <a:latin typeface="Arial" charset="0"/>
              <a:ea typeface="ＭＳ Ｐゴシック" pitchFamily="-16" charset="-128"/>
            </a:endParaRPr>
          </a:p>
        </p:txBody>
      </p:sp>
      <p:sp>
        <p:nvSpPr>
          <p:cNvPr id="20" name="TextBox 19"/>
          <p:cNvSpPr txBox="1"/>
          <p:nvPr/>
        </p:nvSpPr>
        <p:spPr>
          <a:xfrm>
            <a:off x="4489833" y="5608470"/>
            <a:ext cx="1800200" cy="369332"/>
          </a:xfrm>
          <a:prstGeom prst="rect">
            <a:avLst/>
          </a:prstGeom>
          <a:noFill/>
        </p:spPr>
        <p:txBody>
          <a:bodyPr wrap="square" rtlCol="0">
            <a:spAutoFit/>
          </a:bodyPr>
          <a:lstStyle/>
          <a:p>
            <a:pPr algn="ctr"/>
            <a:r>
              <a:rPr lang="en-GB" dirty="0">
                <a:solidFill>
                  <a:prstClr val="black"/>
                </a:solidFill>
              </a:rPr>
              <a:t>Vocabulary</a:t>
            </a:r>
          </a:p>
        </p:txBody>
      </p:sp>
      <p:sp>
        <p:nvSpPr>
          <p:cNvPr id="21" name="Up Arrow 20"/>
          <p:cNvSpPr/>
          <p:nvPr/>
        </p:nvSpPr>
        <p:spPr bwMode="auto">
          <a:xfrm rot="9104146">
            <a:off x="4867167" y="4713947"/>
            <a:ext cx="288032" cy="343848"/>
          </a:xfrm>
          <a:prstGeom prst="upArrow">
            <a:avLst/>
          </a:prstGeom>
          <a:solidFill>
            <a:srgbClr val="16E01B"/>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a:solidFill>
                <a:prstClr val="black"/>
              </a:solidFill>
              <a:latin typeface="Arial" charset="0"/>
              <a:ea typeface="ＭＳ Ｐゴシック" pitchFamily="-16" charset="-128"/>
            </a:endParaRPr>
          </a:p>
        </p:txBody>
      </p:sp>
      <p:sp>
        <p:nvSpPr>
          <p:cNvPr id="22" name="TextBox 21"/>
          <p:cNvSpPr txBox="1"/>
          <p:nvPr/>
        </p:nvSpPr>
        <p:spPr>
          <a:xfrm>
            <a:off x="2685908" y="5456152"/>
            <a:ext cx="1800200" cy="646331"/>
          </a:xfrm>
          <a:prstGeom prst="rect">
            <a:avLst/>
          </a:prstGeom>
          <a:noFill/>
        </p:spPr>
        <p:txBody>
          <a:bodyPr wrap="square" rtlCol="0">
            <a:spAutoFit/>
          </a:bodyPr>
          <a:lstStyle/>
          <a:p>
            <a:pPr algn="ctr"/>
            <a:r>
              <a:rPr lang="en-GB" dirty="0">
                <a:solidFill>
                  <a:prstClr val="black"/>
                </a:solidFill>
              </a:rPr>
              <a:t>Speech </a:t>
            </a:r>
          </a:p>
          <a:p>
            <a:pPr algn="ctr"/>
            <a:r>
              <a:rPr lang="en-GB" dirty="0">
                <a:solidFill>
                  <a:prstClr val="black"/>
                </a:solidFill>
              </a:rPr>
              <a:t>Sounds </a:t>
            </a:r>
          </a:p>
        </p:txBody>
      </p:sp>
      <p:sp>
        <p:nvSpPr>
          <p:cNvPr id="23" name="Up Arrow 22"/>
          <p:cNvSpPr/>
          <p:nvPr/>
        </p:nvSpPr>
        <p:spPr bwMode="auto">
          <a:xfrm rot="12489375">
            <a:off x="3868363" y="4794254"/>
            <a:ext cx="288032" cy="343848"/>
          </a:xfrm>
          <a:prstGeom prst="upArrow">
            <a:avLst/>
          </a:prstGeom>
          <a:solidFill>
            <a:srgbClr val="30C8DC"/>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a:solidFill>
                <a:prstClr val="black"/>
              </a:solidFill>
              <a:latin typeface="Arial" charset="0"/>
              <a:ea typeface="ＭＳ Ｐゴシック" pitchFamily="-16" charset="-128"/>
            </a:endParaRPr>
          </a:p>
        </p:txBody>
      </p:sp>
      <p:sp>
        <p:nvSpPr>
          <p:cNvPr id="24" name="TextBox 23"/>
          <p:cNvSpPr txBox="1"/>
          <p:nvPr/>
        </p:nvSpPr>
        <p:spPr>
          <a:xfrm>
            <a:off x="1423533" y="4132941"/>
            <a:ext cx="1800200" cy="646331"/>
          </a:xfrm>
          <a:prstGeom prst="rect">
            <a:avLst/>
          </a:prstGeom>
          <a:noFill/>
        </p:spPr>
        <p:txBody>
          <a:bodyPr wrap="square" rtlCol="0">
            <a:spAutoFit/>
          </a:bodyPr>
          <a:lstStyle/>
          <a:p>
            <a:pPr algn="ctr"/>
            <a:r>
              <a:rPr lang="en-GB" dirty="0">
                <a:solidFill>
                  <a:prstClr val="black"/>
                </a:solidFill>
              </a:rPr>
              <a:t>Social</a:t>
            </a:r>
          </a:p>
          <a:p>
            <a:pPr algn="ctr"/>
            <a:r>
              <a:rPr lang="en-GB" dirty="0">
                <a:solidFill>
                  <a:prstClr val="black"/>
                </a:solidFill>
              </a:rPr>
              <a:t>Interaction </a:t>
            </a:r>
          </a:p>
        </p:txBody>
      </p:sp>
      <p:sp>
        <p:nvSpPr>
          <p:cNvPr id="25" name="TextBox 24"/>
          <p:cNvSpPr txBox="1"/>
          <p:nvPr/>
        </p:nvSpPr>
        <p:spPr>
          <a:xfrm>
            <a:off x="1812244" y="2770549"/>
            <a:ext cx="1800200" cy="369332"/>
          </a:xfrm>
          <a:prstGeom prst="rect">
            <a:avLst/>
          </a:prstGeom>
          <a:noFill/>
        </p:spPr>
        <p:txBody>
          <a:bodyPr wrap="square" rtlCol="0">
            <a:spAutoFit/>
          </a:bodyPr>
          <a:lstStyle/>
          <a:p>
            <a:pPr algn="ctr"/>
            <a:r>
              <a:rPr lang="en-GB" dirty="0">
                <a:solidFill>
                  <a:prstClr val="black"/>
                </a:solidFill>
              </a:rPr>
              <a:t>Behaviour</a:t>
            </a:r>
          </a:p>
        </p:txBody>
      </p:sp>
      <p:sp>
        <p:nvSpPr>
          <p:cNvPr id="26" name="Up Arrow 25"/>
          <p:cNvSpPr/>
          <p:nvPr/>
        </p:nvSpPr>
        <p:spPr bwMode="auto">
          <a:xfrm rot="15577189">
            <a:off x="3295741" y="4067924"/>
            <a:ext cx="288032" cy="343848"/>
          </a:xfrm>
          <a:prstGeom prst="upArrow">
            <a:avLst/>
          </a:prstGeom>
          <a:solidFill>
            <a:srgbClr val="1041DE"/>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a:solidFill>
                <a:prstClr val="black"/>
              </a:solidFill>
              <a:latin typeface="Arial" charset="0"/>
              <a:ea typeface="ＭＳ Ｐゴシック" pitchFamily="-16" charset="-128"/>
            </a:endParaRPr>
          </a:p>
        </p:txBody>
      </p:sp>
      <p:sp>
        <p:nvSpPr>
          <p:cNvPr id="27" name="Up Arrow 26"/>
          <p:cNvSpPr/>
          <p:nvPr/>
        </p:nvSpPr>
        <p:spPr bwMode="auto">
          <a:xfrm rot="18286270">
            <a:off x="3468428" y="3322208"/>
            <a:ext cx="288032" cy="343848"/>
          </a:xfrm>
          <a:prstGeom prst="upArrow">
            <a:avLst/>
          </a:prstGeom>
          <a:solidFill>
            <a:srgbClr val="9327ED"/>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a:solidFill>
                <a:prstClr val="black"/>
              </a:solidFill>
              <a:latin typeface="Arial" charset="0"/>
              <a:ea typeface="ＭＳ Ｐゴシック" pitchFamily="-16" charset="-128"/>
            </a:endParaRPr>
          </a:p>
        </p:txBody>
      </p:sp>
      <p:sp>
        <p:nvSpPr>
          <p:cNvPr id="28" name="TextBox 27"/>
          <p:cNvSpPr txBox="1"/>
          <p:nvPr/>
        </p:nvSpPr>
        <p:spPr>
          <a:xfrm>
            <a:off x="3511765" y="3774823"/>
            <a:ext cx="1800200" cy="584775"/>
          </a:xfrm>
          <a:prstGeom prst="rect">
            <a:avLst/>
          </a:prstGeom>
          <a:noFill/>
        </p:spPr>
        <p:txBody>
          <a:bodyPr wrap="square" rtlCol="0">
            <a:spAutoFit/>
          </a:bodyPr>
          <a:lstStyle/>
          <a:p>
            <a:pPr algn="ctr"/>
            <a:r>
              <a:rPr lang="en-GB" sz="3200" dirty="0">
                <a:solidFill>
                  <a:prstClr val="black"/>
                </a:solidFill>
              </a:rPr>
              <a:t>Impact</a:t>
            </a:r>
          </a:p>
        </p:txBody>
      </p:sp>
    </p:spTree>
    <p:extLst>
      <p:ext uri="{BB962C8B-B14F-4D97-AF65-F5344CB8AC3E}">
        <p14:creationId xmlns:p14="http://schemas.microsoft.com/office/powerpoint/2010/main" val="7330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500"/>
                                        <p:tgtEl>
                                          <p:spTgt spid="1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fade">
                                      <p:cBhvr>
                                        <p:cTn id="62" dur="500"/>
                                        <p:tgtEl>
                                          <p:spTgt spid="26"/>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fade">
                                      <p:cBhvr>
                                        <p:cTn id="65" dur="500"/>
                                        <p:tgtEl>
                                          <p:spTgt spid="13"/>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fade">
                                      <p:cBhvr>
                                        <p:cTn id="68" dur="500"/>
                                        <p:tgtEl>
                                          <p:spTgt spid="24"/>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fade">
                                      <p:cBhvr>
                                        <p:cTn id="73" dur="500"/>
                                        <p:tgtEl>
                                          <p:spTgt spid="25"/>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fade">
                                      <p:cBhvr>
                                        <p:cTn id="7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animBg="1"/>
      <p:bldP spid="11" grpId="0" animBg="1"/>
      <p:bldP spid="12" grpId="0" animBg="1"/>
      <p:bldP spid="13" grpId="0" animBg="1"/>
      <p:bldP spid="14" grpId="0" animBg="1"/>
      <p:bldP spid="15" grpId="0" animBg="1"/>
      <p:bldP spid="16" grpId="0"/>
      <p:bldP spid="17" grpId="0" animBg="1"/>
      <p:bldP spid="18" grpId="0"/>
      <p:bldP spid="19" grpId="0" animBg="1"/>
      <p:bldP spid="20" grpId="0"/>
      <p:bldP spid="21" grpId="0" animBg="1"/>
      <p:bldP spid="22" grpId="0"/>
      <p:bldP spid="23" grpId="0" animBg="1"/>
      <p:bldP spid="24" grpId="0"/>
      <p:bldP spid="25" grpId="0"/>
      <p:bldP spid="26"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23528" y="404664"/>
            <a:ext cx="8280400" cy="936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4400">
                <a:solidFill>
                  <a:schemeClr val="tx2"/>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4400">
                <a:solidFill>
                  <a:schemeClr val="tx2"/>
                </a:solidFill>
                <a:latin typeface="Arial" charset="0"/>
                <a:ea typeface="ＭＳ Ｐゴシック" pitchFamily="-16" charset="-128"/>
                <a:cs typeface="Arial" charset="0"/>
              </a:defRPr>
            </a:lvl2pPr>
            <a:lvl3pPr algn="l" rtl="0" eaLnBrk="0" fontAlgn="base" hangingPunct="0">
              <a:spcBef>
                <a:spcPct val="0"/>
              </a:spcBef>
              <a:spcAft>
                <a:spcPct val="0"/>
              </a:spcAft>
              <a:defRPr sz="4400">
                <a:solidFill>
                  <a:schemeClr val="tx2"/>
                </a:solidFill>
                <a:latin typeface="Arial" charset="0"/>
                <a:ea typeface="ＭＳ Ｐゴシック" pitchFamily="-16" charset="-128"/>
                <a:cs typeface="Arial" charset="0"/>
              </a:defRPr>
            </a:lvl3pPr>
            <a:lvl4pPr algn="l" rtl="0" eaLnBrk="0" fontAlgn="base" hangingPunct="0">
              <a:spcBef>
                <a:spcPct val="0"/>
              </a:spcBef>
              <a:spcAft>
                <a:spcPct val="0"/>
              </a:spcAft>
              <a:defRPr sz="4400">
                <a:solidFill>
                  <a:schemeClr val="tx2"/>
                </a:solidFill>
                <a:latin typeface="Arial" charset="0"/>
                <a:ea typeface="ＭＳ Ｐゴシック" pitchFamily="-16" charset="-128"/>
                <a:cs typeface="Arial" charset="0"/>
              </a:defRPr>
            </a:lvl4pPr>
            <a:lvl5pPr algn="l" rtl="0" eaLnBrk="0" fontAlgn="base" hangingPunct="0">
              <a:spcBef>
                <a:spcPct val="0"/>
              </a:spcBef>
              <a:spcAft>
                <a:spcPct val="0"/>
              </a:spcAft>
              <a:defRPr sz="4400">
                <a:solidFill>
                  <a:schemeClr val="tx2"/>
                </a:solidFill>
                <a:latin typeface="Arial" charset="0"/>
                <a:ea typeface="ＭＳ Ｐゴシック" pitchFamily="-16" charset="-128"/>
                <a:cs typeface="Arial" charset="0"/>
              </a:defRPr>
            </a:lvl5pPr>
            <a:lvl6pPr marL="457200" algn="ctr" rtl="0" fontAlgn="base">
              <a:spcBef>
                <a:spcPct val="0"/>
              </a:spcBef>
              <a:spcAft>
                <a:spcPct val="0"/>
              </a:spcAft>
              <a:defRPr sz="4400">
                <a:solidFill>
                  <a:schemeClr val="tx2"/>
                </a:solidFill>
                <a:latin typeface="Arial" charset="0"/>
                <a:ea typeface="ＭＳ Ｐゴシック" pitchFamily="-16" charset="-128"/>
              </a:defRPr>
            </a:lvl6pPr>
            <a:lvl7pPr marL="914400" algn="ctr" rtl="0" fontAlgn="base">
              <a:spcBef>
                <a:spcPct val="0"/>
              </a:spcBef>
              <a:spcAft>
                <a:spcPct val="0"/>
              </a:spcAft>
              <a:defRPr sz="4400">
                <a:solidFill>
                  <a:schemeClr val="tx2"/>
                </a:solidFill>
                <a:latin typeface="Arial" charset="0"/>
                <a:ea typeface="ＭＳ Ｐゴシック" pitchFamily="-16" charset="-128"/>
              </a:defRPr>
            </a:lvl7pPr>
            <a:lvl8pPr marL="1371600" algn="ctr" rtl="0" fontAlgn="base">
              <a:spcBef>
                <a:spcPct val="0"/>
              </a:spcBef>
              <a:spcAft>
                <a:spcPct val="0"/>
              </a:spcAft>
              <a:defRPr sz="4400">
                <a:solidFill>
                  <a:schemeClr val="tx2"/>
                </a:solidFill>
                <a:latin typeface="Arial" charset="0"/>
                <a:ea typeface="ＭＳ Ｐゴシック" pitchFamily="-16" charset="-128"/>
              </a:defRPr>
            </a:lvl8pPr>
            <a:lvl9pPr marL="1828800" algn="ctr" rtl="0" fontAlgn="base">
              <a:spcBef>
                <a:spcPct val="0"/>
              </a:spcBef>
              <a:spcAft>
                <a:spcPct val="0"/>
              </a:spcAft>
              <a:defRPr sz="4400">
                <a:solidFill>
                  <a:schemeClr val="tx2"/>
                </a:solidFill>
                <a:latin typeface="Arial" charset="0"/>
                <a:ea typeface="ＭＳ Ｐゴシック" pitchFamily="-16" charset="-128"/>
              </a:defRPr>
            </a:lvl9pPr>
          </a:lstStyle>
          <a:p>
            <a:pPr algn="ctr" eaLnBrk="1" hangingPunct="1">
              <a:defRPr/>
            </a:pPr>
            <a:endParaRPr lang="en-GB" altLang="en-US" sz="2400" kern="0" dirty="0" smtClean="0">
              <a:solidFill>
                <a:srgbClr val="0070C0"/>
              </a:solidFill>
              <a:latin typeface="Arial" charset="0"/>
              <a:cs typeface="Arial" charset="0"/>
            </a:endParaRPr>
          </a:p>
        </p:txBody>
      </p:sp>
      <p:sp>
        <p:nvSpPr>
          <p:cNvPr id="3" name="Title 2"/>
          <p:cNvSpPr>
            <a:spLocks noGrp="1"/>
          </p:cNvSpPr>
          <p:nvPr>
            <p:ph type="title"/>
          </p:nvPr>
        </p:nvSpPr>
        <p:spPr>
          <a:xfrm>
            <a:off x="251520" y="274638"/>
            <a:ext cx="8435280" cy="706090"/>
          </a:xfrm>
        </p:spPr>
        <p:txBody>
          <a:bodyPr>
            <a:normAutofit fontScale="90000"/>
          </a:bodyPr>
          <a:lstStyle/>
          <a:p>
            <a:r>
              <a:rPr lang="en-GB" altLang="en-US" sz="3100" kern="0" dirty="0" smtClean="0">
                <a:solidFill>
                  <a:srgbClr val="0070C0"/>
                </a:solidFill>
                <a:latin typeface="Arial" charset="0"/>
                <a:cs typeface="Arial" charset="0"/>
              </a:rPr>
              <a:t/>
            </a:r>
            <a:br>
              <a:rPr lang="en-GB" altLang="en-US" sz="3100" kern="0" dirty="0" smtClean="0">
                <a:solidFill>
                  <a:srgbClr val="0070C0"/>
                </a:solidFill>
                <a:latin typeface="Arial" charset="0"/>
                <a:cs typeface="Arial" charset="0"/>
              </a:rPr>
            </a:br>
            <a:r>
              <a:rPr lang="en-GB" altLang="en-US" sz="3100" kern="0" dirty="0">
                <a:solidFill>
                  <a:srgbClr val="002060"/>
                </a:solidFill>
                <a:latin typeface="Arial" charset="0"/>
                <a:cs typeface="Arial" charset="0"/>
              </a:rPr>
              <a:t/>
            </a:r>
            <a:br>
              <a:rPr lang="en-GB" altLang="en-US" sz="3100" kern="0" dirty="0">
                <a:solidFill>
                  <a:srgbClr val="002060"/>
                </a:solidFill>
                <a:latin typeface="Arial" charset="0"/>
                <a:cs typeface="Arial" charset="0"/>
              </a:rPr>
            </a:br>
            <a:r>
              <a:rPr lang="en-GB" altLang="en-US" sz="3100" kern="0" dirty="0" smtClean="0">
                <a:solidFill>
                  <a:srgbClr val="002060"/>
                </a:solidFill>
                <a:latin typeface="Arial" charset="0"/>
                <a:cs typeface="Arial" charset="0"/>
              </a:rPr>
              <a:t>The </a:t>
            </a:r>
            <a:r>
              <a:rPr lang="en-GB" altLang="en-US" sz="3100" kern="0" dirty="0">
                <a:solidFill>
                  <a:srgbClr val="002060"/>
                </a:solidFill>
                <a:latin typeface="Arial" charset="0"/>
                <a:cs typeface="Arial" charset="0"/>
              </a:rPr>
              <a:t>CYPIT Speech and Language Therapy Service</a:t>
            </a:r>
            <a:r>
              <a:rPr lang="en-GB" altLang="en-US" kern="0" dirty="0">
                <a:solidFill>
                  <a:srgbClr val="0070C0"/>
                </a:solidFill>
                <a:latin typeface="Arial" charset="0"/>
                <a:cs typeface="Arial" charset="0"/>
              </a:rPr>
              <a:t/>
            </a:r>
            <a:br>
              <a:rPr lang="en-GB" altLang="en-US" kern="0" dirty="0">
                <a:solidFill>
                  <a:srgbClr val="0070C0"/>
                </a:solidFill>
                <a:latin typeface="Arial" charset="0"/>
                <a:cs typeface="Arial" charset="0"/>
              </a:rPr>
            </a:br>
            <a:endParaRPr lang="en-GB"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6175" y="5489516"/>
            <a:ext cx="960100" cy="12705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6" name="Diagram 5"/>
          <p:cNvGraphicFramePr/>
          <p:nvPr>
            <p:extLst>
              <p:ext uri="{D42A27DB-BD31-4B8C-83A1-F6EECF244321}">
                <p14:modId xmlns:p14="http://schemas.microsoft.com/office/powerpoint/2010/main" val="2321194823"/>
              </p:ext>
            </p:extLst>
          </p:nvPr>
        </p:nvGraphicFramePr>
        <p:xfrm>
          <a:off x="731099" y="961049"/>
          <a:ext cx="7345076" cy="54922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Curved Left Arrow 6"/>
          <p:cNvSpPr/>
          <p:nvPr/>
        </p:nvSpPr>
        <p:spPr>
          <a:xfrm rot="19490223">
            <a:off x="5727265" y="1759901"/>
            <a:ext cx="504056" cy="115212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Curved Left Arrow 7"/>
          <p:cNvSpPr/>
          <p:nvPr/>
        </p:nvSpPr>
        <p:spPr>
          <a:xfrm rot="12626266">
            <a:off x="2725197" y="1751638"/>
            <a:ext cx="504056" cy="115212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Curved Left Arrow 8"/>
          <p:cNvSpPr/>
          <p:nvPr/>
        </p:nvSpPr>
        <p:spPr>
          <a:xfrm rot="12669204">
            <a:off x="1285036" y="3851291"/>
            <a:ext cx="504056" cy="115212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Curved Left Arrow 9"/>
          <p:cNvSpPr/>
          <p:nvPr/>
        </p:nvSpPr>
        <p:spPr>
          <a:xfrm rot="19521942">
            <a:off x="6959930" y="3811987"/>
            <a:ext cx="504056" cy="115212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974796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432594" y="494971"/>
            <a:ext cx="8280400" cy="936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4400">
                <a:solidFill>
                  <a:schemeClr val="tx2"/>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4400">
                <a:solidFill>
                  <a:schemeClr val="tx2"/>
                </a:solidFill>
                <a:latin typeface="Arial" charset="0"/>
                <a:ea typeface="ＭＳ Ｐゴシック" pitchFamily="-16" charset="-128"/>
                <a:cs typeface="Arial" charset="0"/>
              </a:defRPr>
            </a:lvl2pPr>
            <a:lvl3pPr algn="l" rtl="0" eaLnBrk="0" fontAlgn="base" hangingPunct="0">
              <a:spcBef>
                <a:spcPct val="0"/>
              </a:spcBef>
              <a:spcAft>
                <a:spcPct val="0"/>
              </a:spcAft>
              <a:defRPr sz="4400">
                <a:solidFill>
                  <a:schemeClr val="tx2"/>
                </a:solidFill>
                <a:latin typeface="Arial" charset="0"/>
                <a:ea typeface="ＭＳ Ｐゴシック" pitchFamily="-16" charset="-128"/>
                <a:cs typeface="Arial" charset="0"/>
              </a:defRPr>
            </a:lvl3pPr>
            <a:lvl4pPr algn="l" rtl="0" eaLnBrk="0" fontAlgn="base" hangingPunct="0">
              <a:spcBef>
                <a:spcPct val="0"/>
              </a:spcBef>
              <a:spcAft>
                <a:spcPct val="0"/>
              </a:spcAft>
              <a:defRPr sz="4400">
                <a:solidFill>
                  <a:schemeClr val="tx2"/>
                </a:solidFill>
                <a:latin typeface="Arial" charset="0"/>
                <a:ea typeface="ＭＳ Ｐゴシック" pitchFamily="-16" charset="-128"/>
                <a:cs typeface="Arial" charset="0"/>
              </a:defRPr>
            </a:lvl4pPr>
            <a:lvl5pPr algn="l" rtl="0" eaLnBrk="0" fontAlgn="base" hangingPunct="0">
              <a:spcBef>
                <a:spcPct val="0"/>
              </a:spcBef>
              <a:spcAft>
                <a:spcPct val="0"/>
              </a:spcAft>
              <a:defRPr sz="4400">
                <a:solidFill>
                  <a:schemeClr val="tx2"/>
                </a:solidFill>
                <a:latin typeface="Arial" charset="0"/>
                <a:ea typeface="ＭＳ Ｐゴシック" pitchFamily="-16" charset="-128"/>
                <a:cs typeface="Arial" charset="0"/>
              </a:defRPr>
            </a:lvl5pPr>
            <a:lvl6pPr marL="457200" algn="ctr" rtl="0" fontAlgn="base">
              <a:spcBef>
                <a:spcPct val="0"/>
              </a:spcBef>
              <a:spcAft>
                <a:spcPct val="0"/>
              </a:spcAft>
              <a:defRPr sz="4400">
                <a:solidFill>
                  <a:schemeClr val="tx2"/>
                </a:solidFill>
                <a:latin typeface="Arial" charset="0"/>
                <a:ea typeface="ＭＳ Ｐゴシック" pitchFamily="-16" charset="-128"/>
              </a:defRPr>
            </a:lvl6pPr>
            <a:lvl7pPr marL="914400" algn="ctr" rtl="0" fontAlgn="base">
              <a:spcBef>
                <a:spcPct val="0"/>
              </a:spcBef>
              <a:spcAft>
                <a:spcPct val="0"/>
              </a:spcAft>
              <a:defRPr sz="4400">
                <a:solidFill>
                  <a:schemeClr val="tx2"/>
                </a:solidFill>
                <a:latin typeface="Arial" charset="0"/>
                <a:ea typeface="ＭＳ Ｐゴシック" pitchFamily="-16" charset="-128"/>
              </a:defRPr>
            </a:lvl7pPr>
            <a:lvl8pPr marL="1371600" algn="ctr" rtl="0" fontAlgn="base">
              <a:spcBef>
                <a:spcPct val="0"/>
              </a:spcBef>
              <a:spcAft>
                <a:spcPct val="0"/>
              </a:spcAft>
              <a:defRPr sz="4400">
                <a:solidFill>
                  <a:schemeClr val="tx2"/>
                </a:solidFill>
                <a:latin typeface="Arial" charset="0"/>
                <a:ea typeface="ＭＳ Ｐゴシック" pitchFamily="-16" charset="-128"/>
              </a:defRPr>
            </a:lvl8pPr>
            <a:lvl9pPr marL="1828800" algn="ctr" rtl="0" fontAlgn="base">
              <a:spcBef>
                <a:spcPct val="0"/>
              </a:spcBef>
              <a:spcAft>
                <a:spcPct val="0"/>
              </a:spcAft>
              <a:defRPr sz="4400">
                <a:solidFill>
                  <a:schemeClr val="tx2"/>
                </a:solidFill>
                <a:latin typeface="Arial" charset="0"/>
                <a:ea typeface="ＭＳ Ｐゴシック" pitchFamily="-16" charset="-128"/>
              </a:defRPr>
            </a:lvl9pPr>
          </a:lstStyle>
          <a:p>
            <a:pPr eaLnBrk="1" hangingPunct="1">
              <a:defRPr/>
            </a:pPr>
            <a:r>
              <a:rPr lang="en-GB" altLang="en-US" sz="3200" kern="0" dirty="0">
                <a:solidFill>
                  <a:srgbClr val="002060"/>
                </a:solidFill>
                <a:latin typeface="Arial" charset="0"/>
                <a:cs typeface="Arial" charset="0"/>
              </a:rPr>
              <a:t>What do I do if I have concerns about a child’s speech and language skills?</a:t>
            </a:r>
          </a:p>
        </p:txBody>
      </p:sp>
      <p:sp>
        <p:nvSpPr>
          <p:cNvPr id="3" name="Rectangle 3"/>
          <p:cNvSpPr txBox="1">
            <a:spLocks noChangeArrowheads="1"/>
          </p:cNvSpPr>
          <p:nvPr/>
        </p:nvSpPr>
        <p:spPr bwMode="auto">
          <a:xfrm>
            <a:off x="396875" y="1431596"/>
            <a:ext cx="8351838" cy="453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endParaRPr lang="en-GB" altLang="en-US" sz="2000" dirty="0" smtClean="0">
              <a:latin typeface="Arial" charset="0"/>
            </a:endParaRPr>
          </a:p>
        </p:txBody>
      </p:sp>
      <p:sp>
        <p:nvSpPr>
          <p:cNvPr id="5" name="Title 4"/>
          <p:cNvSpPr>
            <a:spLocks noGrp="1"/>
          </p:cNvSpPr>
          <p:nvPr>
            <p:ph type="title"/>
          </p:nvPr>
        </p:nvSpPr>
        <p:spPr/>
        <p:txBody>
          <a:bodyPr>
            <a:normAutofit fontScale="90000"/>
          </a:bodyPr>
          <a:lstStyle/>
          <a:p>
            <a:pPr algn="l"/>
            <a:r>
              <a:rPr lang="en-GB" dirty="0" smtClean="0">
                <a:solidFill>
                  <a:srgbClr val="002060"/>
                </a:solidFill>
                <a:latin typeface="Arial" panose="020B0604020202020204" pitchFamily="34" charset="0"/>
                <a:cs typeface="Arial" panose="020B0604020202020204" pitchFamily="34" charset="0"/>
              </a:rPr>
              <a:t/>
            </a:r>
            <a:br>
              <a:rPr lang="en-GB" dirty="0" smtClean="0">
                <a:solidFill>
                  <a:srgbClr val="002060"/>
                </a:solidFill>
                <a:latin typeface="Arial" panose="020B0604020202020204" pitchFamily="34" charset="0"/>
                <a:cs typeface="Arial" panose="020B0604020202020204" pitchFamily="34" charset="0"/>
              </a:rPr>
            </a:br>
            <a:r>
              <a:rPr lang="en-GB" dirty="0"/>
              <a:t/>
            </a:r>
            <a:br>
              <a:rPr lang="en-GB" dirty="0"/>
            </a:br>
            <a:endParaRPr lang="en-GB" dirty="0"/>
          </a:p>
        </p:txBody>
      </p:sp>
      <p:sp>
        <p:nvSpPr>
          <p:cNvPr id="6" name="Content Placeholder 5"/>
          <p:cNvSpPr>
            <a:spLocks noGrp="1"/>
          </p:cNvSpPr>
          <p:nvPr>
            <p:ph idx="1"/>
          </p:nvPr>
        </p:nvSpPr>
        <p:spPr/>
        <p:txBody>
          <a:bodyPr>
            <a:normAutofit fontScale="92500" lnSpcReduction="10000"/>
          </a:bodyPr>
          <a:lstStyle/>
          <a:p>
            <a:r>
              <a:rPr lang="en-GB" sz="2600" dirty="0">
                <a:latin typeface="Arial" panose="020B0604020202020204" pitchFamily="34" charset="0"/>
                <a:cs typeface="Arial" panose="020B0604020202020204" pitchFamily="34" charset="0"/>
              </a:rPr>
              <a:t>Discuss your concerns with your SENCO. </a:t>
            </a:r>
          </a:p>
          <a:p>
            <a:r>
              <a:rPr lang="en-GB" sz="2600" dirty="0">
                <a:latin typeface="Arial" panose="020B0604020202020204" pitchFamily="34" charset="0"/>
                <a:cs typeface="Arial" panose="020B0604020202020204" pitchFamily="34" charset="0"/>
              </a:rPr>
              <a:t>The SENCO will ask you what ‘impact’ the child’s speech and language skills are having within the classroom. </a:t>
            </a:r>
          </a:p>
          <a:p>
            <a:r>
              <a:rPr lang="en-GB" sz="2600" dirty="0">
                <a:latin typeface="Arial" panose="020B0604020202020204" pitchFamily="34" charset="0"/>
                <a:cs typeface="Arial" panose="020B0604020202020204" pitchFamily="34" charset="0"/>
              </a:rPr>
              <a:t>The SENCO will ask you what is already in place to support this child.</a:t>
            </a:r>
          </a:p>
          <a:p>
            <a:endParaRPr lang="en-GB" sz="2600" dirty="0">
              <a:latin typeface="Arial" panose="020B0604020202020204" pitchFamily="34" charset="0"/>
              <a:cs typeface="Arial" panose="020B0604020202020204" pitchFamily="34" charset="0"/>
            </a:endParaRPr>
          </a:p>
          <a:p>
            <a:pPr marL="0" indent="0">
              <a:buNone/>
            </a:pPr>
            <a:r>
              <a:rPr lang="en-GB" sz="2600" dirty="0">
                <a:latin typeface="Arial" panose="020B0604020202020204" pitchFamily="34" charset="0"/>
                <a:cs typeface="Arial" panose="020B0604020202020204" pitchFamily="34" charset="0"/>
              </a:rPr>
              <a:t>If a referral to speech and language therapy is agreed the following forms need to be completed:</a:t>
            </a:r>
          </a:p>
          <a:p>
            <a:r>
              <a:rPr lang="en-GB" sz="2600" dirty="0">
                <a:latin typeface="Arial" panose="020B0604020202020204" pitchFamily="34" charset="0"/>
                <a:cs typeface="Arial" panose="020B0604020202020204" pitchFamily="34" charset="0"/>
              </a:rPr>
              <a:t>Referral form</a:t>
            </a:r>
          </a:p>
          <a:p>
            <a:r>
              <a:rPr lang="en-GB" sz="2600" dirty="0">
                <a:latin typeface="Arial" panose="020B0604020202020204" pitchFamily="34" charset="0"/>
                <a:cs typeface="Arial" panose="020B0604020202020204" pitchFamily="34" charset="0"/>
              </a:rPr>
              <a:t>Parental consent form that details ethnicity</a:t>
            </a:r>
          </a:p>
          <a:p>
            <a:r>
              <a:rPr lang="en-GB" sz="2600" dirty="0">
                <a:latin typeface="Arial" panose="020B0604020202020204" pitchFamily="34" charset="0"/>
                <a:cs typeface="Arial" panose="020B0604020202020204" pitchFamily="34" charset="0"/>
              </a:rPr>
              <a:t>Consent form to share information via email</a:t>
            </a:r>
          </a:p>
          <a:p>
            <a:pPr marL="0" indent="0">
              <a:buNone/>
            </a:pPr>
            <a:endParaRPr lang="en-GB"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6175" y="5489516"/>
            <a:ext cx="960100" cy="12705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347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fade">
                                      <p:cBhvr>
                                        <p:cTn id="3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441709" y="764704"/>
            <a:ext cx="8280400" cy="936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4400">
                <a:solidFill>
                  <a:schemeClr val="tx2"/>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4400">
                <a:solidFill>
                  <a:schemeClr val="tx2"/>
                </a:solidFill>
                <a:latin typeface="Arial" charset="0"/>
                <a:ea typeface="ＭＳ Ｐゴシック" pitchFamily="-16" charset="-128"/>
                <a:cs typeface="Arial" charset="0"/>
              </a:defRPr>
            </a:lvl2pPr>
            <a:lvl3pPr algn="l" rtl="0" eaLnBrk="0" fontAlgn="base" hangingPunct="0">
              <a:spcBef>
                <a:spcPct val="0"/>
              </a:spcBef>
              <a:spcAft>
                <a:spcPct val="0"/>
              </a:spcAft>
              <a:defRPr sz="4400">
                <a:solidFill>
                  <a:schemeClr val="tx2"/>
                </a:solidFill>
                <a:latin typeface="Arial" charset="0"/>
                <a:ea typeface="ＭＳ Ｐゴシック" pitchFamily="-16" charset="-128"/>
                <a:cs typeface="Arial" charset="0"/>
              </a:defRPr>
            </a:lvl3pPr>
            <a:lvl4pPr algn="l" rtl="0" eaLnBrk="0" fontAlgn="base" hangingPunct="0">
              <a:spcBef>
                <a:spcPct val="0"/>
              </a:spcBef>
              <a:spcAft>
                <a:spcPct val="0"/>
              </a:spcAft>
              <a:defRPr sz="4400">
                <a:solidFill>
                  <a:schemeClr val="tx2"/>
                </a:solidFill>
                <a:latin typeface="Arial" charset="0"/>
                <a:ea typeface="ＭＳ Ｐゴシック" pitchFamily="-16" charset="-128"/>
                <a:cs typeface="Arial" charset="0"/>
              </a:defRPr>
            </a:lvl4pPr>
            <a:lvl5pPr algn="l" rtl="0" eaLnBrk="0" fontAlgn="base" hangingPunct="0">
              <a:spcBef>
                <a:spcPct val="0"/>
              </a:spcBef>
              <a:spcAft>
                <a:spcPct val="0"/>
              </a:spcAft>
              <a:defRPr sz="4400">
                <a:solidFill>
                  <a:schemeClr val="tx2"/>
                </a:solidFill>
                <a:latin typeface="Arial" charset="0"/>
                <a:ea typeface="ＭＳ Ｐゴシック" pitchFamily="-16" charset="-128"/>
                <a:cs typeface="Arial" charset="0"/>
              </a:defRPr>
            </a:lvl5pPr>
            <a:lvl6pPr marL="457200" algn="ctr" rtl="0" fontAlgn="base">
              <a:spcBef>
                <a:spcPct val="0"/>
              </a:spcBef>
              <a:spcAft>
                <a:spcPct val="0"/>
              </a:spcAft>
              <a:defRPr sz="4400">
                <a:solidFill>
                  <a:schemeClr val="tx2"/>
                </a:solidFill>
                <a:latin typeface="Arial" charset="0"/>
                <a:ea typeface="ＭＳ Ｐゴシック" pitchFamily="-16" charset="-128"/>
              </a:defRPr>
            </a:lvl6pPr>
            <a:lvl7pPr marL="914400" algn="ctr" rtl="0" fontAlgn="base">
              <a:spcBef>
                <a:spcPct val="0"/>
              </a:spcBef>
              <a:spcAft>
                <a:spcPct val="0"/>
              </a:spcAft>
              <a:defRPr sz="4400">
                <a:solidFill>
                  <a:schemeClr val="tx2"/>
                </a:solidFill>
                <a:latin typeface="Arial" charset="0"/>
                <a:ea typeface="ＭＳ Ｐゴシック" pitchFamily="-16" charset="-128"/>
              </a:defRPr>
            </a:lvl7pPr>
            <a:lvl8pPr marL="1371600" algn="ctr" rtl="0" fontAlgn="base">
              <a:spcBef>
                <a:spcPct val="0"/>
              </a:spcBef>
              <a:spcAft>
                <a:spcPct val="0"/>
              </a:spcAft>
              <a:defRPr sz="4400">
                <a:solidFill>
                  <a:schemeClr val="tx2"/>
                </a:solidFill>
                <a:latin typeface="Arial" charset="0"/>
                <a:ea typeface="ＭＳ Ｐゴシック" pitchFamily="-16" charset="-128"/>
              </a:defRPr>
            </a:lvl8pPr>
            <a:lvl9pPr marL="1828800" algn="ctr" rtl="0" fontAlgn="base">
              <a:spcBef>
                <a:spcPct val="0"/>
              </a:spcBef>
              <a:spcAft>
                <a:spcPct val="0"/>
              </a:spcAft>
              <a:defRPr sz="4400">
                <a:solidFill>
                  <a:schemeClr val="tx2"/>
                </a:solidFill>
                <a:latin typeface="Arial" charset="0"/>
                <a:ea typeface="ＭＳ Ｐゴシック" pitchFamily="-16" charset="-128"/>
              </a:defRPr>
            </a:lvl9pPr>
          </a:lstStyle>
          <a:p>
            <a:pPr eaLnBrk="1" hangingPunct="1">
              <a:defRPr/>
            </a:pPr>
            <a:endParaRPr lang="en-GB" altLang="en-US" sz="3200" kern="0" dirty="0" smtClean="0">
              <a:solidFill>
                <a:srgbClr val="0070C0"/>
              </a:solidFill>
              <a:latin typeface="Arial" charset="0"/>
              <a:cs typeface="Arial" charset="0"/>
            </a:endParaRPr>
          </a:p>
        </p:txBody>
      </p:sp>
      <p:sp>
        <p:nvSpPr>
          <p:cNvPr id="3" name="Rectangle 3"/>
          <p:cNvSpPr txBox="1">
            <a:spLocks noChangeArrowheads="1"/>
          </p:cNvSpPr>
          <p:nvPr/>
        </p:nvSpPr>
        <p:spPr bwMode="auto">
          <a:xfrm>
            <a:off x="396875" y="1431596"/>
            <a:ext cx="8351838" cy="453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endParaRPr lang="en-GB" altLang="en-US" sz="2000" dirty="0" smtClean="0">
              <a:latin typeface="Arial" charset="0"/>
            </a:endParaRPr>
          </a:p>
        </p:txBody>
      </p:sp>
      <p:sp>
        <p:nvSpPr>
          <p:cNvPr id="4" name="Title 3"/>
          <p:cNvSpPr>
            <a:spLocks noGrp="1"/>
          </p:cNvSpPr>
          <p:nvPr>
            <p:ph type="title"/>
          </p:nvPr>
        </p:nvSpPr>
        <p:spPr/>
        <p:txBody>
          <a:bodyPr>
            <a:normAutofit fontScale="90000"/>
          </a:bodyPr>
          <a:lstStyle/>
          <a:p>
            <a:pPr algn="l"/>
            <a:r>
              <a:rPr lang="en-GB" altLang="en-US" kern="0" dirty="0" smtClean="0">
                <a:solidFill>
                  <a:srgbClr val="002060"/>
                </a:solidFill>
                <a:latin typeface="Arial" charset="0"/>
                <a:cs typeface="Arial" charset="0"/>
              </a:rPr>
              <a:t/>
            </a:r>
            <a:br>
              <a:rPr lang="en-GB" altLang="en-US" kern="0" dirty="0" smtClean="0">
                <a:solidFill>
                  <a:srgbClr val="002060"/>
                </a:solidFill>
                <a:latin typeface="Arial" charset="0"/>
                <a:cs typeface="Arial" charset="0"/>
              </a:rPr>
            </a:br>
            <a:r>
              <a:rPr lang="en-GB" altLang="en-US" kern="0" dirty="0" smtClean="0">
                <a:solidFill>
                  <a:srgbClr val="002060"/>
                </a:solidFill>
                <a:latin typeface="Arial" charset="0"/>
                <a:cs typeface="Arial" charset="0"/>
              </a:rPr>
              <a:t>Links </a:t>
            </a:r>
            <a:r>
              <a:rPr lang="en-GB" altLang="en-US" kern="0" dirty="0">
                <a:solidFill>
                  <a:srgbClr val="002060"/>
                </a:solidFill>
                <a:latin typeface="Arial" charset="0"/>
                <a:cs typeface="Arial" charset="0"/>
              </a:rPr>
              <a:t>to useful resources</a:t>
            </a:r>
            <a:r>
              <a:rPr lang="en-GB" altLang="en-US" kern="0" dirty="0">
                <a:solidFill>
                  <a:srgbClr val="0070C0"/>
                </a:solidFill>
                <a:latin typeface="Arial" charset="0"/>
                <a:cs typeface="Arial" charset="0"/>
              </a:rPr>
              <a:t/>
            </a:r>
            <a:br>
              <a:rPr lang="en-GB" altLang="en-US" kern="0" dirty="0">
                <a:solidFill>
                  <a:srgbClr val="0070C0"/>
                </a:solidFill>
                <a:latin typeface="Arial" charset="0"/>
                <a:cs typeface="Arial" charset="0"/>
              </a:rPr>
            </a:br>
            <a:endParaRPr lang="en-GB" dirty="0"/>
          </a:p>
        </p:txBody>
      </p:sp>
      <p:sp>
        <p:nvSpPr>
          <p:cNvPr id="5" name="Content Placeholder 4"/>
          <p:cNvSpPr>
            <a:spLocks noGrp="1"/>
          </p:cNvSpPr>
          <p:nvPr>
            <p:ph idx="1"/>
          </p:nvPr>
        </p:nvSpPr>
        <p:spPr>
          <a:xfrm>
            <a:off x="457200" y="1431596"/>
            <a:ext cx="8229600" cy="4694567"/>
          </a:xfrm>
        </p:spPr>
        <p:txBody>
          <a:bodyPr/>
          <a:lstStyle/>
          <a:p>
            <a:r>
              <a:rPr lang="en-GB" dirty="0" smtClean="0"/>
              <a:t>CYPIT School Years Toolkit https</a:t>
            </a:r>
            <a:r>
              <a:rPr lang="en-GB" dirty="0"/>
              <a:t>://www.berkshirehealthcare.nhs.uk/our-services/childrens-healthcare/cypit-toolkit-the-school-years/</a:t>
            </a:r>
          </a:p>
          <a:p>
            <a:r>
              <a:rPr lang="en-GB" dirty="0" smtClean="0">
                <a:hlinkClick r:id="rId3"/>
              </a:rPr>
              <a:t>www.thecommunicationtrust.org.uk</a:t>
            </a:r>
            <a:endParaRPr lang="en-GB" dirty="0" smtClean="0"/>
          </a:p>
          <a:p>
            <a:r>
              <a:rPr lang="en-GB" dirty="0" smtClean="0">
                <a:hlinkClick r:id="rId4"/>
              </a:rPr>
              <a:t>www.ican.org.uk</a:t>
            </a:r>
            <a:endParaRPr lang="en-GB" dirty="0" smtClean="0"/>
          </a:p>
          <a:p>
            <a:r>
              <a:rPr lang="en-GB" dirty="0" err="1" smtClean="0"/>
              <a:t>Ralli</a:t>
            </a:r>
            <a:r>
              <a:rPr lang="en-GB" dirty="0" smtClean="0"/>
              <a:t> Campaign on YouTube</a:t>
            </a:r>
          </a:p>
          <a:p>
            <a:pPr marL="0" indent="0">
              <a:buNone/>
            </a:pPr>
            <a:endParaRPr lang="en-GB" dirty="0" smtClean="0"/>
          </a:p>
        </p:txBody>
      </p:sp>
      <p:pic>
        <p:nvPicPr>
          <p:cNvPr id="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76175" y="5489516"/>
            <a:ext cx="960100" cy="12705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1863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2132</Words>
  <Application>Microsoft Office PowerPoint</Application>
  <PresentationFormat>On-screen Show (4:3)</PresentationFormat>
  <Paragraphs>177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Supporting Speech, Language and Communication skills </vt:lpstr>
      <vt:lpstr>The Statistics </vt:lpstr>
      <vt:lpstr> </vt:lpstr>
      <vt:lpstr>The Communication Tree</vt:lpstr>
      <vt:lpstr>PowerPoint Presentation</vt:lpstr>
      <vt:lpstr>Identification of children with SLCN</vt:lpstr>
      <vt:lpstr>  The CYPIT Speech and Language Therapy Service </vt:lpstr>
      <vt:lpstr>  </vt:lpstr>
      <vt:lpstr> Links to useful resources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2017-10-02T11:45:32Z</dcterms:created>
  <dcterms:modified xsi:type="dcterms:W3CDTF">2018-11-07T12:11:48Z</dcterms:modified>
</cp:coreProperties>
</file>