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04" r:id="rId2"/>
  </p:sldMasterIdLst>
  <p:notesMasterIdLst>
    <p:notesMasterId r:id="rId36"/>
  </p:notesMasterIdLst>
  <p:handoutMasterIdLst>
    <p:handoutMasterId r:id="rId37"/>
  </p:handoutMasterIdLst>
  <p:sldIdLst>
    <p:sldId id="256" r:id="rId3"/>
    <p:sldId id="327" r:id="rId4"/>
    <p:sldId id="268" r:id="rId5"/>
    <p:sldId id="344" r:id="rId6"/>
    <p:sldId id="330" r:id="rId7"/>
    <p:sldId id="346" r:id="rId8"/>
    <p:sldId id="347" r:id="rId9"/>
    <p:sldId id="258" r:id="rId10"/>
    <p:sldId id="325" r:id="rId11"/>
    <p:sldId id="348" r:id="rId12"/>
    <p:sldId id="309" r:id="rId13"/>
    <p:sldId id="310" r:id="rId14"/>
    <p:sldId id="357" r:id="rId15"/>
    <p:sldId id="358" r:id="rId16"/>
    <p:sldId id="351" r:id="rId17"/>
    <p:sldId id="360" r:id="rId18"/>
    <p:sldId id="359" r:id="rId19"/>
    <p:sldId id="361" r:id="rId20"/>
    <p:sldId id="363" r:id="rId21"/>
    <p:sldId id="293" r:id="rId22"/>
    <p:sldId id="362" r:id="rId23"/>
    <p:sldId id="364" r:id="rId24"/>
    <p:sldId id="365" r:id="rId25"/>
    <p:sldId id="341" r:id="rId26"/>
    <p:sldId id="342" r:id="rId27"/>
    <p:sldId id="366" r:id="rId28"/>
    <p:sldId id="367" r:id="rId29"/>
    <p:sldId id="308" r:id="rId30"/>
    <p:sldId id="349" r:id="rId31"/>
    <p:sldId id="264" r:id="rId32"/>
    <p:sldId id="314" r:id="rId33"/>
    <p:sldId id="368" r:id="rId34"/>
    <p:sldId id="356" r:id="rId35"/>
  </p:sldIdLst>
  <p:sldSz cx="9144000" cy="6858000" type="screen4x3"/>
  <p:notesSz cx="6805613" cy="9944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96" autoAdjust="0"/>
  </p:normalViewPr>
  <p:slideViewPr>
    <p:cSldViewPr>
      <p:cViewPr>
        <p:scale>
          <a:sx n="75" d="100"/>
          <a:sy n="75" d="100"/>
        </p:scale>
        <p:origin x="1020" y="-3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AFEC11-6EC8-B24E-981B-55C262E6409F}"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3FFF84F1-600B-AB4B-AE9B-23C84373E830}">
      <dgm:prSet phldrT="[Text]"/>
      <dgm:spPr/>
      <dgm:t>
        <a:bodyPr/>
        <a:lstStyle/>
        <a:p>
          <a:r>
            <a:rPr lang="en-US" dirty="0"/>
            <a:t>Child anxiety</a:t>
          </a:r>
        </a:p>
      </dgm:t>
    </dgm:pt>
    <dgm:pt modelId="{2FECA21B-1CC8-7E4A-A5EF-9F43A71D0E42}" type="parTrans" cxnId="{1837A516-9EFC-3841-B208-08D9F4A46084}">
      <dgm:prSet/>
      <dgm:spPr/>
      <dgm:t>
        <a:bodyPr/>
        <a:lstStyle/>
        <a:p>
          <a:endParaRPr lang="en-US"/>
        </a:p>
      </dgm:t>
    </dgm:pt>
    <dgm:pt modelId="{ED8BEF3A-05EC-3947-BFA1-01EAFC1D66F7}" type="sibTrans" cxnId="{1837A516-9EFC-3841-B208-08D9F4A46084}">
      <dgm:prSet/>
      <dgm:spPr/>
      <dgm:t>
        <a:bodyPr/>
        <a:lstStyle/>
        <a:p>
          <a:endParaRPr lang="en-US"/>
        </a:p>
      </dgm:t>
    </dgm:pt>
    <dgm:pt modelId="{F20B5D8E-19DC-414D-A6D6-F86C64CFFAF3}">
      <dgm:prSet phldrT="[Text]"/>
      <dgm:spPr/>
      <dgm:t>
        <a:bodyPr/>
        <a:lstStyle/>
        <a:p>
          <a:r>
            <a:rPr lang="en-US" dirty="0"/>
            <a:t>Genes</a:t>
          </a:r>
        </a:p>
      </dgm:t>
    </dgm:pt>
    <dgm:pt modelId="{09378C21-25A6-7B4E-8014-5789A31B60FE}" type="parTrans" cxnId="{AB965436-EB24-5442-9A92-305A0B354098}">
      <dgm:prSet/>
      <dgm:spPr/>
      <dgm:t>
        <a:bodyPr/>
        <a:lstStyle/>
        <a:p>
          <a:endParaRPr lang="en-US"/>
        </a:p>
      </dgm:t>
    </dgm:pt>
    <dgm:pt modelId="{4B740ECD-0B4A-2A43-B9B5-82418A860EA2}" type="sibTrans" cxnId="{AB965436-EB24-5442-9A92-305A0B354098}">
      <dgm:prSet/>
      <dgm:spPr/>
      <dgm:t>
        <a:bodyPr/>
        <a:lstStyle/>
        <a:p>
          <a:endParaRPr lang="en-US"/>
        </a:p>
      </dgm:t>
    </dgm:pt>
    <dgm:pt modelId="{6CCB7832-F6ED-C844-8385-F2841902D93F}">
      <dgm:prSet phldrT="[Text]"/>
      <dgm:spPr/>
      <dgm:t>
        <a:bodyPr/>
        <a:lstStyle/>
        <a:p>
          <a:r>
            <a:rPr lang="en-US" dirty="0"/>
            <a:t>Parent anxiety</a:t>
          </a:r>
        </a:p>
      </dgm:t>
    </dgm:pt>
    <dgm:pt modelId="{F36C399C-BBD2-DE46-8EF0-FD4537F9DF4D}" type="parTrans" cxnId="{CF60AFB5-90B6-644D-BBFC-EFE2C29AC2D1}">
      <dgm:prSet/>
      <dgm:spPr/>
      <dgm:t>
        <a:bodyPr/>
        <a:lstStyle/>
        <a:p>
          <a:endParaRPr lang="en-US"/>
        </a:p>
      </dgm:t>
    </dgm:pt>
    <dgm:pt modelId="{D3C6EF88-2040-1B47-84B6-85D66404266C}" type="sibTrans" cxnId="{CF60AFB5-90B6-644D-BBFC-EFE2C29AC2D1}">
      <dgm:prSet/>
      <dgm:spPr/>
      <dgm:t>
        <a:bodyPr/>
        <a:lstStyle/>
        <a:p>
          <a:endParaRPr lang="en-US"/>
        </a:p>
      </dgm:t>
    </dgm:pt>
    <dgm:pt modelId="{E5AD480C-3378-F041-97B5-B47376212707}">
      <dgm:prSet phldrT="[Text]"/>
      <dgm:spPr/>
      <dgm:t>
        <a:bodyPr/>
        <a:lstStyle/>
        <a:p>
          <a:r>
            <a:rPr lang="en-US" dirty="0"/>
            <a:t>Temperament</a:t>
          </a:r>
        </a:p>
      </dgm:t>
    </dgm:pt>
    <dgm:pt modelId="{B4C663F8-1DC1-5545-88C4-CEC6B523C3EC}" type="parTrans" cxnId="{C66AB650-0ABD-414E-A882-62DC10640776}">
      <dgm:prSet/>
      <dgm:spPr/>
      <dgm:t>
        <a:bodyPr/>
        <a:lstStyle/>
        <a:p>
          <a:endParaRPr lang="en-US"/>
        </a:p>
      </dgm:t>
    </dgm:pt>
    <dgm:pt modelId="{A2028DB9-0F5D-DD4E-9F47-FD12832D8475}" type="sibTrans" cxnId="{C66AB650-0ABD-414E-A882-62DC10640776}">
      <dgm:prSet/>
      <dgm:spPr/>
      <dgm:t>
        <a:bodyPr/>
        <a:lstStyle/>
        <a:p>
          <a:endParaRPr lang="en-US"/>
        </a:p>
      </dgm:t>
    </dgm:pt>
    <dgm:pt modelId="{3AC9B03C-543E-B847-98F5-77DF152D360C}">
      <dgm:prSet phldrT="[Text]"/>
      <dgm:spPr/>
      <dgm:t>
        <a:bodyPr/>
        <a:lstStyle/>
        <a:p>
          <a:r>
            <a:rPr lang="en-US" dirty="0"/>
            <a:t>Life events</a:t>
          </a:r>
        </a:p>
      </dgm:t>
    </dgm:pt>
    <dgm:pt modelId="{3A8BC5D1-02F9-734B-AF41-3FCCF50E617D}" type="parTrans" cxnId="{E432886A-4EAF-274C-B678-92BC8A05A61D}">
      <dgm:prSet/>
      <dgm:spPr/>
      <dgm:t>
        <a:bodyPr/>
        <a:lstStyle/>
        <a:p>
          <a:endParaRPr lang="en-US"/>
        </a:p>
      </dgm:t>
    </dgm:pt>
    <dgm:pt modelId="{3B3F4D7C-6993-0441-909B-D2859CE54CE0}" type="sibTrans" cxnId="{E432886A-4EAF-274C-B678-92BC8A05A61D}">
      <dgm:prSet/>
      <dgm:spPr/>
      <dgm:t>
        <a:bodyPr/>
        <a:lstStyle/>
        <a:p>
          <a:endParaRPr lang="en-US"/>
        </a:p>
      </dgm:t>
    </dgm:pt>
    <dgm:pt modelId="{6AB9E7AA-DA0B-4447-875B-7B317AC2E2A2}">
      <dgm:prSet phldrT="[Text]"/>
      <dgm:spPr/>
      <dgm:t>
        <a:bodyPr/>
        <a:lstStyle/>
        <a:p>
          <a:r>
            <a:rPr lang="en-US" dirty="0"/>
            <a:t>Thinking styles</a:t>
          </a:r>
        </a:p>
      </dgm:t>
    </dgm:pt>
    <dgm:pt modelId="{0D7AD96A-8D2E-5747-9FCE-A8CA31171D82}" type="parTrans" cxnId="{ABF4EC36-9E19-BF49-AF54-3ACC62308B04}">
      <dgm:prSet/>
      <dgm:spPr/>
      <dgm:t>
        <a:bodyPr/>
        <a:lstStyle/>
        <a:p>
          <a:endParaRPr lang="en-US"/>
        </a:p>
      </dgm:t>
    </dgm:pt>
    <dgm:pt modelId="{0477B1E9-B95E-E744-9386-AC5BAF5C2621}" type="sibTrans" cxnId="{ABF4EC36-9E19-BF49-AF54-3ACC62308B04}">
      <dgm:prSet/>
      <dgm:spPr/>
      <dgm:t>
        <a:bodyPr/>
        <a:lstStyle/>
        <a:p>
          <a:endParaRPr lang="en-US"/>
        </a:p>
      </dgm:t>
    </dgm:pt>
    <dgm:pt modelId="{094B0820-22E1-5B48-BE9A-92EC3D154C83}">
      <dgm:prSet phldrT="[Text]"/>
      <dgm:spPr/>
      <dgm:t>
        <a:bodyPr/>
        <a:lstStyle/>
        <a:p>
          <a:r>
            <a:rPr lang="en-US" dirty="0"/>
            <a:t>Learning experiences</a:t>
          </a:r>
        </a:p>
      </dgm:t>
    </dgm:pt>
    <dgm:pt modelId="{D32C797A-66B3-3E42-B030-6E38A923D964}" type="parTrans" cxnId="{B2F1DA3D-9750-C448-A106-B666989ED646}">
      <dgm:prSet/>
      <dgm:spPr/>
      <dgm:t>
        <a:bodyPr/>
        <a:lstStyle/>
        <a:p>
          <a:endParaRPr lang="en-US"/>
        </a:p>
      </dgm:t>
    </dgm:pt>
    <dgm:pt modelId="{547E47E9-F12E-7C40-B55B-82CCB19B0FB5}" type="sibTrans" cxnId="{B2F1DA3D-9750-C448-A106-B666989ED646}">
      <dgm:prSet/>
      <dgm:spPr/>
      <dgm:t>
        <a:bodyPr/>
        <a:lstStyle/>
        <a:p>
          <a:endParaRPr lang="en-US"/>
        </a:p>
      </dgm:t>
    </dgm:pt>
    <dgm:pt modelId="{BABD81EA-50FB-284E-AE9D-3BA698F0D350}" type="pres">
      <dgm:prSet presAssocID="{5AAFEC11-6EC8-B24E-981B-55C262E6409F}" presName="cycle" presStyleCnt="0">
        <dgm:presLayoutVars>
          <dgm:chMax val="1"/>
          <dgm:dir/>
          <dgm:animLvl val="ctr"/>
          <dgm:resizeHandles val="exact"/>
        </dgm:presLayoutVars>
      </dgm:prSet>
      <dgm:spPr/>
      <dgm:t>
        <a:bodyPr/>
        <a:lstStyle/>
        <a:p>
          <a:endParaRPr lang="en-GB"/>
        </a:p>
      </dgm:t>
    </dgm:pt>
    <dgm:pt modelId="{7C8E62FB-A824-4D48-946F-310D918F8F94}" type="pres">
      <dgm:prSet presAssocID="{3FFF84F1-600B-AB4B-AE9B-23C84373E830}" presName="centerShape" presStyleLbl="node0" presStyleIdx="0" presStyleCnt="1"/>
      <dgm:spPr/>
      <dgm:t>
        <a:bodyPr/>
        <a:lstStyle/>
        <a:p>
          <a:endParaRPr lang="en-GB"/>
        </a:p>
      </dgm:t>
    </dgm:pt>
    <dgm:pt modelId="{9BD4DBB8-262E-504D-8AE4-45B073BA7897}" type="pres">
      <dgm:prSet presAssocID="{09378C21-25A6-7B4E-8014-5789A31B60FE}" presName="parTrans" presStyleLbl="bgSibTrans2D1" presStyleIdx="0" presStyleCnt="6"/>
      <dgm:spPr/>
      <dgm:t>
        <a:bodyPr/>
        <a:lstStyle/>
        <a:p>
          <a:endParaRPr lang="en-GB"/>
        </a:p>
      </dgm:t>
    </dgm:pt>
    <dgm:pt modelId="{85115940-7888-1348-9088-E55597768CB7}" type="pres">
      <dgm:prSet presAssocID="{F20B5D8E-19DC-414D-A6D6-F86C64CFFAF3}" presName="node" presStyleLbl="node1" presStyleIdx="0" presStyleCnt="6">
        <dgm:presLayoutVars>
          <dgm:bulletEnabled val="1"/>
        </dgm:presLayoutVars>
      </dgm:prSet>
      <dgm:spPr/>
      <dgm:t>
        <a:bodyPr/>
        <a:lstStyle/>
        <a:p>
          <a:endParaRPr lang="en-GB"/>
        </a:p>
      </dgm:t>
    </dgm:pt>
    <dgm:pt modelId="{189BB7F9-7CD5-584E-ABB8-9CB078FE2B78}" type="pres">
      <dgm:prSet presAssocID="{F36C399C-BBD2-DE46-8EF0-FD4537F9DF4D}" presName="parTrans" presStyleLbl="bgSibTrans2D1" presStyleIdx="1" presStyleCnt="6"/>
      <dgm:spPr/>
      <dgm:t>
        <a:bodyPr/>
        <a:lstStyle/>
        <a:p>
          <a:endParaRPr lang="en-GB"/>
        </a:p>
      </dgm:t>
    </dgm:pt>
    <dgm:pt modelId="{9D70E725-C506-004B-99C6-FCC5D672C56C}" type="pres">
      <dgm:prSet presAssocID="{6CCB7832-F6ED-C844-8385-F2841902D93F}" presName="node" presStyleLbl="node1" presStyleIdx="1" presStyleCnt="6">
        <dgm:presLayoutVars>
          <dgm:bulletEnabled val="1"/>
        </dgm:presLayoutVars>
      </dgm:prSet>
      <dgm:spPr/>
      <dgm:t>
        <a:bodyPr/>
        <a:lstStyle/>
        <a:p>
          <a:endParaRPr lang="en-GB"/>
        </a:p>
      </dgm:t>
    </dgm:pt>
    <dgm:pt modelId="{BF1732E6-8C37-D748-A6BD-9E95E81E0B45}" type="pres">
      <dgm:prSet presAssocID="{B4C663F8-1DC1-5545-88C4-CEC6B523C3EC}" presName="parTrans" presStyleLbl="bgSibTrans2D1" presStyleIdx="2" presStyleCnt="6"/>
      <dgm:spPr/>
      <dgm:t>
        <a:bodyPr/>
        <a:lstStyle/>
        <a:p>
          <a:endParaRPr lang="en-GB"/>
        </a:p>
      </dgm:t>
    </dgm:pt>
    <dgm:pt modelId="{B2013F83-2AE4-8B42-A4CC-61146952D1BF}" type="pres">
      <dgm:prSet presAssocID="{E5AD480C-3378-F041-97B5-B47376212707}" presName="node" presStyleLbl="node1" presStyleIdx="2" presStyleCnt="6">
        <dgm:presLayoutVars>
          <dgm:bulletEnabled val="1"/>
        </dgm:presLayoutVars>
      </dgm:prSet>
      <dgm:spPr/>
      <dgm:t>
        <a:bodyPr/>
        <a:lstStyle/>
        <a:p>
          <a:endParaRPr lang="en-GB"/>
        </a:p>
      </dgm:t>
    </dgm:pt>
    <dgm:pt modelId="{70968BF3-4282-7E4C-89CE-CDF5702600C4}" type="pres">
      <dgm:prSet presAssocID="{3A8BC5D1-02F9-734B-AF41-3FCCF50E617D}" presName="parTrans" presStyleLbl="bgSibTrans2D1" presStyleIdx="3" presStyleCnt="6"/>
      <dgm:spPr/>
      <dgm:t>
        <a:bodyPr/>
        <a:lstStyle/>
        <a:p>
          <a:endParaRPr lang="en-GB"/>
        </a:p>
      </dgm:t>
    </dgm:pt>
    <dgm:pt modelId="{A73B9419-96EE-2340-84DE-23F5E8DE16A5}" type="pres">
      <dgm:prSet presAssocID="{3AC9B03C-543E-B847-98F5-77DF152D360C}" presName="node" presStyleLbl="node1" presStyleIdx="3" presStyleCnt="6">
        <dgm:presLayoutVars>
          <dgm:bulletEnabled val="1"/>
        </dgm:presLayoutVars>
      </dgm:prSet>
      <dgm:spPr/>
      <dgm:t>
        <a:bodyPr/>
        <a:lstStyle/>
        <a:p>
          <a:endParaRPr lang="en-GB"/>
        </a:p>
      </dgm:t>
    </dgm:pt>
    <dgm:pt modelId="{B7908841-4C59-2848-884F-D667225E8722}" type="pres">
      <dgm:prSet presAssocID="{0D7AD96A-8D2E-5747-9FCE-A8CA31171D82}" presName="parTrans" presStyleLbl="bgSibTrans2D1" presStyleIdx="4" presStyleCnt="6"/>
      <dgm:spPr/>
      <dgm:t>
        <a:bodyPr/>
        <a:lstStyle/>
        <a:p>
          <a:endParaRPr lang="en-GB"/>
        </a:p>
      </dgm:t>
    </dgm:pt>
    <dgm:pt modelId="{8C92A551-183F-5F4D-895A-D1C529077BF6}" type="pres">
      <dgm:prSet presAssocID="{6AB9E7AA-DA0B-4447-875B-7B317AC2E2A2}" presName="node" presStyleLbl="node1" presStyleIdx="4" presStyleCnt="6">
        <dgm:presLayoutVars>
          <dgm:bulletEnabled val="1"/>
        </dgm:presLayoutVars>
      </dgm:prSet>
      <dgm:spPr/>
      <dgm:t>
        <a:bodyPr/>
        <a:lstStyle/>
        <a:p>
          <a:endParaRPr lang="en-GB"/>
        </a:p>
      </dgm:t>
    </dgm:pt>
    <dgm:pt modelId="{222697C3-8188-364D-B673-BEEE21D2E7FF}" type="pres">
      <dgm:prSet presAssocID="{D32C797A-66B3-3E42-B030-6E38A923D964}" presName="parTrans" presStyleLbl="bgSibTrans2D1" presStyleIdx="5" presStyleCnt="6"/>
      <dgm:spPr/>
      <dgm:t>
        <a:bodyPr/>
        <a:lstStyle/>
        <a:p>
          <a:endParaRPr lang="en-GB"/>
        </a:p>
      </dgm:t>
    </dgm:pt>
    <dgm:pt modelId="{CEF732B3-2DC4-5D46-B16D-6BA1DBB03640}" type="pres">
      <dgm:prSet presAssocID="{094B0820-22E1-5B48-BE9A-92EC3D154C83}" presName="node" presStyleLbl="node1" presStyleIdx="5" presStyleCnt="6">
        <dgm:presLayoutVars>
          <dgm:bulletEnabled val="1"/>
        </dgm:presLayoutVars>
      </dgm:prSet>
      <dgm:spPr/>
      <dgm:t>
        <a:bodyPr/>
        <a:lstStyle/>
        <a:p>
          <a:endParaRPr lang="en-GB"/>
        </a:p>
      </dgm:t>
    </dgm:pt>
  </dgm:ptLst>
  <dgm:cxnLst>
    <dgm:cxn modelId="{02DBA605-3C0C-4408-9D26-E0678CAFBFBE}" type="presOf" srcId="{09378C21-25A6-7B4E-8014-5789A31B60FE}" destId="{9BD4DBB8-262E-504D-8AE4-45B073BA7897}" srcOrd="0" destOrd="0" presId="urn:microsoft.com/office/officeart/2005/8/layout/radial4"/>
    <dgm:cxn modelId="{B2F1DA3D-9750-C448-A106-B666989ED646}" srcId="{3FFF84F1-600B-AB4B-AE9B-23C84373E830}" destId="{094B0820-22E1-5B48-BE9A-92EC3D154C83}" srcOrd="5" destOrd="0" parTransId="{D32C797A-66B3-3E42-B030-6E38A923D964}" sibTransId="{547E47E9-F12E-7C40-B55B-82CCB19B0FB5}"/>
    <dgm:cxn modelId="{8A1ED4EC-7893-4EEC-B9C3-53FD5B52CF96}" type="presOf" srcId="{5AAFEC11-6EC8-B24E-981B-55C262E6409F}" destId="{BABD81EA-50FB-284E-AE9D-3BA698F0D350}" srcOrd="0" destOrd="0" presId="urn:microsoft.com/office/officeart/2005/8/layout/radial4"/>
    <dgm:cxn modelId="{C66AB650-0ABD-414E-A882-62DC10640776}" srcId="{3FFF84F1-600B-AB4B-AE9B-23C84373E830}" destId="{E5AD480C-3378-F041-97B5-B47376212707}" srcOrd="2" destOrd="0" parTransId="{B4C663F8-1DC1-5545-88C4-CEC6B523C3EC}" sibTransId="{A2028DB9-0F5D-DD4E-9F47-FD12832D8475}"/>
    <dgm:cxn modelId="{CF60AFB5-90B6-644D-BBFC-EFE2C29AC2D1}" srcId="{3FFF84F1-600B-AB4B-AE9B-23C84373E830}" destId="{6CCB7832-F6ED-C844-8385-F2841902D93F}" srcOrd="1" destOrd="0" parTransId="{F36C399C-BBD2-DE46-8EF0-FD4537F9DF4D}" sibTransId="{D3C6EF88-2040-1B47-84B6-85D66404266C}"/>
    <dgm:cxn modelId="{E432886A-4EAF-274C-B678-92BC8A05A61D}" srcId="{3FFF84F1-600B-AB4B-AE9B-23C84373E830}" destId="{3AC9B03C-543E-B847-98F5-77DF152D360C}" srcOrd="3" destOrd="0" parTransId="{3A8BC5D1-02F9-734B-AF41-3FCCF50E617D}" sibTransId="{3B3F4D7C-6993-0441-909B-D2859CE54CE0}"/>
    <dgm:cxn modelId="{3F6D1279-1E95-467C-9B14-8ADE1F191242}" type="presOf" srcId="{F20B5D8E-19DC-414D-A6D6-F86C64CFFAF3}" destId="{85115940-7888-1348-9088-E55597768CB7}" srcOrd="0" destOrd="0" presId="urn:microsoft.com/office/officeart/2005/8/layout/radial4"/>
    <dgm:cxn modelId="{8243F7D1-665F-49CD-BDF9-FD63CFD88CD7}" type="presOf" srcId="{3A8BC5D1-02F9-734B-AF41-3FCCF50E617D}" destId="{70968BF3-4282-7E4C-89CE-CDF5702600C4}" srcOrd="0" destOrd="0" presId="urn:microsoft.com/office/officeart/2005/8/layout/radial4"/>
    <dgm:cxn modelId="{3B79992F-F265-4E57-A7AA-58B5E24C8FC0}" type="presOf" srcId="{6CCB7832-F6ED-C844-8385-F2841902D93F}" destId="{9D70E725-C506-004B-99C6-FCC5D672C56C}" srcOrd="0" destOrd="0" presId="urn:microsoft.com/office/officeart/2005/8/layout/radial4"/>
    <dgm:cxn modelId="{1837A516-9EFC-3841-B208-08D9F4A46084}" srcId="{5AAFEC11-6EC8-B24E-981B-55C262E6409F}" destId="{3FFF84F1-600B-AB4B-AE9B-23C84373E830}" srcOrd="0" destOrd="0" parTransId="{2FECA21B-1CC8-7E4A-A5EF-9F43A71D0E42}" sibTransId="{ED8BEF3A-05EC-3947-BFA1-01EAFC1D66F7}"/>
    <dgm:cxn modelId="{49B11C5D-894D-40FB-B9D3-03945F563070}" type="presOf" srcId="{B4C663F8-1DC1-5545-88C4-CEC6B523C3EC}" destId="{BF1732E6-8C37-D748-A6BD-9E95E81E0B45}" srcOrd="0" destOrd="0" presId="urn:microsoft.com/office/officeart/2005/8/layout/radial4"/>
    <dgm:cxn modelId="{936801F4-0789-4C07-B080-587FF20E5CB1}" type="presOf" srcId="{F36C399C-BBD2-DE46-8EF0-FD4537F9DF4D}" destId="{189BB7F9-7CD5-584E-ABB8-9CB078FE2B78}" srcOrd="0" destOrd="0" presId="urn:microsoft.com/office/officeart/2005/8/layout/radial4"/>
    <dgm:cxn modelId="{3580306B-A2B7-44AE-9920-E52A0B63CFB4}" type="presOf" srcId="{6AB9E7AA-DA0B-4447-875B-7B317AC2E2A2}" destId="{8C92A551-183F-5F4D-895A-D1C529077BF6}" srcOrd="0" destOrd="0" presId="urn:microsoft.com/office/officeart/2005/8/layout/radial4"/>
    <dgm:cxn modelId="{4313158B-2B74-48A2-BDD0-B641108B694A}" type="presOf" srcId="{3FFF84F1-600B-AB4B-AE9B-23C84373E830}" destId="{7C8E62FB-A824-4D48-946F-310D918F8F94}" srcOrd="0" destOrd="0" presId="urn:microsoft.com/office/officeart/2005/8/layout/radial4"/>
    <dgm:cxn modelId="{6811FDD5-EE2F-4AE1-A281-35F72A931BD8}" type="presOf" srcId="{D32C797A-66B3-3E42-B030-6E38A923D964}" destId="{222697C3-8188-364D-B673-BEEE21D2E7FF}" srcOrd="0" destOrd="0" presId="urn:microsoft.com/office/officeart/2005/8/layout/radial4"/>
    <dgm:cxn modelId="{60791528-30D4-4127-8E6D-F1C633DD7E04}" type="presOf" srcId="{094B0820-22E1-5B48-BE9A-92EC3D154C83}" destId="{CEF732B3-2DC4-5D46-B16D-6BA1DBB03640}" srcOrd="0" destOrd="0" presId="urn:microsoft.com/office/officeart/2005/8/layout/radial4"/>
    <dgm:cxn modelId="{6F6803A2-5472-479F-AA30-810AE83C3270}" type="presOf" srcId="{0D7AD96A-8D2E-5747-9FCE-A8CA31171D82}" destId="{B7908841-4C59-2848-884F-D667225E8722}" srcOrd="0" destOrd="0" presId="urn:microsoft.com/office/officeart/2005/8/layout/radial4"/>
    <dgm:cxn modelId="{5CC77D77-F157-4AA0-8673-EA83C78A0394}" type="presOf" srcId="{3AC9B03C-543E-B847-98F5-77DF152D360C}" destId="{A73B9419-96EE-2340-84DE-23F5E8DE16A5}" srcOrd="0" destOrd="0" presId="urn:microsoft.com/office/officeart/2005/8/layout/radial4"/>
    <dgm:cxn modelId="{ABF4EC36-9E19-BF49-AF54-3ACC62308B04}" srcId="{3FFF84F1-600B-AB4B-AE9B-23C84373E830}" destId="{6AB9E7AA-DA0B-4447-875B-7B317AC2E2A2}" srcOrd="4" destOrd="0" parTransId="{0D7AD96A-8D2E-5747-9FCE-A8CA31171D82}" sibTransId="{0477B1E9-B95E-E744-9386-AC5BAF5C2621}"/>
    <dgm:cxn modelId="{AB965436-EB24-5442-9A92-305A0B354098}" srcId="{3FFF84F1-600B-AB4B-AE9B-23C84373E830}" destId="{F20B5D8E-19DC-414D-A6D6-F86C64CFFAF3}" srcOrd="0" destOrd="0" parTransId="{09378C21-25A6-7B4E-8014-5789A31B60FE}" sibTransId="{4B740ECD-0B4A-2A43-B9B5-82418A860EA2}"/>
    <dgm:cxn modelId="{03E76FD6-7943-42B9-92E8-518B144942CE}" type="presOf" srcId="{E5AD480C-3378-F041-97B5-B47376212707}" destId="{B2013F83-2AE4-8B42-A4CC-61146952D1BF}" srcOrd="0" destOrd="0" presId="urn:microsoft.com/office/officeart/2005/8/layout/radial4"/>
    <dgm:cxn modelId="{D5E6DA3A-F9C9-47D4-80DC-D57E7F74E800}" type="presParOf" srcId="{BABD81EA-50FB-284E-AE9D-3BA698F0D350}" destId="{7C8E62FB-A824-4D48-946F-310D918F8F94}" srcOrd="0" destOrd="0" presId="urn:microsoft.com/office/officeart/2005/8/layout/radial4"/>
    <dgm:cxn modelId="{F9783DF9-7406-47CD-B2C0-8DB9BAE389EF}" type="presParOf" srcId="{BABD81EA-50FB-284E-AE9D-3BA698F0D350}" destId="{9BD4DBB8-262E-504D-8AE4-45B073BA7897}" srcOrd="1" destOrd="0" presId="urn:microsoft.com/office/officeart/2005/8/layout/radial4"/>
    <dgm:cxn modelId="{525A565B-F747-43F7-8082-0D619DDCC2D5}" type="presParOf" srcId="{BABD81EA-50FB-284E-AE9D-3BA698F0D350}" destId="{85115940-7888-1348-9088-E55597768CB7}" srcOrd="2" destOrd="0" presId="urn:microsoft.com/office/officeart/2005/8/layout/radial4"/>
    <dgm:cxn modelId="{55119DB9-5CE6-4259-B3D8-0F616EA705F5}" type="presParOf" srcId="{BABD81EA-50FB-284E-AE9D-3BA698F0D350}" destId="{189BB7F9-7CD5-584E-ABB8-9CB078FE2B78}" srcOrd="3" destOrd="0" presId="urn:microsoft.com/office/officeart/2005/8/layout/radial4"/>
    <dgm:cxn modelId="{BA6413AF-B296-4125-AE91-BD4BC3A2E8A1}" type="presParOf" srcId="{BABD81EA-50FB-284E-AE9D-3BA698F0D350}" destId="{9D70E725-C506-004B-99C6-FCC5D672C56C}" srcOrd="4" destOrd="0" presId="urn:microsoft.com/office/officeart/2005/8/layout/radial4"/>
    <dgm:cxn modelId="{6BBE8D6B-97B1-42A6-8003-4C0903885E96}" type="presParOf" srcId="{BABD81EA-50FB-284E-AE9D-3BA698F0D350}" destId="{BF1732E6-8C37-D748-A6BD-9E95E81E0B45}" srcOrd="5" destOrd="0" presId="urn:microsoft.com/office/officeart/2005/8/layout/radial4"/>
    <dgm:cxn modelId="{684D3E7B-FB30-4735-9D4B-DB4EC7923F15}" type="presParOf" srcId="{BABD81EA-50FB-284E-AE9D-3BA698F0D350}" destId="{B2013F83-2AE4-8B42-A4CC-61146952D1BF}" srcOrd="6" destOrd="0" presId="urn:microsoft.com/office/officeart/2005/8/layout/radial4"/>
    <dgm:cxn modelId="{45929D51-D6F2-4C1E-946B-D543E2145F10}" type="presParOf" srcId="{BABD81EA-50FB-284E-AE9D-3BA698F0D350}" destId="{70968BF3-4282-7E4C-89CE-CDF5702600C4}" srcOrd="7" destOrd="0" presId="urn:microsoft.com/office/officeart/2005/8/layout/radial4"/>
    <dgm:cxn modelId="{8578CE03-9EAD-477B-984E-F93CA6582FD7}" type="presParOf" srcId="{BABD81EA-50FB-284E-AE9D-3BA698F0D350}" destId="{A73B9419-96EE-2340-84DE-23F5E8DE16A5}" srcOrd="8" destOrd="0" presId="urn:microsoft.com/office/officeart/2005/8/layout/radial4"/>
    <dgm:cxn modelId="{9973340A-7960-4CE2-90ED-92259CB2170D}" type="presParOf" srcId="{BABD81EA-50FB-284E-AE9D-3BA698F0D350}" destId="{B7908841-4C59-2848-884F-D667225E8722}" srcOrd="9" destOrd="0" presId="urn:microsoft.com/office/officeart/2005/8/layout/radial4"/>
    <dgm:cxn modelId="{B1A16C12-6CFD-41F8-9A47-113623CA2474}" type="presParOf" srcId="{BABD81EA-50FB-284E-AE9D-3BA698F0D350}" destId="{8C92A551-183F-5F4D-895A-D1C529077BF6}" srcOrd="10" destOrd="0" presId="urn:microsoft.com/office/officeart/2005/8/layout/radial4"/>
    <dgm:cxn modelId="{0BD7FA22-7528-4C88-83CB-CD6B4A6A4E26}" type="presParOf" srcId="{BABD81EA-50FB-284E-AE9D-3BA698F0D350}" destId="{222697C3-8188-364D-B673-BEEE21D2E7FF}" srcOrd="11" destOrd="0" presId="urn:microsoft.com/office/officeart/2005/8/layout/radial4"/>
    <dgm:cxn modelId="{76BE6A33-C2A2-46AF-8F9B-8B8F7EFF12BF}" type="presParOf" srcId="{BABD81EA-50FB-284E-AE9D-3BA698F0D350}" destId="{CEF732B3-2DC4-5D46-B16D-6BA1DBB03640}"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E62FB-A824-4D48-946F-310D918F8F94}">
      <dsp:nvSpPr>
        <dsp:cNvPr id="0" name=""/>
        <dsp:cNvSpPr/>
      </dsp:nvSpPr>
      <dsp:spPr>
        <a:xfrm>
          <a:off x="2987929" y="2386483"/>
          <a:ext cx="1955291" cy="19552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a:t>Child anxiety</a:t>
          </a:r>
        </a:p>
      </dsp:txBody>
      <dsp:txXfrm>
        <a:off x="3274275" y="2672829"/>
        <a:ext cx="1382599" cy="1382599"/>
      </dsp:txXfrm>
    </dsp:sp>
    <dsp:sp modelId="{9BD4DBB8-262E-504D-8AE4-45B073BA7897}">
      <dsp:nvSpPr>
        <dsp:cNvPr id="0" name=""/>
        <dsp:cNvSpPr/>
      </dsp:nvSpPr>
      <dsp:spPr>
        <a:xfrm rot="10800000">
          <a:off x="1005685" y="3085500"/>
          <a:ext cx="1873220" cy="557258"/>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5115940-7888-1348-9088-E55597768CB7}">
      <dsp:nvSpPr>
        <dsp:cNvPr id="0" name=""/>
        <dsp:cNvSpPr/>
      </dsp:nvSpPr>
      <dsp:spPr>
        <a:xfrm>
          <a:off x="321332" y="2816647"/>
          <a:ext cx="1368704" cy="10949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t>Genes</a:t>
          </a:r>
        </a:p>
      </dsp:txBody>
      <dsp:txXfrm>
        <a:off x="353402" y="2848717"/>
        <a:ext cx="1304564" cy="1030823"/>
      </dsp:txXfrm>
    </dsp:sp>
    <dsp:sp modelId="{189BB7F9-7CD5-584E-ABB8-9CB078FE2B78}">
      <dsp:nvSpPr>
        <dsp:cNvPr id="0" name=""/>
        <dsp:cNvSpPr/>
      </dsp:nvSpPr>
      <dsp:spPr>
        <a:xfrm rot="12960000">
          <a:off x="1392097" y="1896246"/>
          <a:ext cx="1873220" cy="557258"/>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D70E725-C506-004B-99C6-FCC5D672C56C}">
      <dsp:nvSpPr>
        <dsp:cNvPr id="0" name=""/>
        <dsp:cNvSpPr/>
      </dsp:nvSpPr>
      <dsp:spPr>
        <a:xfrm>
          <a:off x="886621" y="1076867"/>
          <a:ext cx="1368704" cy="10949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t>Parent anxiety</a:t>
          </a:r>
        </a:p>
      </dsp:txBody>
      <dsp:txXfrm>
        <a:off x="918691" y="1108937"/>
        <a:ext cx="1304564" cy="1030823"/>
      </dsp:txXfrm>
    </dsp:sp>
    <dsp:sp modelId="{BF1732E6-8C37-D748-A6BD-9E95E81E0B45}">
      <dsp:nvSpPr>
        <dsp:cNvPr id="0" name=""/>
        <dsp:cNvSpPr/>
      </dsp:nvSpPr>
      <dsp:spPr>
        <a:xfrm rot="15120000">
          <a:off x="2403736" y="1161246"/>
          <a:ext cx="1873220" cy="557258"/>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2013F83-2AE4-8B42-A4CC-61146952D1BF}">
      <dsp:nvSpPr>
        <dsp:cNvPr id="0" name=""/>
        <dsp:cNvSpPr/>
      </dsp:nvSpPr>
      <dsp:spPr>
        <a:xfrm>
          <a:off x="2366566" y="1624"/>
          <a:ext cx="1368704" cy="10949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t>Temperament</a:t>
          </a:r>
        </a:p>
      </dsp:txBody>
      <dsp:txXfrm>
        <a:off x="2398636" y="33694"/>
        <a:ext cx="1304564" cy="1030823"/>
      </dsp:txXfrm>
    </dsp:sp>
    <dsp:sp modelId="{70968BF3-4282-7E4C-89CE-CDF5702600C4}">
      <dsp:nvSpPr>
        <dsp:cNvPr id="0" name=""/>
        <dsp:cNvSpPr/>
      </dsp:nvSpPr>
      <dsp:spPr>
        <a:xfrm rot="17280000">
          <a:off x="3654192" y="1161246"/>
          <a:ext cx="1873220" cy="557258"/>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73B9419-96EE-2340-84DE-23F5E8DE16A5}">
      <dsp:nvSpPr>
        <dsp:cNvPr id="0" name=""/>
        <dsp:cNvSpPr/>
      </dsp:nvSpPr>
      <dsp:spPr>
        <a:xfrm>
          <a:off x="4195879" y="1624"/>
          <a:ext cx="1368704" cy="10949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t>Life events</a:t>
          </a:r>
        </a:p>
      </dsp:txBody>
      <dsp:txXfrm>
        <a:off x="4227949" y="33694"/>
        <a:ext cx="1304564" cy="1030823"/>
      </dsp:txXfrm>
    </dsp:sp>
    <dsp:sp modelId="{B7908841-4C59-2848-884F-D667225E8722}">
      <dsp:nvSpPr>
        <dsp:cNvPr id="0" name=""/>
        <dsp:cNvSpPr/>
      </dsp:nvSpPr>
      <dsp:spPr>
        <a:xfrm rot="19440000">
          <a:off x="4665832" y="1896246"/>
          <a:ext cx="1873220" cy="557258"/>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C92A551-183F-5F4D-895A-D1C529077BF6}">
      <dsp:nvSpPr>
        <dsp:cNvPr id="0" name=""/>
        <dsp:cNvSpPr/>
      </dsp:nvSpPr>
      <dsp:spPr>
        <a:xfrm>
          <a:off x="5675824" y="1076867"/>
          <a:ext cx="1368704" cy="10949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t>Thinking styles</a:t>
          </a:r>
        </a:p>
      </dsp:txBody>
      <dsp:txXfrm>
        <a:off x="5707894" y="1108937"/>
        <a:ext cx="1304564" cy="1030823"/>
      </dsp:txXfrm>
    </dsp:sp>
    <dsp:sp modelId="{222697C3-8188-364D-B673-BEEE21D2E7FF}">
      <dsp:nvSpPr>
        <dsp:cNvPr id="0" name=""/>
        <dsp:cNvSpPr/>
      </dsp:nvSpPr>
      <dsp:spPr>
        <a:xfrm>
          <a:off x="5052244" y="3085500"/>
          <a:ext cx="1873220" cy="557258"/>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F732B3-2DC4-5D46-B16D-6BA1DBB03640}">
      <dsp:nvSpPr>
        <dsp:cNvPr id="0" name=""/>
        <dsp:cNvSpPr/>
      </dsp:nvSpPr>
      <dsp:spPr>
        <a:xfrm>
          <a:off x="6241112" y="2816647"/>
          <a:ext cx="1368704" cy="109496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a:t>Learning experiences</a:t>
          </a:r>
        </a:p>
      </dsp:txBody>
      <dsp:txXfrm>
        <a:off x="6273182" y="2848717"/>
        <a:ext cx="1304564" cy="103082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pPr>
              <a:defRPr/>
            </a:pPr>
            <a:endParaRPr lang="en-GB" dirty="0"/>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pPr>
              <a:defRPr/>
            </a:pPr>
            <a:fld id="{A54A3625-404B-47E7-9FE9-FD814BD853E3}" type="datetimeFigureOut">
              <a:rPr lang="en-GB"/>
              <a:pPr>
                <a:defRPr/>
              </a:pPr>
              <a:t>06/12/2021</a:t>
            </a:fld>
            <a:endParaRPr lang="en-GB" dirty="0"/>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pPr>
              <a:defRPr/>
            </a:pPr>
            <a:fld id="{02FACFCB-1B8B-408E-850D-B745C1CB97C0}" type="slidenum">
              <a:rPr lang="en-GB"/>
              <a:pPr>
                <a:defRPr/>
              </a:pPr>
              <a:t>‹#›</a:t>
            </a:fld>
            <a:endParaRPr lang="en-GB" dirty="0"/>
          </a:p>
        </p:txBody>
      </p:sp>
    </p:spTree>
    <p:extLst>
      <p:ext uri="{BB962C8B-B14F-4D97-AF65-F5344CB8AC3E}">
        <p14:creationId xmlns:p14="http://schemas.microsoft.com/office/powerpoint/2010/main" val="3468500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C85ED0-6B68-4EEE-AA66-B87A50B3EF9B}" type="datetimeFigureOut">
              <a:rPr lang="en-GB"/>
              <a:pPr>
                <a:defRPr/>
              </a:pPr>
              <a:t>06/12/2021</a:t>
            </a:fld>
            <a:endParaRPr lang="en-GB" dirty="0"/>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1038" y="4722813"/>
            <a:ext cx="5443537" cy="447516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45625"/>
            <a:ext cx="2949575"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54450" y="9445625"/>
            <a:ext cx="2949575"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E5442EF-FCC4-4E22-AABB-4F24AC04C4B6}" type="slidenum">
              <a:rPr lang="en-GB"/>
              <a:pPr>
                <a:defRPr/>
              </a:pPr>
              <a:t>‹#›</a:t>
            </a:fld>
            <a:endParaRPr lang="en-GB" dirty="0"/>
          </a:p>
        </p:txBody>
      </p:sp>
    </p:spTree>
    <p:extLst>
      <p:ext uri="{BB962C8B-B14F-4D97-AF65-F5344CB8AC3E}">
        <p14:creationId xmlns:p14="http://schemas.microsoft.com/office/powerpoint/2010/main" val="3590465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E5442EF-FCC4-4E22-AABB-4F24AC04C4B6}" type="slidenum">
              <a:rPr lang="en-GB" smtClean="0"/>
              <a:pPr>
                <a:defRPr/>
              </a:pPr>
              <a:t>3</a:t>
            </a:fld>
            <a:endParaRPr lang="en-GB" dirty="0"/>
          </a:p>
        </p:txBody>
      </p:sp>
    </p:spTree>
    <p:extLst>
      <p:ext uri="{BB962C8B-B14F-4D97-AF65-F5344CB8AC3E}">
        <p14:creationId xmlns:p14="http://schemas.microsoft.com/office/powerpoint/2010/main" val="2414931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401870" lvl="2">
              <a:defRPr/>
            </a:pPr>
            <a:endParaRPr lang="en-GB" sz="2000" dirty="0"/>
          </a:p>
        </p:txBody>
      </p:sp>
      <p:sp>
        <p:nvSpPr>
          <p:cNvPr id="4" name="Slide Number Placeholder 3"/>
          <p:cNvSpPr>
            <a:spLocks noGrp="1"/>
          </p:cNvSpPr>
          <p:nvPr>
            <p:ph type="sldNum" sz="quarter" idx="10"/>
          </p:nvPr>
        </p:nvSpPr>
        <p:spPr/>
        <p:txBody>
          <a:bodyPr/>
          <a:lstStyle/>
          <a:p>
            <a:pPr>
              <a:defRPr/>
            </a:pPr>
            <a:fld id="{21FB2721-7CD4-4157-A0F1-27DE52089A5E}" type="slidenum">
              <a:rPr lang="en-GB" smtClean="0"/>
              <a:pPr>
                <a:defRPr/>
              </a:pPr>
              <a:t>6</a:t>
            </a:fld>
            <a:endParaRPr lang="en-GB" dirty="0"/>
          </a:p>
        </p:txBody>
      </p:sp>
    </p:spTree>
    <p:extLst>
      <p:ext uri="{BB962C8B-B14F-4D97-AF65-F5344CB8AC3E}">
        <p14:creationId xmlns:p14="http://schemas.microsoft.com/office/powerpoint/2010/main" val="3097071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Chandeliering</a:t>
            </a:r>
            <a:r>
              <a:rPr lang="en-GB" baseline="0" dirty="0" smtClean="0"/>
              <a:t> when a seemingly calm person suddenly files off the handle for no reason</a:t>
            </a:r>
            <a:endParaRPr lang="en-GB" dirty="0"/>
          </a:p>
        </p:txBody>
      </p:sp>
      <p:sp>
        <p:nvSpPr>
          <p:cNvPr id="4" name="Slide Number Placeholder 3"/>
          <p:cNvSpPr>
            <a:spLocks noGrp="1"/>
          </p:cNvSpPr>
          <p:nvPr>
            <p:ph type="sldNum" sz="quarter" idx="10"/>
          </p:nvPr>
        </p:nvSpPr>
        <p:spPr/>
        <p:txBody>
          <a:bodyPr/>
          <a:lstStyle/>
          <a:p>
            <a:pPr>
              <a:defRPr/>
            </a:pPr>
            <a:fld id="{FE5442EF-FCC4-4E22-AABB-4F24AC04C4B6}" type="slidenum">
              <a:rPr lang="en-GB" smtClean="0"/>
              <a:pPr>
                <a:defRPr/>
              </a:pPr>
              <a:t>7</a:t>
            </a:fld>
            <a:endParaRPr lang="en-GB" dirty="0"/>
          </a:p>
        </p:txBody>
      </p:sp>
    </p:spTree>
    <p:extLst>
      <p:ext uri="{BB962C8B-B14F-4D97-AF65-F5344CB8AC3E}">
        <p14:creationId xmlns:p14="http://schemas.microsoft.com/office/powerpoint/2010/main" val="1128280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645BFA-EF40-4B66-A2E1-1C575BD97CCA}" type="slidenum">
              <a:rPr lang="en-GB"/>
              <a:pPr fontAlgn="base">
                <a:spcBef>
                  <a:spcPct val="0"/>
                </a:spcBef>
                <a:spcAft>
                  <a:spcPct val="0"/>
                </a:spcAft>
                <a:defRPr/>
              </a:pPr>
              <a:t>8</a:t>
            </a:fld>
            <a:endParaRPr lang="en-GB" dirty="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1.45</a:t>
            </a:r>
          </a:p>
          <a:p>
            <a:pPr eaLnBrk="1" hangingPunct="1">
              <a:spcBef>
                <a:spcPct val="0"/>
              </a:spcBef>
            </a:pPr>
            <a:r>
              <a:rPr lang="en-GB" dirty="0" smtClean="0"/>
              <a:t>Kate</a:t>
            </a:r>
          </a:p>
        </p:txBody>
      </p:sp>
    </p:spTree>
    <p:extLst>
      <p:ext uri="{BB962C8B-B14F-4D97-AF65-F5344CB8AC3E}">
        <p14:creationId xmlns:p14="http://schemas.microsoft.com/office/powerpoint/2010/main" val="1768318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972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50231" indent="-288550" eaLnBrk="0" hangingPunct="0">
              <a:defRPr>
                <a:solidFill>
                  <a:schemeClr val="tx1"/>
                </a:solidFill>
                <a:latin typeface="Arial" charset="0"/>
                <a:ea typeface="Arial" charset="0"/>
                <a:cs typeface="Arial" charset="0"/>
              </a:defRPr>
            </a:lvl2pPr>
            <a:lvl3pPr marL="1154201" indent="-230840" eaLnBrk="0" hangingPunct="0">
              <a:defRPr>
                <a:solidFill>
                  <a:schemeClr val="tx1"/>
                </a:solidFill>
                <a:latin typeface="Arial" charset="0"/>
                <a:ea typeface="Arial" charset="0"/>
                <a:cs typeface="Arial" charset="0"/>
              </a:defRPr>
            </a:lvl3pPr>
            <a:lvl4pPr marL="1615882" indent="-230840" eaLnBrk="0" hangingPunct="0">
              <a:defRPr>
                <a:solidFill>
                  <a:schemeClr val="tx1"/>
                </a:solidFill>
                <a:latin typeface="Arial" charset="0"/>
                <a:ea typeface="Arial" charset="0"/>
                <a:cs typeface="Arial" charset="0"/>
              </a:defRPr>
            </a:lvl4pPr>
            <a:lvl5pPr marL="2077563" indent="-230840" eaLnBrk="0" hangingPunct="0">
              <a:defRPr>
                <a:solidFill>
                  <a:schemeClr val="tx1"/>
                </a:solidFill>
                <a:latin typeface="Arial" charset="0"/>
                <a:ea typeface="Arial" charset="0"/>
                <a:cs typeface="Arial" charset="0"/>
              </a:defRPr>
            </a:lvl5pPr>
            <a:lvl6pPr marL="2539243" indent="-230840" eaLnBrk="0" fontAlgn="base" hangingPunct="0">
              <a:spcBef>
                <a:spcPct val="0"/>
              </a:spcBef>
              <a:spcAft>
                <a:spcPct val="0"/>
              </a:spcAft>
              <a:defRPr>
                <a:solidFill>
                  <a:schemeClr val="tx1"/>
                </a:solidFill>
                <a:latin typeface="Arial" charset="0"/>
                <a:ea typeface="Arial" charset="0"/>
                <a:cs typeface="Arial" charset="0"/>
              </a:defRPr>
            </a:lvl6pPr>
            <a:lvl7pPr marL="3000924" indent="-230840" eaLnBrk="0" fontAlgn="base" hangingPunct="0">
              <a:spcBef>
                <a:spcPct val="0"/>
              </a:spcBef>
              <a:spcAft>
                <a:spcPct val="0"/>
              </a:spcAft>
              <a:defRPr>
                <a:solidFill>
                  <a:schemeClr val="tx1"/>
                </a:solidFill>
                <a:latin typeface="Arial" charset="0"/>
                <a:ea typeface="Arial" charset="0"/>
                <a:cs typeface="Arial" charset="0"/>
              </a:defRPr>
            </a:lvl7pPr>
            <a:lvl8pPr marL="3462604" indent="-230840" eaLnBrk="0" fontAlgn="base" hangingPunct="0">
              <a:spcBef>
                <a:spcPct val="0"/>
              </a:spcBef>
              <a:spcAft>
                <a:spcPct val="0"/>
              </a:spcAft>
              <a:defRPr>
                <a:solidFill>
                  <a:schemeClr val="tx1"/>
                </a:solidFill>
                <a:latin typeface="Arial" charset="0"/>
                <a:ea typeface="Arial" charset="0"/>
                <a:cs typeface="Arial" charset="0"/>
              </a:defRPr>
            </a:lvl8pPr>
            <a:lvl9pPr marL="3924285" indent="-23084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8886D5D-D7DD-E443-82EF-1C1C83F469BD}" type="slidenum">
              <a:rPr lang="en-GB">
                <a:latin typeface="Calibri" charset="0"/>
              </a:rPr>
              <a:pPr eaLnBrk="1" hangingPunct="1"/>
              <a:t>24</a:t>
            </a:fld>
            <a:endParaRPr lang="en-GB">
              <a:latin typeface="Calibri" charset="0"/>
            </a:endParaRPr>
          </a:p>
        </p:txBody>
      </p:sp>
    </p:spTree>
    <p:extLst>
      <p:ext uri="{BB962C8B-B14F-4D97-AF65-F5344CB8AC3E}">
        <p14:creationId xmlns:p14="http://schemas.microsoft.com/office/powerpoint/2010/main" val="217012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2.25</a:t>
            </a:r>
          </a:p>
        </p:txBody>
      </p:sp>
    </p:spTree>
    <p:extLst>
      <p:ext uri="{BB962C8B-B14F-4D97-AF65-F5344CB8AC3E}">
        <p14:creationId xmlns:p14="http://schemas.microsoft.com/office/powerpoint/2010/main" val="3657380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48001B-DCF2-41EA-9705-85B94D627E51}" type="slidenum">
              <a:rPr lang="en-GB"/>
              <a:pPr fontAlgn="base">
                <a:spcBef>
                  <a:spcPct val="0"/>
                </a:spcBef>
                <a:spcAft>
                  <a:spcPct val="0"/>
                </a:spcAft>
                <a:defRPr/>
              </a:pPr>
              <a:t>30</a:t>
            </a:fld>
            <a:endParaRPr lang="en-GB" dirty="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2.15</a:t>
            </a:r>
          </a:p>
          <a:p>
            <a:pPr eaLnBrk="1" hangingPunct="1">
              <a:spcBef>
                <a:spcPct val="0"/>
              </a:spcBef>
            </a:pPr>
            <a:r>
              <a:rPr lang="en-GB" dirty="0" smtClean="0"/>
              <a:t>Colour wrist bands for their moods</a:t>
            </a:r>
          </a:p>
          <a:p>
            <a:pPr eaLnBrk="1" hangingPunct="1">
              <a:spcBef>
                <a:spcPct val="0"/>
              </a:spcBef>
            </a:pPr>
            <a:endParaRPr lang="en-GB" dirty="0" smtClean="0"/>
          </a:p>
          <a:p>
            <a:pPr eaLnBrk="1" hangingPunct="1">
              <a:spcBef>
                <a:spcPct val="0"/>
              </a:spcBef>
            </a:pPr>
            <a:r>
              <a:rPr lang="en-GB" dirty="0" smtClean="0"/>
              <a:t>WHAT Works for your child.</a:t>
            </a:r>
          </a:p>
        </p:txBody>
      </p:sp>
    </p:spTree>
    <p:extLst>
      <p:ext uri="{BB962C8B-B14F-4D97-AF65-F5344CB8AC3E}">
        <p14:creationId xmlns:p14="http://schemas.microsoft.com/office/powerpoint/2010/main" val="3080685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58763" y="3732213"/>
            <a:ext cx="8610600" cy="201612"/>
            <a:chOff x="144" y="1680"/>
            <a:chExt cx="5424" cy="144"/>
          </a:xfrm>
        </p:grpSpPr>
        <p:sp>
          <p:nvSpPr>
            <p:cNvPr id="5" name="Rectangle 8"/>
            <p:cNvSpPr>
              <a:spLocks noChangeArrowheads="1"/>
            </p:cNvSpPr>
            <p:nvPr userDrawn="1"/>
          </p:nvSpPr>
          <p:spPr bwMode="auto">
            <a:xfrm>
              <a:off x="144" y="1680"/>
              <a:ext cx="1808" cy="144"/>
            </a:xfrm>
            <a:prstGeom prst="rect">
              <a:avLst/>
            </a:prstGeom>
            <a:solidFill>
              <a:srgbClr val="019681"/>
            </a:solidFill>
            <a:ln w="9525">
              <a:solidFill>
                <a:srgbClr val="019681"/>
              </a:solidFill>
              <a:miter lim="800000"/>
              <a:headEnd/>
              <a:tailEnd/>
            </a:ln>
            <a:effectLst/>
          </p:spPr>
          <p:txBody>
            <a:bodyPr wrap="none" anchor="ctr"/>
            <a:lstStyle/>
            <a:p>
              <a:pPr>
                <a:defRPr/>
              </a:pPr>
              <a:endParaRPr lang="en-GB" dirty="0"/>
            </a:p>
          </p:txBody>
        </p:sp>
        <p:sp>
          <p:nvSpPr>
            <p:cNvPr id="6" name="Rectangle 9"/>
            <p:cNvSpPr>
              <a:spLocks noChangeArrowheads="1"/>
            </p:cNvSpPr>
            <p:nvPr userDrawn="1"/>
          </p:nvSpPr>
          <p:spPr bwMode="auto">
            <a:xfrm>
              <a:off x="1952" y="1680"/>
              <a:ext cx="1808" cy="144"/>
            </a:xfrm>
            <a:prstGeom prst="rect">
              <a:avLst/>
            </a:prstGeom>
            <a:solidFill>
              <a:srgbClr val="56B4A3"/>
            </a:solidFill>
            <a:ln w="9525">
              <a:solidFill>
                <a:srgbClr val="56B4A3"/>
              </a:solidFill>
              <a:miter lim="800000"/>
              <a:headEnd/>
              <a:tailEnd/>
            </a:ln>
            <a:effectLst/>
          </p:spPr>
          <p:txBody>
            <a:bodyPr wrap="none" anchor="ctr"/>
            <a:lstStyle/>
            <a:p>
              <a:pPr>
                <a:defRPr/>
              </a:pPr>
              <a:endParaRPr lang="en-GB" dirty="0"/>
            </a:p>
          </p:txBody>
        </p:sp>
        <p:sp>
          <p:nvSpPr>
            <p:cNvPr id="7" name="Rectangle 10"/>
            <p:cNvSpPr>
              <a:spLocks noChangeArrowheads="1"/>
            </p:cNvSpPr>
            <p:nvPr userDrawn="1"/>
          </p:nvSpPr>
          <p:spPr bwMode="auto">
            <a:xfrm>
              <a:off x="3760" y="1680"/>
              <a:ext cx="1808" cy="144"/>
            </a:xfrm>
            <a:prstGeom prst="rect">
              <a:avLst/>
            </a:prstGeom>
            <a:solidFill>
              <a:srgbClr val="019681"/>
            </a:solidFill>
            <a:ln w="9525">
              <a:solidFill>
                <a:srgbClr val="019681"/>
              </a:solidFill>
              <a:miter lim="800000"/>
              <a:headEnd/>
              <a:tailEnd/>
            </a:ln>
            <a:effectLst/>
          </p:spPr>
          <p:txBody>
            <a:bodyPr wrap="none" anchor="ctr"/>
            <a:lstStyle/>
            <a:p>
              <a:pPr>
                <a:defRPr/>
              </a:pPr>
              <a:endParaRPr lang="en-GB" dirty="0"/>
            </a:p>
          </p:txBody>
        </p:sp>
      </p:grpSp>
      <p:pic>
        <p:nvPicPr>
          <p:cNvPr id="8" name="Picture 11" descr="Admin 2-Tone Green"/>
          <p:cNvPicPr>
            <a:picLocks noChangeAspect="1" noChangeArrowheads="1"/>
          </p:cNvPicPr>
          <p:nvPr/>
        </p:nvPicPr>
        <p:blipFill>
          <a:blip r:embed="rId2" cstate="print"/>
          <a:srcRect/>
          <a:stretch>
            <a:fillRect/>
          </a:stretch>
        </p:blipFill>
        <p:spPr bwMode="auto">
          <a:xfrm>
            <a:off x="6227763" y="333375"/>
            <a:ext cx="2305050" cy="1395413"/>
          </a:xfrm>
          <a:prstGeom prst="rect">
            <a:avLst/>
          </a:prstGeom>
          <a:noFill/>
          <a:ln w="9525">
            <a:noFill/>
            <a:miter lim="800000"/>
            <a:headEnd/>
            <a:tailEnd/>
          </a:ln>
        </p:spPr>
      </p:pic>
      <p:sp>
        <p:nvSpPr>
          <p:cNvPr id="54274" name="Rectangle 2"/>
          <p:cNvSpPr>
            <a:spLocks noGrp="1" noChangeArrowheads="1"/>
          </p:cNvSpPr>
          <p:nvPr>
            <p:ph type="ctrTitle"/>
          </p:nvPr>
        </p:nvSpPr>
        <p:spPr>
          <a:xfrm>
            <a:off x="685800" y="1773238"/>
            <a:ext cx="7772400" cy="1727200"/>
          </a:xfrm>
        </p:spPr>
        <p:txBody>
          <a:bodyPr/>
          <a:lstStyle>
            <a:lvl1pPr algn="ctr">
              <a:defRPr sz="4800"/>
            </a:lvl1pPr>
          </a:lstStyle>
          <a:p>
            <a:r>
              <a:rPr lang="en-GB"/>
              <a:t>Click to edit Master title style</a:t>
            </a:r>
          </a:p>
        </p:txBody>
      </p:sp>
      <p:sp>
        <p:nvSpPr>
          <p:cNvPr id="54275" name="Rectangle 3"/>
          <p:cNvSpPr>
            <a:spLocks noGrp="1" noChangeArrowheads="1"/>
          </p:cNvSpPr>
          <p:nvPr>
            <p:ph type="subTitle" idx="1"/>
          </p:nvPr>
        </p:nvSpPr>
        <p:spPr>
          <a:xfrm>
            <a:off x="1371600" y="4221163"/>
            <a:ext cx="6400800" cy="1800225"/>
          </a:xfrm>
        </p:spPr>
        <p:txBody>
          <a:bodyPr/>
          <a:lstStyle>
            <a:lvl1pPr marL="0" indent="0" algn="ctr">
              <a:buFont typeface="Wingdings" pitchFamily="2" charset="2"/>
              <a:buNone/>
              <a:defRPr/>
            </a:lvl1pPr>
          </a:lstStyle>
          <a:p>
            <a:r>
              <a:rPr lang="en-GB"/>
              <a:t>Click to edit Master subtitle style</a:t>
            </a:r>
          </a:p>
        </p:txBody>
      </p:sp>
      <p:sp>
        <p:nvSpPr>
          <p:cNvPr id="9" name="Rectangle 4"/>
          <p:cNvSpPr>
            <a:spLocks noGrp="1" noChangeArrowheads="1"/>
          </p:cNvSpPr>
          <p:nvPr>
            <p:ph type="dt" sz="half" idx="10"/>
          </p:nvPr>
        </p:nvSpPr>
        <p:spPr/>
        <p:txBody>
          <a:bodyPr/>
          <a:lstStyle>
            <a:lvl1pPr>
              <a:defRPr>
                <a:latin typeface="Verdana" pitchFamily="34" charset="0"/>
              </a:defRPr>
            </a:lvl1pPr>
          </a:lstStyle>
          <a:p>
            <a:pPr>
              <a:defRPr/>
            </a:pPr>
            <a:fld id="{1F4CC5BE-9637-4693-ABC8-78D137D2948F}" type="datetimeFigureOut">
              <a:rPr lang="en-GB"/>
              <a:pPr>
                <a:defRPr/>
              </a:pPr>
              <a:t>06/12/2021</a:t>
            </a:fld>
            <a:endParaRPr lang="en-GB" dirty="0"/>
          </a:p>
        </p:txBody>
      </p:sp>
      <p:sp>
        <p:nvSpPr>
          <p:cNvPr id="10" name="Rectangle 5"/>
          <p:cNvSpPr>
            <a:spLocks noGrp="1" noChangeArrowheads="1"/>
          </p:cNvSpPr>
          <p:nvPr>
            <p:ph type="ftr" sz="quarter" idx="11"/>
          </p:nvPr>
        </p:nvSpPr>
        <p:spPr/>
        <p:txBody>
          <a:bodyPr/>
          <a:lstStyle>
            <a:lvl1pPr>
              <a:defRPr>
                <a:latin typeface="Verdana" pitchFamily="34" charset="0"/>
              </a:defRPr>
            </a:lvl1pPr>
          </a:lstStyle>
          <a:p>
            <a:pPr>
              <a:defRPr/>
            </a:pPr>
            <a:endParaRPr lang="en-GB" dirty="0"/>
          </a:p>
        </p:txBody>
      </p:sp>
      <p:sp>
        <p:nvSpPr>
          <p:cNvPr id="11" name="Rectangle 6"/>
          <p:cNvSpPr>
            <a:spLocks noGrp="1" noChangeArrowheads="1"/>
          </p:cNvSpPr>
          <p:nvPr>
            <p:ph type="sldNum" sz="quarter" idx="12"/>
          </p:nvPr>
        </p:nvSpPr>
        <p:spPr/>
        <p:txBody>
          <a:bodyPr/>
          <a:lstStyle>
            <a:lvl1pPr>
              <a:defRPr>
                <a:latin typeface="Verdana" pitchFamily="34" charset="0"/>
              </a:defRPr>
            </a:lvl1pPr>
          </a:lstStyle>
          <a:p>
            <a:pPr>
              <a:defRPr/>
            </a:pPr>
            <a:fld id="{5F47CC1B-8A40-40B5-B684-7F53345A4E40}"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64AFA5F-9EFE-4CD2-AA44-A003CD663996}" type="datetimeFigureOut">
              <a:rPr lang="en-GB"/>
              <a:pPr>
                <a:defRPr/>
              </a:pPr>
              <a:t>06/12/2021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545C8ECA-0E13-4FE5-AAA2-B557B22F8305}"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4E7EA1B-1F95-4ED1-BA3A-414421F36ABF}" type="datetimeFigureOut">
              <a:rPr lang="en-GB"/>
              <a:pPr>
                <a:defRPr/>
              </a:pPr>
              <a:t>06/12/2021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2AD9340-0D86-44FD-8766-989BC5DA6142}"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5" name="Freeform 4"/>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6" name="Right Triangle 5"/>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8"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9"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extLst/>
          </a:lstStyle>
          <a:p>
            <a:pPr>
              <a:defRPr/>
            </a:pPr>
            <a:fld id="{AC2DF301-1E72-4326-83CF-6A7E2A54FAF5}" type="datetimeFigureOut">
              <a:rPr lang="en-GB"/>
              <a:pPr>
                <a:defRPr/>
              </a:pPr>
              <a:t>06/12/2021</a:t>
            </a:fld>
            <a:endParaRPr lang="en-GB" dirty="0"/>
          </a:p>
        </p:txBody>
      </p:sp>
      <p:sp>
        <p:nvSpPr>
          <p:cNvPr id="11" name="Footer Placeholder 4"/>
          <p:cNvSpPr>
            <a:spLocks noGrp="1"/>
          </p:cNvSpPr>
          <p:nvPr>
            <p:ph type="ftr" sz="quarter" idx="11"/>
          </p:nvPr>
        </p:nvSpPr>
        <p:spPr/>
        <p:txBody>
          <a:bodyPr/>
          <a:lstStyle>
            <a:lvl1pPr>
              <a:defRPr/>
            </a:lvl1pPr>
            <a:extLst/>
          </a:lstStyle>
          <a:p>
            <a:pPr>
              <a:defRPr/>
            </a:pPr>
            <a:endParaRPr lang="en-GB" dirty="0"/>
          </a:p>
        </p:txBody>
      </p:sp>
      <p:sp>
        <p:nvSpPr>
          <p:cNvPr id="12" name="Slide Number Placeholder 5"/>
          <p:cNvSpPr>
            <a:spLocks noGrp="1"/>
          </p:cNvSpPr>
          <p:nvPr>
            <p:ph type="sldNum" sz="quarter" idx="12"/>
          </p:nvPr>
        </p:nvSpPr>
        <p:spPr/>
        <p:txBody>
          <a:bodyPr/>
          <a:lstStyle>
            <a:lvl1pPr>
              <a:defRPr/>
            </a:lvl1pPr>
            <a:extLst/>
          </a:lstStyle>
          <a:p>
            <a:pPr>
              <a:defRPr/>
            </a:pPr>
            <a:fld id="{BAE46414-717C-4F0E-B3A3-2EA835B6BECD}" type="slidenum">
              <a:rPr lang="en-GB"/>
              <a:pPr>
                <a:defRPr/>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extLst/>
          </a:lstStyle>
          <a:p>
            <a:pPr>
              <a:defRPr/>
            </a:pPr>
            <a:fld id="{8FAFF248-3BE6-459E-BBD9-4E2035E67F38}" type="datetimeFigureOut">
              <a:rPr lang="en-GB"/>
              <a:pPr>
                <a:defRPr/>
              </a:pPr>
              <a:t>06/12/2021</a:t>
            </a:fld>
            <a:endParaRPr lang="en-GB" dirty="0"/>
          </a:p>
        </p:txBody>
      </p:sp>
      <p:sp>
        <p:nvSpPr>
          <p:cNvPr id="11" name="Footer Placeholder 5"/>
          <p:cNvSpPr>
            <a:spLocks noGrp="1"/>
          </p:cNvSpPr>
          <p:nvPr>
            <p:ph type="ftr" sz="quarter" idx="11"/>
          </p:nvPr>
        </p:nvSpPr>
        <p:spPr/>
        <p:txBody>
          <a:bodyPr/>
          <a:lstStyle>
            <a:lvl1pPr>
              <a:defRPr/>
            </a:lvl1pPr>
            <a:extLst/>
          </a:lstStyle>
          <a:p>
            <a:pPr>
              <a:defRPr/>
            </a:pPr>
            <a:endParaRPr lang="en-GB" dirty="0"/>
          </a:p>
        </p:txBody>
      </p:sp>
      <p:sp>
        <p:nvSpPr>
          <p:cNvPr id="12" name="Slide Number Placeholder 6"/>
          <p:cNvSpPr>
            <a:spLocks noGrp="1"/>
          </p:cNvSpPr>
          <p:nvPr>
            <p:ph type="sldNum" sz="quarter" idx="12"/>
          </p:nvPr>
        </p:nvSpPr>
        <p:spPr/>
        <p:txBody>
          <a:bodyPr/>
          <a:lstStyle>
            <a:lvl1pPr>
              <a:defRPr/>
            </a:lvl1pPr>
            <a:extLst/>
          </a:lstStyle>
          <a:p>
            <a:pPr>
              <a:defRPr/>
            </a:pPr>
            <a:fld id="{4574C322-A31D-4B43-BBA9-31DED09A1546}" type="slidenum">
              <a:rPr lang="en-GB"/>
              <a:pPr>
                <a:defRPr/>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761C3D27-2DA7-4634-890C-A364ED0DB654}" type="datetimeFigureOut">
              <a:rPr lang="en-GB"/>
              <a:pPr>
                <a:defRPr/>
              </a:pPr>
              <a:t>06/12/2021</a:t>
            </a:fld>
            <a:endParaRPr lang="en-GB" dirty="0"/>
          </a:p>
        </p:txBody>
      </p:sp>
      <p:sp>
        <p:nvSpPr>
          <p:cNvPr id="8" name="Footer Placeholder 7"/>
          <p:cNvSpPr>
            <a:spLocks noGrp="1"/>
          </p:cNvSpPr>
          <p:nvPr>
            <p:ph type="ftr" sz="quarter" idx="11"/>
          </p:nvPr>
        </p:nvSpPr>
        <p:spPr/>
        <p:txBody>
          <a:bodyPr/>
          <a:lstStyle>
            <a:lvl1pPr>
              <a:defRPr/>
            </a:lvl1pPr>
            <a:extLst/>
          </a:lstStyle>
          <a:p>
            <a:pPr>
              <a:defRPr/>
            </a:pPr>
            <a:endParaRPr lang="en-GB" dirty="0"/>
          </a:p>
        </p:txBody>
      </p:sp>
      <p:sp>
        <p:nvSpPr>
          <p:cNvPr id="9" name="Slide Number Placeholder 8"/>
          <p:cNvSpPr>
            <a:spLocks noGrp="1"/>
          </p:cNvSpPr>
          <p:nvPr>
            <p:ph type="sldNum" sz="quarter" idx="12"/>
          </p:nvPr>
        </p:nvSpPr>
        <p:spPr/>
        <p:txBody>
          <a:bodyPr/>
          <a:lstStyle>
            <a:lvl1pPr>
              <a:defRPr/>
            </a:lvl1pPr>
            <a:extLst/>
          </a:lstStyle>
          <a:p>
            <a:pPr>
              <a:defRPr/>
            </a:pPr>
            <a:fld id="{0348644D-2D5F-4776-9B26-D30FA99A0A01}" type="slidenum">
              <a:rPr lang="en-GB"/>
              <a:pPr>
                <a:defRPr/>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4" name="Freeform 3"/>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5" name="Right Triangle 4"/>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8" name="Date Placeholder 2"/>
          <p:cNvSpPr>
            <a:spLocks noGrp="1"/>
          </p:cNvSpPr>
          <p:nvPr>
            <p:ph type="dt" sz="half" idx="10"/>
          </p:nvPr>
        </p:nvSpPr>
        <p:spPr/>
        <p:txBody>
          <a:bodyPr/>
          <a:lstStyle>
            <a:lvl1pPr>
              <a:defRPr/>
            </a:lvl1pPr>
            <a:extLst/>
          </a:lstStyle>
          <a:p>
            <a:pPr>
              <a:defRPr/>
            </a:pPr>
            <a:fld id="{C14FC34C-9C7E-4907-A839-8108DB3D1095}" type="datetimeFigureOut">
              <a:rPr lang="en-GB"/>
              <a:pPr>
                <a:defRPr/>
              </a:pPr>
              <a:t>06/12/2021</a:t>
            </a:fld>
            <a:endParaRPr lang="en-GB" dirty="0"/>
          </a:p>
        </p:txBody>
      </p:sp>
      <p:sp>
        <p:nvSpPr>
          <p:cNvPr id="9" name="Footer Placeholder 3"/>
          <p:cNvSpPr>
            <a:spLocks noGrp="1"/>
          </p:cNvSpPr>
          <p:nvPr>
            <p:ph type="ftr" sz="quarter" idx="11"/>
          </p:nvPr>
        </p:nvSpPr>
        <p:spPr/>
        <p:txBody>
          <a:bodyPr/>
          <a:lstStyle>
            <a:lvl1pPr>
              <a:defRPr/>
            </a:lvl1pPr>
            <a:extLst/>
          </a:lstStyle>
          <a:p>
            <a:pPr>
              <a:defRPr/>
            </a:pPr>
            <a:endParaRPr lang="en-GB" dirty="0"/>
          </a:p>
        </p:txBody>
      </p:sp>
      <p:sp>
        <p:nvSpPr>
          <p:cNvPr id="10" name="Slide Number Placeholder 4"/>
          <p:cNvSpPr>
            <a:spLocks noGrp="1"/>
          </p:cNvSpPr>
          <p:nvPr>
            <p:ph type="sldNum" sz="quarter" idx="12"/>
          </p:nvPr>
        </p:nvSpPr>
        <p:spPr/>
        <p:txBody>
          <a:bodyPr/>
          <a:lstStyle>
            <a:lvl1pPr>
              <a:defRPr/>
            </a:lvl1pPr>
            <a:extLst/>
          </a:lstStyle>
          <a:p>
            <a:pPr>
              <a:defRPr/>
            </a:pPr>
            <a:fld id="{5700CF5F-216F-4897-92EB-1547DED5A62B}" type="slidenum">
              <a:rPr lang="en-GB"/>
              <a:pPr>
                <a:defRPr/>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65884A99-239D-4538-9995-E041A9897D8B}" type="datetimeFigureOut">
              <a:rPr lang="en-GB"/>
              <a:pPr>
                <a:defRPr/>
              </a:pPr>
              <a:t>06/12/2021</a:t>
            </a:fld>
            <a:endParaRPr lang="en-GB" dirty="0"/>
          </a:p>
        </p:txBody>
      </p:sp>
      <p:sp>
        <p:nvSpPr>
          <p:cNvPr id="6" name="Footer Placeholder 5"/>
          <p:cNvSpPr>
            <a:spLocks noGrp="1"/>
          </p:cNvSpPr>
          <p:nvPr>
            <p:ph type="ftr" sz="quarter" idx="11"/>
          </p:nvPr>
        </p:nvSpPr>
        <p:spPr/>
        <p:txBody>
          <a:bodyPr/>
          <a:lstStyle>
            <a:lvl1pPr>
              <a:defRPr/>
            </a:lvl1pPr>
            <a:extLst/>
          </a:lstStyle>
          <a:p>
            <a:pPr>
              <a:defRPr/>
            </a:pPr>
            <a:endParaRPr lang="en-GB" dirty="0"/>
          </a:p>
        </p:txBody>
      </p:sp>
      <p:sp>
        <p:nvSpPr>
          <p:cNvPr id="7" name="Slide Number Placeholder 6"/>
          <p:cNvSpPr>
            <a:spLocks noGrp="1"/>
          </p:cNvSpPr>
          <p:nvPr>
            <p:ph type="sldNum" sz="quarter" idx="12"/>
          </p:nvPr>
        </p:nvSpPr>
        <p:spPr/>
        <p:txBody>
          <a:bodyPr/>
          <a:lstStyle>
            <a:lvl1pPr>
              <a:defRPr/>
            </a:lvl1pPr>
            <a:extLst/>
          </a:lstStyle>
          <a:p>
            <a:pPr>
              <a:defRPr/>
            </a:pPr>
            <a:fld id="{1D210F79-313C-4B99-82E7-D8720821CCFE}" type="slidenum">
              <a:rPr lang="en-GB"/>
              <a:pPr>
                <a:defRPr/>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EC6E66BF-FE2E-4DB7-AD85-B66F998180E6}" type="datetimeFigureOut">
              <a:rPr lang="en-GB"/>
              <a:pPr>
                <a:defRPr/>
              </a:pPr>
              <a:t>06/12/2021</a:t>
            </a:fld>
            <a:endParaRPr lang="en-GB"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GB"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D719D374-83B0-41E4-B66F-B6C6590E1BB0}" type="slidenum">
              <a:rPr lang="en-GB"/>
              <a:pPr>
                <a:defRPr/>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5F3B38A-727E-4C64-86AE-EEA1854656DB}" type="datetimeFigureOut">
              <a:rPr lang="en-GB"/>
              <a:pPr>
                <a:defRPr/>
              </a:pPr>
              <a:t>06/12/2021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9846559F-596F-41F4-B51E-74A558E2FF7D}"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8AD8B23-9A10-4114-8987-820B2566DE3B}" type="datetimeFigureOut">
              <a:rPr lang="en-GB"/>
              <a:pPr>
                <a:defRPr/>
              </a:pPr>
              <a:t>06/12/2021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952CFA8-234A-42B8-A3F9-F2BFE0DB767F}"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8899287-8761-476F-BE10-4E3293258537}" type="datetimeFigureOut">
              <a:rPr lang="en-GB"/>
              <a:pPr>
                <a:defRPr/>
              </a:pPr>
              <a:t>06/12/2021</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CB78F16-1B30-4111-B235-85108AA227CD}"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EB01C42E-1635-4ED4-92E5-2384A1A329FC}" type="datetimeFigureOut">
              <a:rPr lang="en-GB"/>
              <a:pPr>
                <a:defRPr/>
              </a:pPr>
              <a:t>06/12/2021</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873243B1-00C5-45E3-946C-2387E42188C5}"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8CDD9CB0-9D34-406C-A148-A4068E076337}" type="datetimeFigureOut">
              <a:rPr lang="en-GB"/>
              <a:pPr>
                <a:defRPr/>
              </a:pPr>
              <a:t>06/12/2021</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85746BC6-7641-4AC5-94B4-35087A607416}"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56FFDEE-C5C7-4C53-B2AA-D1099D2434F3}" type="datetimeFigureOut">
              <a:rPr lang="en-GB"/>
              <a:pPr>
                <a:defRPr/>
              </a:pPr>
              <a:t>06/12/2021</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70F84A58-C1B1-40A7-8E42-27179495BCF8}"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8896576-E0EB-4AB3-98F0-BED5656CD93D}" type="datetimeFigureOut">
              <a:rPr lang="en-GB"/>
              <a:pPr>
                <a:defRPr/>
              </a:pPr>
              <a:t>06/12/2021</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CD5E0D2-94FB-4037-9CA3-3BB7D5961F64}"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0309A9-0298-413A-8902-D416134211BB}" type="datetimeFigureOut">
              <a:rPr lang="en-GB"/>
              <a:pPr>
                <a:defRPr/>
              </a:pPr>
              <a:t>06/12/2021</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4F5AB51B-5F76-4D83-92B7-2E8F73716435}"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6707188"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325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fld id="{A31044E3-4D31-404F-9DE6-09E39CF77142}" type="datetimeFigureOut">
              <a:rPr lang="en-GB"/>
              <a:pPr>
                <a:defRPr/>
              </a:pPr>
              <a:t>06/12/2021</a:t>
            </a:fld>
            <a:endParaRPr lang="en-GB" dirty="0"/>
          </a:p>
        </p:txBody>
      </p:sp>
      <p:sp>
        <p:nvSpPr>
          <p:cNvPr id="532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GB" dirty="0"/>
          </a:p>
        </p:txBody>
      </p:sp>
      <p:sp>
        <p:nvSpPr>
          <p:cNvPr id="5325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50F34544-4321-469F-8FD3-29C06E6B7CF1}" type="slidenum">
              <a:rPr lang="en-GB"/>
              <a:pPr>
                <a:defRPr/>
              </a:pPr>
              <a:t>‹#›</a:t>
            </a:fld>
            <a:endParaRPr lang="en-GB" dirty="0"/>
          </a:p>
        </p:txBody>
      </p:sp>
      <p:sp>
        <p:nvSpPr>
          <p:cNvPr id="53255" name="Line 7"/>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en-GB" dirty="0"/>
          </a:p>
        </p:txBody>
      </p:sp>
      <p:grpSp>
        <p:nvGrpSpPr>
          <p:cNvPr id="1032" name="Group 8"/>
          <p:cNvGrpSpPr>
            <a:grpSpLocks/>
          </p:cNvGrpSpPr>
          <p:nvPr/>
        </p:nvGrpSpPr>
        <p:grpSpPr bwMode="auto">
          <a:xfrm>
            <a:off x="0" y="0"/>
            <a:ext cx="228600" cy="6858000"/>
            <a:chOff x="0" y="0"/>
            <a:chExt cx="144" cy="4320"/>
          </a:xfrm>
        </p:grpSpPr>
        <p:sp>
          <p:nvSpPr>
            <p:cNvPr id="53257" name="Rectangle 9"/>
            <p:cNvSpPr>
              <a:spLocks noChangeArrowheads="1"/>
            </p:cNvSpPr>
            <p:nvPr/>
          </p:nvSpPr>
          <p:spPr bwMode="auto">
            <a:xfrm>
              <a:off x="0" y="0"/>
              <a:ext cx="144" cy="1440"/>
            </a:xfrm>
            <a:prstGeom prst="rect">
              <a:avLst/>
            </a:prstGeom>
            <a:solidFill>
              <a:srgbClr val="019681"/>
            </a:solidFill>
            <a:ln w="9525">
              <a:solidFill>
                <a:srgbClr val="019681"/>
              </a:solidFill>
              <a:miter lim="800000"/>
              <a:headEnd/>
              <a:tailEnd/>
            </a:ln>
            <a:effectLst/>
          </p:spPr>
          <p:txBody>
            <a:bodyPr wrap="none" anchor="ctr"/>
            <a:lstStyle/>
            <a:p>
              <a:pPr algn="ctr">
                <a:defRPr/>
              </a:pPr>
              <a:endParaRPr lang="en-GB" sz="2400" dirty="0">
                <a:latin typeface="Times New Roman" pitchFamily="18" charset="0"/>
              </a:endParaRPr>
            </a:p>
          </p:txBody>
        </p:sp>
        <p:sp>
          <p:nvSpPr>
            <p:cNvPr id="53258" name="Rectangle 10"/>
            <p:cNvSpPr>
              <a:spLocks noChangeArrowheads="1"/>
            </p:cNvSpPr>
            <p:nvPr/>
          </p:nvSpPr>
          <p:spPr bwMode="auto">
            <a:xfrm>
              <a:off x="0" y="1440"/>
              <a:ext cx="144" cy="1440"/>
            </a:xfrm>
            <a:prstGeom prst="rect">
              <a:avLst/>
            </a:prstGeom>
            <a:solidFill>
              <a:srgbClr val="56B4A3"/>
            </a:solidFill>
            <a:ln w="9525">
              <a:solidFill>
                <a:srgbClr val="56B4A3"/>
              </a:solidFill>
              <a:miter lim="800000"/>
              <a:headEnd/>
              <a:tailEnd/>
            </a:ln>
            <a:effectLst/>
          </p:spPr>
          <p:txBody>
            <a:bodyPr wrap="none" anchor="ctr"/>
            <a:lstStyle/>
            <a:p>
              <a:pPr algn="ctr">
                <a:defRPr/>
              </a:pPr>
              <a:endParaRPr lang="en-GB" sz="2400" dirty="0">
                <a:latin typeface="Times New Roman" pitchFamily="18" charset="0"/>
              </a:endParaRPr>
            </a:p>
          </p:txBody>
        </p:sp>
        <p:sp>
          <p:nvSpPr>
            <p:cNvPr id="53259" name="Rectangle 11"/>
            <p:cNvSpPr>
              <a:spLocks noChangeArrowheads="1"/>
            </p:cNvSpPr>
            <p:nvPr/>
          </p:nvSpPr>
          <p:spPr bwMode="auto">
            <a:xfrm>
              <a:off x="0" y="2880"/>
              <a:ext cx="144" cy="1440"/>
            </a:xfrm>
            <a:prstGeom prst="rect">
              <a:avLst/>
            </a:prstGeom>
            <a:solidFill>
              <a:srgbClr val="019681"/>
            </a:solidFill>
            <a:ln w="9525">
              <a:solidFill>
                <a:srgbClr val="019681"/>
              </a:solidFill>
              <a:miter lim="800000"/>
              <a:headEnd/>
              <a:tailEnd/>
            </a:ln>
            <a:effectLst/>
          </p:spPr>
          <p:txBody>
            <a:bodyPr wrap="none" anchor="ctr"/>
            <a:lstStyle/>
            <a:p>
              <a:pPr algn="ctr">
                <a:defRPr/>
              </a:pPr>
              <a:endParaRPr lang="en-GB" sz="2400" dirty="0">
                <a:latin typeface="Times New Roman" pitchFamily="18" charset="0"/>
              </a:endParaRPr>
            </a:p>
          </p:txBody>
        </p:sp>
      </p:grpSp>
      <p:pic>
        <p:nvPicPr>
          <p:cNvPr id="1033" name="Picture 12" descr="Admin 2-Tone Green"/>
          <p:cNvPicPr>
            <a:picLocks noChangeAspect="1" noChangeArrowheads="1"/>
          </p:cNvPicPr>
          <p:nvPr/>
        </p:nvPicPr>
        <p:blipFill>
          <a:blip r:embed="rId13" cstate="print"/>
          <a:srcRect/>
          <a:stretch>
            <a:fillRect/>
          </a:stretch>
        </p:blipFill>
        <p:spPr bwMode="auto">
          <a:xfrm>
            <a:off x="7380288" y="260350"/>
            <a:ext cx="1439862" cy="8715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60"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charset="0"/>
        </a:defRPr>
      </a:lvl2pPr>
      <a:lvl3pPr algn="l" rtl="0" eaLnBrk="0" fontAlgn="base" hangingPunct="0">
        <a:spcBef>
          <a:spcPct val="0"/>
        </a:spcBef>
        <a:spcAft>
          <a:spcPct val="0"/>
        </a:spcAft>
        <a:defRPr sz="4000" b="1">
          <a:solidFill>
            <a:schemeClr val="tx2"/>
          </a:solidFill>
          <a:latin typeface="Arial" charset="0"/>
        </a:defRPr>
      </a:lvl3pPr>
      <a:lvl4pPr algn="l" rtl="0" eaLnBrk="0" fontAlgn="base" hangingPunct="0">
        <a:spcBef>
          <a:spcPct val="0"/>
        </a:spcBef>
        <a:spcAft>
          <a:spcPct val="0"/>
        </a:spcAft>
        <a:defRPr sz="4000" b="1">
          <a:solidFill>
            <a:schemeClr val="tx2"/>
          </a:solidFill>
          <a:latin typeface="Arial" charset="0"/>
        </a:defRPr>
      </a:lvl4pPr>
      <a:lvl5pPr algn="l" rtl="0" eaLnBrk="0" fontAlgn="base" hangingPunct="0">
        <a:spcBef>
          <a:spcPct val="0"/>
        </a:spcBef>
        <a:spcAft>
          <a:spcPct val="0"/>
        </a:spcAft>
        <a:defRPr sz="4000" b="1">
          <a:solidFill>
            <a:schemeClr val="tx2"/>
          </a:solidFill>
          <a:latin typeface="Arial" charset="0"/>
        </a:defRPr>
      </a:lvl5pPr>
      <a:lvl6pPr marL="457200" algn="l" rtl="0" fontAlgn="base">
        <a:spcBef>
          <a:spcPct val="0"/>
        </a:spcBef>
        <a:spcAft>
          <a:spcPct val="0"/>
        </a:spcAft>
        <a:defRPr sz="4000" b="1">
          <a:solidFill>
            <a:schemeClr val="tx2"/>
          </a:solidFill>
          <a:latin typeface="Arial" charset="0"/>
        </a:defRPr>
      </a:lvl6pPr>
      <a:lvl7pPr marL="914400" algn="l" rtl="0" fontAlgn="base">
        <a:spcBef>
          <a:spcPct val="0"/>
        </a:spcBef>
        <a:spcAft>
          <a:spcPct val="0"/>
        </a:spcAft>
        <a:defRPr sz="4000" b="1">
          <a:solidFill>
            <a:schemeClr val="tx2"/>
          </a:solidFill>
          <a:latin typeface="Arial" charset="0"/>
        </a:defRPr>
      </a:lvl7pPr>
      <a:lvl8pPr marL="1371600" algn="l" rtl="0" fontAlgn="base">
        <a:spcBef>
          <a:spcPct val="0"/>
        </a:spcBef>
        <a:spcAft>
          <a:spcPct val="0"/>
        </a:spcAft>
        <a:defRPr sz="4000" b="1">
          <a:solidFill>
            <a:schemeClr val="tx2"/>
          </a:solidFill>
          <a:latin typeface="Arial" charset="0"/>
        </a:defRPr>
      </a:lvl8pPr>
      <a:lvl9pPr marL="1828800" algn="l"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q"/>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 name="Date Placeholder 4"/>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solidFill>
                  <a:schemeClr val="tx1"/>
                </a:solidFill>
                <a:latin typeface="+mn-lt"/>
              </a:defRPr>
            </a:lvl1pPr>
            <a:extLst/>
          </a:lstStyle>
          <a:p>
            <a:pPr>
              <a:defRPr/>
            </a:pPr>
            <a:fld id="{9AC876F2-45D0-45C7-83D7-8500F69B7C52}" type="datetimeFigureOut">
              <a:rPr lang="en-GB"/>
              <a:pPr>
                <a:defRPr/>
              </a:pPr>
              <a:t>06/12/2021</a:t>
            </a:fld>
            <a:endParaRPr lang="en-GB" dirty="0"/>
          </a:p>
        </p:txBody>
      </p:sp>
      <p:sp>
        <p:nvSpPr>
          <p:cNvPr id="24" name="Footer Placeholder 5"/>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solidFill>
                  <a:schemeClr val="tx1"/>
                </a:solidFill>
                <a:latin typeface="+mn-lt"/>
              </a:defRPr>
            </a:lvl1pPr>
            <a:extLst/>
          </a:lstStyle>
          <a:p>
            <a:pPr>
              <a:defRPr/>
            </a:pPr>
            <a:endParaRPr lang="en-GB" dirty="0"/>
          </a:p>
        </p:txBody>
      </p:sp>
      <p:sp>
        <p:nvSpPr>
          <p:cNvPr id="25" name="Slide Number Placeholder 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solidFill>
                  <a:schemeClr val="tx1"/>
                </a:solidFill>
                <a:latin typeface="+mn-lt"/>
              </a:defRPr>
            </a:lvl1pPr>
            <a:extLst/>
          </a:lstStyle>
          <a:p>
            <a:pPr>
              <a:defRPr/>
            </a:pPr>
            <a:fld id="{F168AFD1-D139-48EE-88CC-583E11BA7225}" type="slidenum">
              <a:rPr lang="en-GB"/>
              <a:pPr>
                <a:defRPr/>
              </a:pPr>
              <a:t>‹#›</a:t>
            </a:fld>
            <a:endParaRPr lang="en-GB" dirty="0"/>
          </a:p>
        </p:txBody>
      </p:sp>
    </p:spTree>
  </p:cSld>
  <p:clrMap bg1="dk1" tx1="lt1" bg2="dk2" tx2="lt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Arial" charset="0"/>
          <a:ea typeface="+mj-ea"/>
          <a:cs typeface="+mj-cs"/>
        </a:defRPr>
      </a:lvl1pPr>
      <a:lvl2pPr algn="l" rtl="0" eaLnBrk="0" fontAlgn="base" hangingPunct="0">
        <a:spcBef>
          <a:spcPct val="0"/>
        </a:spcBef>
        <a:spcAft>
          <a:spcPct val="0"/>
        </a:spcAft>
        <a:defRPr sz="4100" b="1">
          <a:solidFill>
            <a:schemeClr val="tx2"/>
          </a:solidFill>
          <a:latin typeface="Arial" charset="0"/>
        </a:defRPr>
      </a:lvl2pPr>
      <a:lvl3pPr algn="l" rtl="0" eaLnBrk="0" fontAlgn="base" hangingPunct="0">
        <a:spcBef>
          <a:spcPct val="0"/>
        </a:spcBef>
        <a:spcAft>
          <a:spcPct val="0"/>
        </a:spcAft>
        <a:defRPr sz="4100" b="1">
          <a:solidFill>
            <a:schemeClr val="tx2"/>
          </a:solidFill>
          <a:latin typeface="Arial" charset="0"/>
        </a:defRPr>
      </a:lvl3pPr>
      <a:lvl4pPr algn="l" rtl="0" eaLnBrk="0" fontAlgn="base" hangingPunct="0">
        <a:spcBef>
          <a:spcPct val="0"/>
        </a:spcBef>
        <a:spcAft>
          <a:spcPct val="0"/>
        </a:spcAft>
        <a:defRPr sz="4100" b="1">
          <a:solidFill>
            <a:schemeClr val="tx2"/>
          </a:solidFill>
          <a:latin typeface="Arial" charset="0"/>
        </a:defRPr>
      </a:lvl4pPr>
      <a:lvl5pPr algn="l" rtl="0" eaLnBrk="0" fontAlgn="base" hangingPunct="0">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Arial" charset="0"/>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Arial" charset="0"/>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Arial" charset="0"/>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Arial" charset="0"/>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Arial"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reconnect-psych.com.au/wp-content/uploads/2013/04/Anxiety-Gingerbread-man3.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752601"/>
            <a:ext cx="7772400" cy="1829761"/>
          </a:xfrm>
        </p:spPr>
        <p:txBody>
          <a:bodyPr>
            <a:normAutofit/>
            <a:scene3d>
              <a:camera prst="orthographicFront"/>
              <a:lightRig rig="soft" dir="t"/>
            </a:scene3d>
            <a:sp3d prstMaterial="softEdge">
              <a:bevelT w="25400" h="25400"/>
            </a:sp3d>
          </a:bodyPr>
          <a:lstStyle/>
          <a:p>
            <a:pPr eaLnBrk="1" fontAlgn="auto" hangingPunct="1">
              <a:spcAft>
                <a:spcPts val="0"/>
              </a:spcAft>
              <a:defRPr/>
            </a:pPr>
            <a:r>
              <a:rPr lang="en-GB" sz="4800" kern="1200" dirty="0">
                <a:effectLst>
                  <a:outerShdw blurRad="31750" dist="25400" dir="5400000" algn="tl" rotWithShape="0">
                    <a:srgbClr val="000000">
                      <a:alpha val="25000"/>
                    </a:srgbClr>
                  </a:outerShdw>
                </a:effectLst>
              </a:rPr>
              <a:t>Anxiety / Stress</a:t>
            </a:r>
          </a:p>
        </p:txBody>
      </p:sp>
      <p:sp>
        <p:nvSpPr>
          <p:cNvPr id="10243" name="Subtitle 2"/>
          <p:cNvSpPr>
            <a:spLocks noGrp="1"/>
          </p:cNvSpPr>
          <p:nvPr>
            <p:ph type="subTitle" idx="4294967295"/>
          </p:nvPr>
        </p:nvSpPr>
        <p:spPr>
          <a:xfrm>
            <a:off x="684213" y="3789363"/>
            <a:ext cx="7845425" cy="1201737"/>
          </a:xfrm>
        </p:spPr>
        <p:txBody>
          <a:bodyPr lIns="45720" rIns="45720"/>
          <a:lstStyle/>
          <a:p>
            <a:pPr marL="0" indent="0" algn="ctr" eaLnBrk="1" hangingPunct="1">
              <a:buFont typeface="Wingdings" pitchFamily="2" charset="2"/>
              <a:buNone/>
            </a:pPr>
            <a:r>
              <a:rPr lang="en-GB" dirty="0" smtClean="0">
                <a:solidFill>
                  <a:schemeClr val="tx2"/>
                </a:solidFill>
              </a:rPr>
              <a:t>Understanding &amp; Supporting Our Children</a:t>
            </a:r>
          </a:p>
          <a:p>
            <a:pPr marL="0" indent="0" algn="ctr" eaLnBrk="1" hangingPunct="1">
              <a:buFont typeface="Wingdings" pitchFamily="2" charset="2"/>
              <a:buNone/>
            </a:pPr>
            <a:r>
              <a:rPr lang="en-GB" b="1" dirty="0" smtClean="0">
                <a:solidFill>
                  <a:schemeClr val="tx2"/>
                </a:solidFill>
              </a:rPr>
              <a:t>     Kelly Evans </a:t>
            </a:r>
          </a:p>
          <a:p>
            <a:pPr marL="0" indent="0" algn="ctr" eaLnBrk="1" hangingPunct="1">
              <a:buFont typeface="Wingdings" pitchFamily="2" charset="2"/>
              <a:buNone/>
            </a:pPr>
            <a:r>
              <a:rPr lang="en-GB" sz="1800" dirty="0" smtClean="0">
                <a:solidFill>
                  <a:schemeClr val="tx2"/>
                </a:solidFill>
              </a:rPr>
              <a:t>       Autism Advisor for Families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679435"/>
            <a:ext cx="3398526" cy="1784226"/>
          </a:xfrm>
          <a:prstGeom prst="rect">
            <a:avLst/>
          </a:prstGeom>
        </p:spPr>
      </p:pic>
      <p:pic>
        <p:nvPicPr>
          <p:cNvPr id="11" name="Picture 10" descr="I:\Education\Social Inclusion\SEN\Learning Support Services Team\AS Team\AS Team Meetings\Templates\Austism illustration.png"/>
          <p:cNvPicPr/>
          <p:nvPr/>
        </p:nvPicPr>
        <p:blipFill>
          <a:blip r:embed="rId3">
            <a:extLst>
              <a:ext uri="{28A0092B-C50C-407E-A947-70E740481C1C}">
                <a14:useLocalDpi xmlns:a14="http://schemas.microsoft.com/office/drawing/2010/main" val="0"/>
              </a:ext>
            </a:extLst>
          </a:blip>
          <a:srcRect/>
          <a:stretch>
            <a:fillRect/>
          </a:stretch>
        </p:blipFill>
        <p:spPr bwMode="auto">
          <a:xfrm>
            <a:off x="684213" y="332656"/>
            <a:ext cx="1496060" cy="158417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Connect with your child</a:t>
            </a:r>
            <a:br>
              <a:rPr lang="en-GB" dirty="0" smtClean="0"/>
            </a:br>
            <a:r>
              <a:rPr lang="en-GB" sz="2400" dirty="0" smtClean="0"/>
              <a:t>Using a PACE  - Dan </a:t>
            </a:r>
            <a:r>
              <a:rPr lang="en-GB" sz="2400" dirty="0" err="1" smtClean="0"/>
              <a:t>Hughs</a:t>
            </a:r>
            <a:endParaRPr lang="en-GB" sz="2400" dirty="0"/>
          </a:p>
        </p:txBody>
      </p:sp>
      <p:sp>
        <p:nvSpPr>
          <p:cNvPr id="3" name="Content Placeholder 2"/>
          <p:cNvSpPr>
            <a:spLocks noGrp="1"/>
          </p:cNvSpPr>
          <p:nvPr>
            <p:ph idx="1"/>
          </p:nvPr>
        </p:nvSpPr>
        <p:spPr>
          <a:xfrm>
            <a:off x="457200" y="1484784"/>
            <a:ext cx="8229600" cy="4530725"/>
          </a:xfrm>
        </p:spPr>
        <p:txBody>
          <a:bodyPr/>
          <a:lstStyle/>
          <a:p>
            <a:pPr eaLnBrk="1" hangingPunct="1"/>
            <a:r>
              <a:rPr lang="en-GB" sz="2400" b="1" dirty="0" smtClean="0">
                <a:cs typeface="Arial" charset="0"/>
              </a:rPr>
              <a:t>Playfulness</a:t>
            </a:r>
            <a:r>
              <a:rPr lang="en-GB" sz="2400" dirty="0" smtClean="0">
                <a:cs typeface="Arial" charset="0"/>
              </a:rPr>
              <a:t>: use a light tone, avoiding sarcasm, anger or blame in your response to a child’s behaviour</a:t>
            </a:r>
          </a:p>
          <a:p>
            <a:pPr eaLnBrk="1" hangingPunct="1"/>
            <a:r>
              <a:rPr lang="en-GB" sz="2400" b="1" dirty="0" smtClean="0">
                <a:cs typeface="Arial" charset="0"/>
              </a:rPr>
              <a:t>Acceptance</a:t>
            </a:r>
            <a:r>
              <a:rPr lang="en-GB" sz="2400" dirty="0" smtClean="0">
                <a:cs typeface="Arial" charset="0"/>
              </a:rPr>
              <a:t>: really take time to observe and understand the emotions of your child, and accept that these are their feelings at this moment. (whether or not you agree). Unconditional positive regard is essential.</a:t>
            </a:r>
          </a:p>
          <a:p>
            <a:pPr eaLnBrk="1" hangingPunct="1"/>
            <a:r>
              <a:rPr lang="en-GB" sz="2400" b="1" dirty="0" smtClean="0">
                <a:cs typeface="Arial" charset="0"/>
              </a:rPr>
              <a:t>Curiosity</a:t>
            </a:r>
            <a:r>
              <a:rPr lang="en-GB" sz="2400" dirty="0" smtClean="0">
                <a:cs typeface="Arial" charset="0"/>
              </a:rPr>
              <a:t>: really be curious and explore your child’s feelings with them, asking them open questions to try and understand what led them taking a certain perspective. Try not to assume what the child is thinking.</a:t>
            </a:r>
          </a:p>
          <a:p>
            <a:pPr eaLnBrk="1" hangingPunct="1"/>
            <a:r>
              <a:rPr lang="en-GB" sz="2400" b="1" dirty="0" smtClean="0">
                <a:cs typeface="Arial" charset="0"/>
              </a:rPr>
              <a:t>Empathy</a:t>
            </a:r>
            <a:r>
              <a:rPr lang="en-GB" sz="2400" dirty="0" smtClean="0">
                <a:cs typeface="Arial" charset="0"/>
              </a:rPr>
              <a:t>: understand and genuinely accept the child’s feelings in response to a situation. Feeling their feelings with them.</a:t>
            </a:r>
          </a:p>
          <a:p>
            <a:pPr eaLnBrk="1" hangingPunct="1"/>
            <a:endParaRPr lang="en-GB" dirty="0">
              <a:cs typeface="Arial" charset="0"/>
            </a:endParaRPr>
          </a:p>
          <a:p>
            <a:pPr marL="179388" indent="-255588" eaLnBrk="1" hangingPunct="1">
              <a:spcBef>
                <a:spcPct val="0"/>
              </a:spcBef>
            </a:pPr>
            <a:endParaRPr lang="en-GB" dirty="0">
              <a:cs typeface="Arial" charset="0"/>
            </a:endParaRPr>
          </a:p>
          <a:p>
            <a:pPr marL="179388" indent="-255588" eaLnBrk="1" hangingPunct="1">
              <a:spcBef>
                <a:spcPct val="0"/>
              </a:spcBef>
              <a:buNone/>
            </a:pPr>
            <a:endParaRPr lang="en-GB" dirty="0">
              <a:cs typeface="Arial" charset="0"/>
            </a:endParaRPr>
          </a:p>
          <a:p>
            <a:pPr eaLnBrk="1" hangingPunct="1"/>
            <a:endParaRPr lang="en-GB" dirty="0" smtClean="0">
              <a:cs typeface="Arial" charset="0"/>
            </a:endParaRPr>
          </a:p>
          <a:p>
            <a:pPr eaLnBrk="1" hangingPunct="1"/>
            <a:endParaRPr lang="en-GB" dirty="0">
              <a:cs typeface="Arial" charset="0"/>
            </a:endParaRPr>
          </a:p>
        </p:txBody>
      </p:sp>
    </p:spTree>
    <p:extLst>
      <p:ext uri="{BB962C8B-B14F-4D97-AF65-F5344CB8AC3E}">
        <p14:creationId xmlns:p14="http://schemas.microsoft.com/office/powerpoint/2010/main" val="3071561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dirty="0" smtClean="0"/>
              <a:t>Cognitive Behaviour Therapy - CBT</a:t>
            </a:r>
          </a:p>
        </p:txBody>
      </p:sp>
      <p:sp>
        <p:nvSpPr>
          <p:cNvPr id="27651" name="Content Placeholder 2"/>
          <p:cNvSpPr>
            <a:spLocks noGrp="1"/>
          </p:cNvSpPr>
          <p:nvPr>
            <p:ph idx="1"/>
          </p:nvPr>
        </p:nvSpPr>
        <p:spPr>
          <a:xfrm>
            <a:off x="457200" y="1600201"/>
            <a:ext cx="6131024" cy="4133056"/>
          </a:xfrm>
        </p:spPr>
        <p:txBody>
          <a:bodyPr/>
          <a:lstStyle/>
          <a:p>
            <a:r>
              <a:rPr lang="en-GB" dirty="0" smtClean="0"/>
              <a:t>Is a talking Therapy </a:t>
            </a:r>
          </a:p>
          <a:p>
            <a:r>
              <a:rPr lang="en-GB" dirty="0" smtClean="0"/>
              <a:t>Focuses on how your thoughts, beliefs and attitudes which can affect your feelings and behaviour, and teaches you coping skills for dealing with different problems.</a:t>
            </a:r>
          </a:p>
          <a:p>
            <a:endParaRPr lang="en-GB" dirty="0" smtClean="0"/>
          </a:p>
          <a:p>
            <a:r>
              <a:rPr lang="en-GB" dirty="0" smtClean="0"/>
              <a:t>Anxiety can lead us to having unhelpful thoughts, making us feel bad and then have an affect on how we deal with that and behave </a:t>
            </a:r>
          </a:p>
        </p:txBody>
      </p:sp>
      <p:pic>
        <p:nvPicPr>
          <p:cNvPr id="5" name="Picture 9" descr="C:\Users\Mhutchings\AppData\Local\Microsoft\Windows\Temporary Internet Files\Content.IE5\OSBWWSW6\original[1].jpg"/>
          <p:cNvPicPr>
            <a:picLocks noChangeAspect="1" noChangeArrowheads="1"/>
          </p:cNvPicPr>
          <p:nvPr/>
        </p:nvPicPr>
        <p:blipFill>
          <a:blip r:embed="rId2" cstate="print"/>
          <a:srcRect/>
          <a:stretch>
            <a:fillRect/>
          </a:stretch>
        </p:blipFill>
        <p:spPr bwMode="auto">
          <a:xfrm>
            <a:off x="6588224" y="1705506"/>
            <a:ext cx="2409825" cy="1957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dirty="0" smtClean="0"/>
              <a:t>A Guide for Parents on how to deliver CBT</a:t>
            </a:r>
          </a:p>
        </p:txBody>
      </p:sp>
      <p:pic>
        <p:nvPicPr>
          <p:cNvPr id="29699" name="Content Placeholder 3" descr="Overcoming-your-childs-fear-and-worries-Cathy-Creswell-Lucy-Willetts.jpg"/>
          <p:cNvPicPr>
            <a:picLocks noGrp="1" noChangeAspect="1"/>
          </p:cNvPicPr>
          <p:nvPr>
            <p:ph idx="1"/>
          </p:nvPr>
        </p:nvPicPr>
        <p:blipFill>
          <a:blip r:embed="rId2" cstate="print"/>
          <a:srcRect/>
          <a:stretch>
            <a:fillRect/>
          </a:stretch>
        </p:blipFill>
        <p:spPr>
          <a:xfrm>
            <a:off x="827088" y="1989138"/>
            <a:ext cx="2592387" cy="3455987"/>
          </a:xfrm>
        </p:spPr>
      </p:pic>
      <p:sp>
        <p:nvSpPr>
          <p:cNvPr id="29700" name="TextBox 5"/>
          <p:cNvSpPr txBox="1">
            <a:spLocks noChangeArrowheads="1"/>
          </p:cNvSpPr>
          <p:nvPr/>
        </p:nvSpPr>
        <p:spPr bwMode="auto">
          <a:xfrm>
            <a:off x="3995738" y="1779588"/>
            <a:ext cx="4321175" cy="5078412"/>
          </a:xfrm>
          <a:prstGeom prst="rect">
            <a:avLst/>
          </a:prstGeom>
          <a:noFill/>
          <a:ln w="9525">
            <a:noFill/>
            <a:miter lim="800000"/>
            <a:headEnd/>
            <a:tailEnd/>
          </a:ln>
        </p:spPr>
        <p:txBody>
          <a:bodyPr>
            <a:spAutoFit/>
          </a:bodyPr>
          <a:lstStyle/>
          <a:p>
            <a:r>
              <a:rPr lang="en-GB" dirty="0"/>
              <a:t>Addresses specific fears and phobias as well as general anxiety and 'worrying'.</a:t>
            </a:r>
          </a:p>
          <a:p>
            <a:endParaRPr lang="en-GB" dirty="0"/>
          </a:p>
          <a:p>
            <a:r>
              <a:rPr lang="en-GB" dirty="0"/>
              <a:t>Provides step-by-step practical strategies.</a:t>
            </a:r>
          </a:p>
          <a:p>
            <a:endParaRPr lang="en-GB" dirty="0"/>
          </a:p>
          <a:p>
            <a:r>
              <a:rPr lang="en-GB" dirty="0"/>
              <a:t>Includes case studies, worksheets and charts.</a:t>
            </a:r>
          </a:p>
          <a:p>
            <a:endParaRPr lang="en-GB" dirty="0"/>
          </a:p>
          <a:p>
            <a:r>
              <a:rPr lang="en-GB" dirty="0"/>
              <a:t>Encourages you to help your child problem solve for themselves</a:t>
            </a:r>
          </a:p>
          <a:p>
            <a:endParaRPr lang="en-GB" dirty="0"/>
          </a:p>
          <a:p>
            <a:r>
              <a:rPr lang="en-GB" dirty="0"/>
              <a:t>Based on the authors' experience at their anxiety disorders clinic at the University of Reading and developed from a programme based on working almost exclusively with parents.</a:t>
            </a:r>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Step Approach</a:t>
            </a:r>
            <a:endParaRPr lang="en-GB" dirty="0"/>
          </a:p>
        </p:txBody>
      </p:sp>
      <p:sp>
        <p:nvSpPr>
          <p:cNvPr id="3" name="Content Placeholder 2"/>
          <p:cNvSpPr>
            <a:spLocks noGrp="1"/>
          </p:cNvSpPr>
          <p:nvPr>
            <p:ph idx="1"/>
          </p:nvPr>
        </p:nvSpPr>
        <p:spPr/>
        <p:txBody>
          <a:bodyPr/>
          <a:lstStyle/>
          <a:p>
            <a:r>
              <a:rPr lang="en-GB" dirty="0"/>
              <a:t>This uses a Cognitive Behavioural Approach There are 5 steps </a:t>
            </a:r>
            <a:endParaRPr lang="en-GB" dirty="0" smtClean="0"/>
          </a:p>
          <a:p>
            <a:r>
              <a:rPr lang="en-GB" dirty="0" smtClean="0"/>
              <a:t>1</a:t>
            </a:r>
            <a:r>
              <a:rPr lang="en-GB" dirty="0"/>
              <a:t>. Learning to spot your child’s anxious </a:t>
            </a:r>
            <a:r>
              <a:rPr lang="en-GB" dirty="0" smtClean="0"/>
              <a:t>thoughts</a:t>
            </a:r>
          </a:p>
          <a:p>
            <a:r>
              <a:rPr lang="en-GB" dirty="0" smtClean="0"/>
              <a:t> </a:t>
            </a:r>
            <a:r>
              <a:rPr lang="en-GB" dirty="0"/>
              <a:t>2. Helping your child to evaluate the thought </a:t>
            </a:r>
            <a:r>
              <a:rPr lang="en-GB" dirty="0" smtClean="0"/>
              <a:t>       and </a:t>
            </a:r>
            <a:r>
              <a:rPr lang="en-GB" dirty="0"/>
              <a:t>consider other points of </a:t>
            </a:r>
            <a:r>
              <a:rPr lang="en-GB" dirty="0" smtClean="0"/>
              <a:t>view</a:t>
            </a:r>
          </a:p>
          <a:p>
            <a:r>
              <a:rPr lang="en-GB" dirty="0" smtClean="0"/>
              <a:t> </a:t>
            </a:r>
            <a:r>
              <a:rPr lang="en-GB" dirty="0"/>
              <a:t>3. Encouraging independence and ‘having a go</a:t>
            </a:r>
            <a:r>
              <a:rPr lang="en-GB" dirty="0" smtClean="0"/>
              <a:t>’</a:t>
            </a:r>
          </a:p>
          <a:p>
            <a:r>
              <a:rPr lang="en-GB" dirty="0" smtClean="0"/>
              <a:t> </a:t>
            </a:r>
            <a:r>
              <a:rPr lang="en-GB" dirty="0"/>
              <a:t>4. Developing a step by step plan with your </a:t>
            </a:r>
            <a:r>
              <a:rPr lang="en-GB" dirty="0" smtClean="0"/>
              <a:t>child</a:t>
            </a:r>
          </a:p>
          <a:p>
            <a:r>
              <a:rPr lang="en-GB" dirty="0" smtClean="0"/>
              <a:t> </a:t>
            </a:r>
            <a:r>
              <a:rPr lang="en-GB" dirty="0"/>
              <a:t>5. Problem solving</a:t>
            </a:r>
          </a:p>
        </p:txBody>
      </p:sp>
    </p:spTree>
    <p:extLst>
      <p:ext uri="{BB962C8B-B14F-4D97-AF65-F5344CB8AC3E}">
        <p14:creationId xmlns:p14="http://schemas.microsoft.com/office/powerpoint/2010/main" val="2875827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1 – Spotting anxious thoughts</a:t>
            </a:r>
            <a:endParaRPr lang="en-GB" dirty="0"/>
          </a:p>
        </p:txBody>
      </p:sp>
      <p:sp>
        <p:nvSpPr>
          <p:cNvPr id="3" name="Content Placeholder 2"/>
          <p:cNvSpPr>
            <a:spLocks noGrp="1"/>
          </p:cNvSpPr>
          <p:nvPr>
            <p:ph idx="1"/>
          </p:nvPr>
        </p:nvSpPr>
        <p:spPr/>
        <p:txBody>
          <a:bodyPr/>
          <a:lstStyle/>
          <a:p>
            <a:r>
              <a:rPr lang="en-GB" dirty="0" smtClean="0"/>
              <a:t>Anxious </a:t>
            </a:r>
            <a:r>
              <a:rPr lang="en-GB" dirty="0"/>
              <a:t>children are on the ‘look out’ for threat and ‘jump to conclusions’ and if what is going on is not absolutely clear they can interpret the situation as threatening. </a:t>
            </a:r>
            <a:endParaRPr lang="en-GB" dirty="0" smtClean="0"/>
          </a:p>
          <a:p>
            <a:r>
              <a:rPr lang="en-GB" dirty="0" smtClean="0"/>
              <a:t>It </a:t>
            </a:r>
            <a:r>
              <a:rPr lang="en-GB" dirty="0"/>
              <a:t>can be helpful to think of thoughts, feelings and behaviour linking up in a </a:t>
            </a:r>
            <a:r>
              <a:rPr lang="en-GB" dirty="0" smtClean="0"/>
              <a:t>cycle.</a:t>
            </a:r>
          </a:p>
          <a:p>
            <a:r>
              <a:rPr lang="en-GB" dirty="0" smtClean="0"/>
              <a:t>What </a:t>
            </a:r>
            <a:r>
              <a:rPr lang="en-GB" dirty="0"/>
              <a:t>is happening? What is your child thinking? What is your child feeling? What does your child </a:t>
            </a:r>
            <a:r>
              <a:rPr lang="en-GB" dirty="0" smtClean="0"/>
              <a:t>do?</a:t>
            </a:r>
            <a:endParaRPr lang="en-GB" dirty="0"/>
          </a:p>
        </p:txBody>
      </p:sp>
    </p:spTree>
    <p:extLst>
      <p:ext uri="{BB962C8B-B14F-4D97-AF65-F5344CB8AC3E}">
        <p14:creationId xmlns:p14="http://schemas.microsoft.com/office/powerpoint/2010/main" val="2113934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340768"/>
            <a:ext cx="6707188" cy="1139825"/>
          </a:xfrm>
        </p:spPr>
        <p:txBody>
          <a:bodyPr/>
          <a:lstStyle/>
          <a:p>
            <a:r>
              <a:rPr lang="en-GB" sz="1800" dirty="0"/>
              <a:t>D</a:t>
            </a:r>
            <a:r>
              <a:rPr lang="en-GB" sz="1800" dirty="0" smtClean="0"/>
              <a:t>raw </a:t>
            </a:r>
            <a:r>
              <a:rPr lang="en-GB" sz="1800" dirty="0"/>
              <a:t>a gingerbread person and give it a name. Get the </a:t>
            </a:r>
            <a:r>
              <a:rPr lang="en-GB" sz="1800" dirty="0" smtClean="0"/>
              <a:t>young person </a:t>
            </a:r>
            <a:r>
              <a:rPr lang="en-GB" sz="1800" dirty="0"/>
              <a:t>to draw/write on the person all the physical things they notice about what happens when they are worried/anxious. </a:t>
            </a:r>
            <a:r>
              <a:rPr lang="en-GB" dirty="0"/>
              <a:t/>
            </a:r>
            <a:br>
              <a:rPr lang="en-GB" dirty="0"/>
            </a:br>
            <a:r>
              <a:rPr lang="en-GB" dirty="0"/>
              <a:t> </a:t>
            </a:r>
            <a:br>
              <a:rPr lang="en-GB" dirty="0"/>
            </a:br>
            <a:endParaRPr lang="en-GB" dirty="0"/>
          </a:p>
        </p:txBody>
      </p:sp>
      <p:pic>
        <p:nvPicPr>
          <p:cNvPr id="4" name="Content Placeholder 3" descr="https://reconnect-psych.com.au/wp-content/uploads/2013/04/Anxiety-Gingerbread-man3.jpg">
            <a:hlinkClick r:id="rId2"/>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1556792"/>
            <a:ext cx="4176464" cy="5069160"/>
          </a:xfrm>
          <a:prstGeom prst="rect">
            <a:avLst/>
          </a:prstGeom>
          <a:noFill/>
          <a:ln>
            <a:noFill/>
          </a:ln>
        </p:spPr>
      </p:pic>
    </p:spTree>
    <p:extLst>
      <p:ext uri="{BB962C8B-B14F-4D97-AF65-F5344CB8AC3E}">
        <p14:creationId xmlns:p14="http://schemas.microsoft.com/office/powerpoint/2010/main" val="2826986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you help?</a:t>
            </a:r>
            <a:endParaRPr lang="en-GB" dirty="0"/>
          </a:p>
        </p:txBody>
      </p:sp>
      <p:sp>
        <p:nvSpPr>
          <p:cNvPr id="3" name="Content Placeholder 2"/>
          <p:cNvSpPr>
            <a:spLocks noGrp="1"/>
          </p:cNvSpPr>
          <p:nvPr>
            <p:ph idx="1"/>
          </p:nvPr>
        </p:nvSpPr>
        <p:spPr/>
        <p:txBody>
          <a:bodyPr/>
          <a:lstStyle/>
          <a:p>
            <a:r>
              <a:rPr lang="en-GB" sz="2300" dirty="0" smtClean="0"/>
              <a:t>Open </a:t>
            </a:r>
            <a:r>
              <a:rPr lang="en-GB" sz="2300" dirty="0"/>
              <a:t>ended questions are good! What is going through your mind? Why are you worried? What do you think will happen? What is it about this situation that makes you worried</a:t>
            </a:r>
            <a:r>
              <a:rPr lang="en-GB" sz="2300" dirty="0" smtClean="0"/>
              <a:t>?</a:t>
            </a:r>
          </a:p>
          <a:p>
            <a:r>
              <a:rPr lang="en-GB" sz="2300" dirty="0" smtClean="0"/>
              <a:t>How </a:t>
            </a:r>
            <a:r>
              <a:rPr lang="en-GB" sz="2300" dirty="0"/>
              <a:t>you ask is also important – their fears are real to them. They need to know that you are asking because you want to understand the worries better in order to help. </a:t>
            </a:r>
            <a:endParaRPr lang="en-GB" sz="2300" dirty="0" smtClean="0"/>
          </a:p>
          <a:p>
            <a:r>
              <a:rPr lang="en-GB" sz="2300" dirty="0" smtClean="0"/>
              <a:t>Use </a:t>
            </a:r>
            <a:r>
              <a:rPr lang="en-GB" sz="2300" dirty="0"/>
              <a:t>creative ways for your child to express their thoughts and feelings, e.g. worry box, thought diary etc. If they try to suppress their thoughts they are likely to feel more anxious</a:t>
            </a:r>
            <a:r>
              <a:rPr lang="en-GB" sz="2300" dirty="0" smtClean="0"/>
              <a:t>.</a:t>
            </a:r>
          </a:p>
          <a:p>
            <a:r>
              <a:rPr lang="en-GB" sz="2300" dirty="0" smtClean="0"/>
              <a:t>You </a:t>
            </a:r>
            <a:r>
              <a:rPr lang="en-GB" sz="2300" dirty="0"/>
              <a:t>could structure in some talk time so you can help your child contain some of their thoughts and feelings. </a:t>
            </a:r>
          </a:p>
        </p:txBody>
      </p:sp>
    </p:spTree>
    <p:extLst>
      <p:ext uri="{BB962C8B-B14F-4D97-AF65-F5344CB8AC3E}">
        <p14:creationId xmlns:p14="http://schemas.microsoft.com/office/powerpoint/2010/main" val="3536813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points </a:t>
            </a:r>
          </a:p>
        </p:txBody>
      </p:sp>
      <p:sp>
        <p:nvSpPr>
          <p:cNvPr id="3" name="Content Placeholder 2"/>
          <p:cNvSpPr>
            <a:spLocks noGrp="1"/>
          </p:cNvSpPr>
          <p:nvPr>
            <p:ph idx="1"/>
          </p:nvPr>
        </p:nvSpPr>
        <p:spPr/>
        <p:txBody>
          <a:bodyPr/>
          <a:lstStyle/>
          <a:p>
            <a:r>
              <a:rPr lang="en-GB" sz="2500" dirty="0" smtClean="0"/>
              <a:t>Ask </a:t>
            </a:r>
            <a:r>
              <a:rPr lang="en-GB" sz="2500" dirty="0"/>
              <a:t>your child to express what is worrying them during the event or as soon as possible afterwards. </a:t>
            </a:r>
          </a:p>
          <a:p>
            <a:r>
              <a:rPr lang="en-GB" sz="2500" dirty="0" smtClean="0"/>
              <a:t> </a:t>
            </a:r>
            <a:r>
              <a:rPr lang="en-GB" sz="2500" dirty="0"/>
              <a:t>Show your interest and support in the way you ask the questions</a:t>
            </a:r>
            <a:r>
              <a:rPr lang="en-GB" sz="2500" dirty="0" smtClean="0"/>
              <a:t>.</a:t>
            </a:r>
          </a:p>
          <a:p>
            <a:r>
              <a:rPr lang="en-GB" sz="2500" dirty="0" smtClean="0"/>
              <a:t> </a:t>
            </a:r>
            <a:r>
              <a:rPr lang="en-GB" sz="2500" dirty="0"/>
              <a:t>Keep an open mind – Don’t assume you know what they are thinking</a:t>
            </a:r>
            <a:r>
              <a:rPr lang="en-GB" sz="2500" dirty="0" smtClean="0"/>
              <a:t>.</a:t>
            </a:r>
          </a:p>
          <a:p>
            <a:r>
              <a:rPr lang="en-GB" sz="2500" dirty="0" smtClean="0"/>
              <a:t> </a:t>
            </a:r>
            <a:r>
              <a:rPr lang="en-GB" sz="2500" dirty="0"/>
              <a:t>Ask open questions – ‘What’ and ‘Why</a:t>
            </a:r>
            <a:r>
              <a:rPr lang="en-GB" sz="2500" dirty="0" smtClean="0"/>
              <a:t>’.</a:t>
            </a:r>
          </a:p>
          <a:p>
            <a:r>
              <a:rPr lang="en-GB" sz="2500" dirty="0" smtClean="0"/>
              <a:t>If </a:t>
            </a:r>
            <a:r>
              <a:rPr lang="en-GB" sz="2500" dirty="0"/>
              <a:t>necessary make suggestions – wonder out loud with your child </a:t>
            </a:r>
            <a:endParaRPr lang="en-GB" sz="2500" dirty="0" smtClean="0"/>
          </a:p>
          <a:p>
            <a:r>
              <a:rPr lang="en-GB" sz="2500" dirty="0" smtClean="0"/>
              <a:t> </a:t>
            </a:r>
            <a:r>
              <a:rPr lang="en-GB" sz="2500" dirty="0"/>
              <a:t>Repeat your understanding back to them to make sure you have understood correctly</a:t>
            </a:r>
          </a:p>
          <a:p>
            <a:endParaRPr lang="en-GB" dirty="0"/>
          </a:p>
        </p:txBody>
      </p:sp>
    </p:spTree>
    <p:extLst>
      <p:ext uri="{BB962C8B-B14F-4D97-AF65-F5344CB8AC3E}">
        <p14:creationId xmlns:p14="http://schemas.microsoft.com/office/powerpoint/2010/main" val="4245482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 2 </a:t>
            </a:r>
            <a:r>
              <a:rPr lang="en-GB" dirty="0" smtClean="0"/>
              <a:t> - Evaluate </a:t>
            </a:r>
            <a:r>
              <a:rPr lang="en-GB" dirty="0"/>
              <a:t>your child’s anxious thoughts</a:t>
            </a:r>
          </a:p>
        </p:txBody>
      </p:sp>
      <p:sp>
        <p:nvSpPr>
          <p:cNvPr id="3" name="Content Placeholder 2"/>
          <p:cNvSpPr>
            <a:spLocks noGrp="1"/>
          </p:cNvSpPr>
          <p:nvPr>
            <p:ph idx="1"/>
          </p:nvPr>
        </p:nvSpPr>
        <p:spPr>
          <a:xfrm>
            <a:off x="457200" y="1600200"/>
            <a:ext cx="8229600" cy="4997152"/>
          </a:xfrm>
        </p:spPr>
        <p:txBody>
          <a:bodyPr/>
          <a:lstStyle/>
          <a:p>
            <a:r>
              <a:rPr lang="en-GB" sz="2000" dirty="0" smtClean="0"/>
              <a:t>It </a:t>
            </a:r>
            <a:r>
              <a:rPr lang="en-GB" sz="2000" dirty="0"/>
              <a:t>is all about more helpful ways for your child to think about the situation. Help your child consider alternative thoughts. </a:t>
            </a:r>
            <a:endParaRPr lang="en-GB" sz="2000" dirty="0" smtClean="0"/>
          </a:p>
          <a:p>
            <a:r>
              <a:rPr lang="en-GB" sz="2000" dirty="0" smtClean="0"/>
              <a:t>What </a:t>
            </a:r>
            <a:r>
              <a:rPr lang="en-GB" sz="2000" dirty="0"/>
              <a:t>is the evidence for and against that the thought is true? </a:t>
            </a:r>
            <a:endParaRPr lang="en-GB" sz="2000" dirty="0" smtClean="0"/>
          </a:p>
          <a:p>
            <a:r>
              <a:rPr lang="en-GB" sz="2000" dirty="0" smtClean="0"/>
              <a:t>What </a:t>
            </a:r>
            <a:r>
              <a:rPr lang="en-GB" sz="2000" dirty="0"/>
              <a:t>makes you feel that (the feared situation) will happen</a:t>
            </a:r>
            <a:r>
              <a:rPr lang="en-GB" sz="2000" dirty="0" smtClean="0"/>
              <a:t>?</a:t>
            </a:r>
          </a:p>
          <a:p>
            <a:r>
              <a:rPr lang="en-GB" sz="2000" dirty="0" smtClean="0"/>
              <a:t> </a:t>
            </a:r>
            <a:r>
              <a:rPr lang="en-GB" sz="2000" dirty="0"/>
              <a:t>Have you seen that happen to anyone else? </a:t>
            </a:r>
            <a:endParaRPr lang="en-GB" sz="2000" dirty="0" smtClean="0"/>
          </a:p>
          <a:p>
            <a:r>
              <a:rPr lang="en-GB" sz="2000" dirty="0" smtClean="0"/>
              <a:t>How </a:t>
            </a:r>
            <a:r>
              <a:rPr lang="en-GB" sz="2000" dirty="0"/>
              <a:t>likely is that (feared situation) likely to happen? </a:t>
            </a:r>
            <a:endParaRPr lang="en-GB" sz="2000" dirty="0" smtClean="0"/>
          </a:p>
          <a:p>
            <a:r>
              <a:rPr lang="en-GB" sz="2000" dirty="0" smtClean="0"/>
              <a:t>You </a:t>
            </a:r>
            <a:r>
              <a:rPr lang="en-GB" sz="2000" dirty="0"/>
              <a:t>can ask them to rate out of ‘10’ how definite they are. </a:t>
            </a:r>
            <a:endParaRPr lang="en-GB" sz="2000" dirty="0" smtClean="0"/>
          </a:p>
          <a:p>
            <a:r>
              <a:rPr lang="en-GB" sz="2000" dirty="0" smtClean="0"/>
              <a:t>Could </a:t>
            </a:r>
            <a:r>
              <a:rPr lang="en-GB" sz="2000" dirty="0"/>
              <a:t>you live through it? 3 What’s the best that could happen? How does believing this thought impact on you? How could changing this thought impact on you? How would someone else you respect think about this situation? What actually happened the last time you were in this situation? What if it does happen/ if it is true, what would be so bad about that? </a:t>
            </a:r>
            <a:endParaRPr lang="en-GB" sz="2000" dirty="0" smtClean="0"/>
          </a:p>
        </p:txBody>
      </p:sp>
    </p:spTree>
    <p:extLst>
      <p:ext uri="{BB962C8B-B14F-4D97-AF65-F5344CB8AC3E}">
        <p14:creationId xmlns:p14="http://schemas.microsoft.com/office/powerpoint/2010/main" val="3963964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000" dirty="0"/>
              <a:t>Encourage them to draw on previous positive experiences. Are you assuming that you know what other people are thinking/ what it will be like without actually finding out? </a:t>
            </a:r>
            <a:endParaRPr lang="en-GB" sz="2000" dirty="0" smtClean="0"/>
          </a:p>
          <a:p>
            <a:r>
              <a:rPr lang="en-GB" sz="2000" dirty="0" smtClean="0"/>
              <a:t>Encourage </a:t>
            </a:r>
            <a:r>
              <a:rPr lang="en-GB" sz="2000" dirty="0"/>
              <a:t>your child to rate how definite they are that their thought is true and after some thinking time ask them whether their rating has changed. You can use a visual scale like a ladder</a:t>
            </a:r>
            <a:r>
              <a:rPr lang="en-GB" sz="2000" dirty="0" smtClean="0"/>
              <a:t>.</a:t>
            </a:r>
          </a:p>
          <a:p>
            <a:r>
              <a:rPr lang="en-GB" sz="2000" dirty="0" smtClean="0"/>
              <a:t>Work </a:t>
            </a:r>
            <a:r>
              <a:rPr lang="en-GB" sz="2000" dirty="0"/>
              <a:t>as a team and try to hold back from drawing conclusions for your child. If your child thinks things through by himself/ herself they are more likely to remember. </a:t>
            </a:r>
            <a:endParaRPr lang="en-GB" sz="2000" dirty="0" smtClean="0"/>
          </a:p>
          <a:p>
            <a:pPr marL="0" indent="0">
              <a:buNone/>
            </a:pPr>
            <a:endParaRPr lang="en-GB" sz="2000" dirty="0"/>
          </a:p>
          <a:p>
            <a:r>
              <a:rPr lang="en-GB" sz="2000" dirty="0" smtClean="0"/>
              <a:t>HOLD </a:t>
            </a:r>
            <a:r>
              <a:rPr lang="en-GB" sz="2000" dirty="0"/>
              <a:t>BACK REASSURANCE </a:t>
            </a:r>
            <a:endParaRPr lang="en-GB" sz="2000" dirty="0" smtClean="0"/>
          </a:p>
          <a:p>
            <a:r>
              <a:rPr lang="en-GB" sz="2000" dirty="0" smtClean="0"/>
              <a:t>Be </a:t>
            </a:r>
            <a:r>
              <a:rPr lang="en-GB" sz="2000" dirty="0"/>
              <a:t>creative and make it fun when possible </a:t>
            </a:r>
          </a:p>
          <a:p>
            <a:endParaRPr lang="en-GB" dirty="0"/>
          </a:p>
        </p:txBody>
      </p:sp>
    </p:spTree>
    <p:extLst>
      <p:ext uri="{BB962C8B-B14F-4D97-AF65-F5344CB8AC3E}">
        <p14:creationId xmlns:p14="http://schemas.microsoft.com/office/powerpoint/2010/main" val="3413209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Learning Objectives</a:t>
            </a:r>
          </a:p>
        </p:txBody>
      </p:sp>
      <p:sp>
        <p:nvSpPr>
          <p:cNvPr id="12291" name="Content Placeholder 2"/>
          <p:cNvSpPr>
            <a:spLocks noGrp="1"/>
          </p:cNvSpPr>
          <p:nvPr>
            <p:ph idx="1"/>
          </p:nvPr>
        </p:nvSpPr>
        <p:spPr/>
        <p:txBody>
          <a:bodyPr/>
          <a:lstStyle/>
          <a:p>
            <a:r>
              <a:rPr lang="en-GB" dirty="0" smtClean="0"/>
              <a:t>Understanding What is Anxiety and it’s causes</a:t>
            </a:r>
          </a:p>
          <a:p>
            <a:pPr>
              <a:buNone/>
            </a:pPr>
            <a:endParaRPr lang="en-GB" dirty="0" smtClean="0"/>
          </a:p>
          <a:p>
            <a:r>
              <a:rPr lang="en-GB" dirty="0" smtClean="0"/>
              <a:t>Learning how to support our young people and changing our approach</a:t>
            </a:r>
          </a:p>
          <a:p>
            <a:pPr>
              <a:buNone/>
            </a:pPr>
            <a:endParaRPr lang="en-GB" dirty="0" smtClean="0"/>
          </a:p>
          <a:p>
            <a:r>
              <a:rPr lang="en-GB" dirty="0" smtClean="0"/>
              <a:t>Looking at a CBT approach and using some of their techniques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sz="3200" dirty="0" smtClean="0"/>
              <a:t>Being a Detective – unpicking unhelpful thoughts</a:t>
            </a:r>
          </a:p>
        </p:txBody>
      </p:sp>
      <p:graphicFrame>
        <p:nvGraphicFramePr>
          <p:cNvPr id="5" name="Table 4"/>
          <p:cNvGraphicFramePr>
            <a:graphicFrameLocks noGrp="1"/>
          </p:cNvGraphicFramePr>
          <p:nvPr/>
        </p:nvGraphicFramePr>
        <p:xfrm>
          <a:off x="611188" y="1773238"/>
          <a:ext cx="8064896" cy="4282400"/>
        </p:xfrm>
        <a:graphic>
          <a:graphicData uri="http://schemas.openxmlformats.org/drawingml/2006/table">
            <a:tbl>
              <a:tblPr/>
              <a:tblGrid>
                <a:gridCol w="2568165"/>
                <a:gridCol w="5496731"/>
              </a:tblGrid>
              <a:tr h="372383">
                <a:tc gridSpan="2">
                  <a:txBody>
                    <a:bodyPr/>
                    <a:lstStyle/>
                    <a:p>
                      <a:pPr algn="ctr">
                        <a:spcAft>
                          <a:spcPts val="0"/>
                        </a:spcAft>
                      </a:pPr>
                      <a:r>
                        <a:rPr lang="en-US" sz="1600" b="1" dirty="0">
                          <a:latin typeface="Arial"/>
                          <a:ea typeface="Arial"/>
                          <a:cs typeface="Times New Roman"/>
                        </a:rPr>
                        <a:t>Detective Evidence sheet – Helpful thinking</a:t>
                      </a:r>
                      <a:endParaRPr lang="en-GB" sz="1200" dirty="0">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558574">
                <a:tc>
                  <a:txBody>
                    <a:bodyPr/>
                    <a:lstStyle/>
                    <a:p>
                      <a:pPr>
                        <a:spcAft>
                          <a:spcPts val="0"/>
                        </a:spcAft>
                      </a:pPr>
                      <a:r>
                        <a:rPr lang="en-US" sz="1600" b="1" dirty="0">
                          <a:latin typeface="Arial"/>
                          <a:ea typeface="Arial"/>
                          <a:cs typeface="Times New Roman"/>
                        </a:rPr>
                        <a:t>Event</a:t>
                      </a:r>
                      <a:endParaRPr lang="en-GB" sz="1600" dirty="0">
                        <a:latin typeface="Arial"/>
                        <a:ea typeface="Arial"/>
                        <a:cs typeface="Times New Roman"/>
                      </a:endParaRPr>
                    </a:p>
                    <a:p>
                      <a:pPr>
                        <a:spcAft>
                          <a:spcPts val="0"/>
                        </a:spcAft>
                      </a:pPr>
                      <a:r>
                        <a:rPr lang="en-US" sz="1600" dirty="0">
                          <a:latin typeface="Arial"/>
                          <a:ea typeface="Arial"/>
                          <a:cs typeface="Times New Roman"/>
                        </a:rPr>
                        <a:t>What is happening?</a:t>
                      </a:r>
                      <a:endParaRPr lang="en-GB" sz="1600" dirty="0">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i="1" dirty="0">
                          <a:latin typeface="Arial"/>
                          <a:ea typeface="Arial"/>
                          <a:cs typeface="Times New Roman"/>
                        </a:rPr>
                        <a:t>A big dog came towards me</a:t>
                      </a:r>
                      <a:endParaRPr lang="en-GB" sz="1600" dirty="0">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574">
                <a:tc>
                  <a:txBody>
                    <a:bodyPr/>
                    <a:lstStyle/>
                    <a:p>
                      <a:pPr>
                        <a:spcAft>
                          <a:spcPts val="0"/>
                        </a:spcAft>
                      </a:pPr>
                      <a:r>
                        <a:rPr lang="en-US" sz="1600" b="1" dirty="0">
                          <a:latin typeface="Arial"/>
                          <a:ea typeface="Arial"/>
                          <a:cs typeface="Times New Roman"/>
                        </a:rPr>
                        <a:t>Thoughts</a:t>
                      </a:r>
                      <a:endParaRPr lang="en-GB" sz="1600" dirty="0">
                        <a:latin typeface="Arial"/>
                        <a:ea typeface="Arial"/>
                        <a:cs typeface="Times New Roman"/>
                      </a:endParaRPr>
                    </a:p>
                    <a:p>
                      <a:pPr>
                        <a:spcAft>
                          <a:spcPts val="0"/>
                        </a:spcAft>
                      </a:pPr>
                      <a:r>
                        <a:rPr lang="en-US" sz="1600" dirty="0">
                          <a:latin typeface="Arial"/>
                          <a:ea typeface="Arial"/>
                          <a:cs typeface="Times New Roman"/>
                        </a:rPr>
                        <a:t>What am I thinking</a:t>
                      </a:r>
                      <a:endParaRPr lang="en-GB" sz="1600" dirty="0">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i="1" dirty="0">
                          <a:latin typeface="Arial"/>
                          <a:ea typeface="Arial"/>
                          <a:cs typeface="Times New Roman"/>
                        </a:rPr>
                        <a:t>The dog is going to bite me                      </a:t>
                      </a:r>
                      <a:r>
                        <a:rPr lang="en-US" sz="1600" b="1" dirty="0">
                          <a:latin typeface="Arial"/>
                          <a:ea typeface="Arial"/>
                          <a:cs typeface="Times New Roman"/>
                        </a:rPr>
                        <a:t>Worry rating: 9</a:t>
                      </a:r>
                      <a:endParaRPr lang="en-GB" sz="1600" dirty="0">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4295">
                <a:tc>
                  <a:txBody>
                    <a:bodyPr/>
                    <a:lstStyle/>
                    <a:p>
                      <a:pPr>
                        <a:spcAft>
                          <a:spcPts val="0"/>
                        </a:spcAft>
                      </a:pPr>
                      <a:r>
                        <a:rPr lang="en-US" sz="1600" b="1" dirty="0">
                          <a:latin typeface="Arial"/>
                          <a:ea typeface="Arial"/>
                          <a:cs typeface="Times New Roman"/>
                        </a:rPr>
                        <a:t>What is the evidence?</a:t>
                      </a:r>
                      <a:endParaRPr lang="en-GB" sz="1600" dirty="0">
                        <a:latin typeface="Arial"/>
                        <a:ea typeface="Arial"/>
                        <a:cs typeface="Times New Roman"/>
                      </a:endParaRPr>
                    </a:p>
                    <a:p>
                      <a:pPr>
                        <a:spcAft>
                          <a:spcPts val="0"/>
                        </a:spcAft>
                      </a:pPr>
                      <a:r>
                        <a:rPr lang="en-US" sz="1600" dirty="0">
                          <a:latin typeface="Arial"/>
                          <a:ea typeface="Arial"/>
                          <a:cs typeface="Times New Roman"/>
                        </a:rPr>
                        <a:t>What are the facts?</a:t>
                      </a:r>
                      <a:endParaRPr lang="en-GB" sz="1600" dirty="0">
                        <a:latin typeface="Arial"/>
                        <a:ea typeface="Arial"/>
                        <a:cs typeface="Times New Roman"/>
                      </a:endParaRPr>
                    </a:p>
                    <a:p>
                      <a:pPr>
                        <a:spcAft>
                          <a:spcPts val="0"/>
                        </a:spcAft>
                      </a:pPr>
                      <a:r>
                        <a:rPr lang="en-US" sz="1600" dirty="0">
                          <a:latin typeface="Arial"/>
                          <a:ea typeface="Arial"/>
                          <a:cs typeface="Times New Roman"/>
                        </a:rPr>
                        <a:t>What else could happen?</a:t>
                      </a:r>
                      <a:endParaRPr lang="en-GB" sz="1600" dirty="0">
                        <a:latin typeface="Arial"/>
                        <a:ea typeface="Arial"/>
                        <a:cs typeface="Times New Roman"/>
                      </a:endParaRPr>
                    </a:p>
                    <a:p>
                      <a:pPr>
                        <a:spcAft>
                          <a:spcPts val="0"/>
                        </a:spcAft>
                      </a:pPr>
                      <a:r>
                        <a:rPr lang="en-US" sz="1600" dirty="0">
                          <a:latin typeface="Arial"/>
                          <a:ea typeface="Arial"/>
                          <a:cs typeface="Times New Roman"/>
                        </a:rPr>
                        <a:t>What happened when I worried before?</a:t>
                      </a:r>
                      <a:endParaRPr lang="en-GB" sz="1600" dirty="0">
                        <a:latin typeface="Arial"/>
                        <a:ea typeface="Arial"/>
                        <a:cs typeface="Times New Roman"/>
                      </a:endParaRPr>
                    </a:p>
                    <a:p>
                      <a:pPr>
                        <a:spcAft>
                          <a:spcPts val="0"/>
                        </a:spcAft>
                      </a:pPr>
                      <a:r>
                        <a:rPr lang="en-US" sz="1600" dirty="0">
                          <a:latin typeface="Arial"/>
                          <a:ea typeface="Arial"/>
                          <a:cs typeface="Times New Roman"/>
                        </a:rPr>
                        <a:t>What is likely to happen?</a:t>
                      </a:r>
                      <a:endParaRPr lang="en-GB" sz="1600" dirty="0">
                        <a:latin typeface="Arial"/>
                        <a:ea typeface="Arial"/>
                        <a:cs typeface="Times New Roman"/>
                      </a:endParaRPr>
                    </a:p>
                    <a:p>
                      <a:pPr>
                        <a:spcAft>
                          <a:spcPts val="0"/>
                        </a:spcAft>
                      </a:pPr>
                      <a:r>
                        <a:rPr lang="en-US" sz="1600" dirty="0">
                          <a:latin typeface="Arial"/>
                          <a:ea typeface="Arial"/>
                          <a:cs typeface="Times New Roman"/>
                        </a:rPr>
                        <a:t>What has happened to other people?</a:t>
                      </a:r>
                      <a:endParaRPr lang="en-GB" sz="1600" dirty="0">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i="1" dirty="0">
                          <a:latin typeface="Arial"/>
                          <a:ea typeface="Arial"/>
                          <a:cs typeface="Times New Roman"/>
                        </a:rPr>
                        <a:t>The dog could walk by and not notice me. Other dogs have come up to me before and they didn’t bite me.</a:t>
                      </a:r>
                      <a:endParaRPr lang="en-GB" sz="1600" dirty="0">
                        <a:latin typeface="Arial"/>
                        <a:ea typeface="Arial"/>
                        <a:cs typeface="Times New Roman"/>
                      </a:endParaRPr>
                    </a:p>
                    <a:p>
                      <a:pPr>
                        <a:spcAft>
                          <a:spcPts val="0"/>
                        </a:spcAft>
                      </a:pPr>
                      <a:r>
                        <a:rPr lang="en-US" sz="1600" i="1" dirty="0">
                          <a:latin typeface="Arial"/>
                          <a:ea typeface="Arial"/>
                          <a:cs typeface="Times New Roman"/>
                        </a:rPr>
                        <a:t>Most people keep dogs as pets, not as guard dogs</a:t>
                      </a:r>
                      <a:endParaRPr lang="en-GB" sz="1600" dirty="0">
                        <a:latin typeface="Arial"/>
                        <a:ea typeface="Arial"/>
                        <a:cs typeface="Times New Roman"/>
                      </a:endParaRPr>
                    </a:p>
                    <a:p>
                      <a:pPr>
                        <a:spcAft>
                          <a:spcPts val="0"/>
                        </a:spcAft>
                      </a:pPr>
                      <a:r>
                        <a:rPr lang="en-US" sz="1600" i="1" dirty="0">
                          <a:latin typeface="Arial"/>
                          <a:ea typeface="Arial"/>
                          <a:cs typeface="Times New Roman"/>
                        </a:rPr>
                        <a:t>Most dogs are playful and affectionate</a:t>
                      </a:r>
                      <a:endParaRPr lang="en-GB" sz="1600" dirty="0">
                        <a:latin typeface="Arial"/>
                        <a:ea typeface="Arial"/>
                        <a:cs typeface="Times New Roman"/>
                      </a:endParaRPr>
                    </a:p>
                    <a:p>
                      <a:pPr>
                        <a:spcAft>
                          <a:spcPts val="0"/>
                        </a:spcAft>
                      </a:pPr>
                      <a:r>
                        <a:rPr lang="en-US" sz="1600" i="1" dirty="0">
                          <a:latin typeface="Arial"/>
                          <a:ea typeface="Arial"/>
                          <a:cs typeface="Times New Roman"/>
                        </a:rPr>
                        <a:t>The dog may be friendly and will want me to pat him</a:t>
                      </a:r>
                      <a:endParaRPr lang="en-GB" sz="1600" dirty="0">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574">
                <a:tc>
                  <a:txBody>
                    <a:bodyPr/>
                    <a:lstStyle/>
                    <a:p>
                      <a:pPr>
                        <a:spcAft>
                          <a:spcPts val="0"/>
                        </a:spcAft>
                      </a:pPr>
                      <a:r>
                        <a:rPr lang="en-US" sz="1600" dirty="0">
                          <a:latin typeface="Arial"/>
                          <a:ea typeface="Arial"/>
                          <a:cs typeface="Times New Roman"/>
                        </a:rPr>
                        <a:t>What is my helpful thought?</a:t>
                      </a:r>
                      <a:endParaRPr lang="en-GB" sz="1600" dirty="0">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i="1" dirty="0">
                          <a:latin typeface="Arial"/>
                          <a:ea typeface="Arial"/>
                          <a:cs typeface="Times New Roman"/>
                        </a:rPr>
                        <a:t>The dog might really just want to play with me</a:t>
                      </a:r>
                      <a:endParaRPr lang="en-GB" sz="1600" dirty="0">
                        <a:latin typeface="Arial"/>
                        <a:ea typeface="Arial"/>
                        <a:cs typeface="Times New Roman"/>
                      </a:endParaRPr>
                    </a:p>
                    <a:p>
                      <a:pPr>
                        <a:spcAft>
                          <a:spcPts val="0"/>
                        </a:spcAft>
                      </a:pPr>
                      <a:r>
                        <a:rPr lang="en-US" sz="1600" dirty="0">
                          <a:latin typeface="Arial"/>
                          <a:ea typeface="Arial"/>
                          <a:cs typeface="Times New Roman"/>
                        </a:rPr>
                        <a:t>                                                             </a:t>
                      </a:r>
                      <a:r>
                        <a:rPr lang="en-US" sz="1600" b="1" dirty="0">
                          <a:latin typeface="Arial"/>
                          <a:ea typeface="Arial"/>
                          <a:cs typeface="Times New Roman"/>
                        </a:rPr>
                        <a:t>Worry rating:  2</a:t>
                      </a:r>
                      <a:endParaRPr lang="en-GB" sz="1600" dirty="0">
                        <a:latin typeface="Arial"/>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4838" name="Picture 22" descr="C:\Users\Mhutchings\AppData\Local\Microsoft\Windows\Temporary Internet Files\Content.IE5\NNWCVATN\lemmling-Cartoon-dog-Laughing[1].png"/>
          <p:cNvPicPr>
            <a:picLocks noChangeAspect="1" noChangeArrowheads="1"/>
          </p:cNvPicPr>
          <p:nvPr/>
        </p:nvPicPr>
        <p:blipFill>
          <a:blip r:embed="rId2" cstate="print"/>
          <a:srcRect/>
          <a:stretch>
            <a:fillRect/>
          </a:stretch>
        </p:blipFill>
        <p:spPr bwMode="auto">
          <a:xfrm>
            <a:off x="7451725" y="1196975"/>
            <a:ext cx="1246188"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Step </a:t>
            </a:r>
            <a:r>
              <a:rPr lang="en-GB" sz="3000" dirty="0" smtClean="0"/>
              <a:t>3 - </a:t>
            </a:r>
            <a:r>
              <a:rPr lang="en-GB" sz="3000" dirty="0"/>
              <a:t>encouraging independence and ‘having a go’.</a:t>
            </a:r>
          </a:p>
        </p:txBody>
      </p:sp>
      <p:sp>
        <p:nvSpPr>
          <p:cNvPr id="3" name="Content Placeholder 2"/>
          <p:cNvSpPr>
            <a:spLocks noGrp="1"/>
          </p:cNvSpPr>
          <p:nvPr>
            <p:ph idx="1"/>
          </p:nvPr>
        </p:nvSpPr>
        <p:spPr/>
        <p:txBody>
          <a:bodyPr/>
          <a:lstStyle/>
          <a:p>
            <a:r>
              <a:rPr lang="en-GB" dirty="0" smtClean="0"/>
              <a:t>Give </a:t>
            </a:r>
            <a:r>
              <a:rPr lang="en-GB" dirty="0"/>
              <a:t>positive attention to your child when they have a </a:t>
            </a:r>
            <a:r>
              <a:rPr lang="en-GB" dirty="0" smtClean="0"/>
              <a:t>go</a:t>
            </a:r>
          </a:p>
          <a:p>
            <a:r>
              <a:rPr lang="en-GB" dirty="0" smtClean="0"/>
              <a:t> </a:t>
            </a:r>
            <a:r>
              <a:rPr lang="en-GB" dirty="0"/>
              <a:t>Praise </a:t>
            </a:r>
            <a:r>
              <a:rPr lang="en-GB" dirty="0" smtClean="0"/>
              <a:t> - Be </a:t>
            </a:r>
            <a:r>
              <a:rPr lang="en-GB" dirty="0"/>
              <a:t>clear and specific rather than general and vague e.g. ‘I bet …….was really scary, but you didn’t let that stop you. Well done.’ </a:t>
            </a:r>
            <a:endParaRPr lang="en-GB" dirty="0" smtClean="0"/>
          </a:p>
          <a:p>
            <a:r>
              <a:rPr lang="en-GB" dirty="0" smtClean="0"/>
              <a:t>Rewards -  </a:t>
            </a:r>
            <a:r>
              <a:rPr lang="en-GB" dirty="0"/>
              <a:t>They do not need to cost money! Small goals are rewarded with small rewards. Negotiate with your child. Rewards should be given as soon as possible after the achievement.</a:t>
            </a:r>
          </a:p>
        </p:txBody>
      </p:sp>
    </p:spTree>
    <p:extLst>
      <p:ext uri="{BB962C8B-B14F-4D97-AF65-F5344CB8AC3E}">
        <p14:creationId xmlns:p14="http://schemas.microsoft.com/office/powerpoint/2010/main" val="622279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points </a:t>
            </a:r>
          </a:p>
        </p:txBody>
      </p:sp>
      <p:sp>
        <p:nvSpPr>
          <p:cNvPr id="3" name="Content Placeholder 2"/>
          <p:cNvSpPr>
            <a:spLocks noGrp="1"/>
          </p:cNvSpPr>
          <p:nvPr>
            <p:ph idx="1"/>
          </p:nvPr>
        </p:nvSpPr>
        <p:spPr/>
        <p:txBody>
          <a:bodyPr/>
          <a:lstStyle/>
          <a:p>
            <a:r>
              <a:rPr lang="en-GB" dirty="0" smtClean="0"/>
              <a:t> </a:t>
            </a:r>
            <a:r>
              <a:rPr lang="en-GB" sz="2000" dirty="0"/>
              <a:t>Be on the look out for when your child is ‘having a go’, i.e. not avoiding fears</a:t>
            </a:r>
            <a:r>
              <a:rPr lang="en-GB" sz="2000" dirty="0" smtClean="0"/>
              <a:t>.</a:t>
            </a:r>
          </a:p>
          <a:p>
            <a:r>
              <a:rPr lang="en-GB" sz="2000" dirty="0" smtClean="0"/>
              <a:t> </a:t>
            </a:r>
            <a:r>
              <a:rPr lang="en-GB" sz="2000" dirty="0"/>
              <a:t>Praise and reward ‘having a </a:t>
            </a:r>
            <a:r>
              <a:rPr lang="en-GB" sz="2000" dirty="0" smtClean="0"/>
              <a:t>go’</a:t>
            </a:r>
          </a:p>
          <a:p>
            <a:r>
              <a:rPr lang="en-GB" sz="2000" dirty="0" smtClean="0"/>
              <a:t>Set </a:t>
            </a:r>
            <a:r>
              <a:rPr lang="en-GB" sz="2000" dirty="0"/>
              <a:t>a good example of how to manage fears/ </a:t>
            </a:r>
            <a:r>
              <a:rPr lang="en-GB" sz="2000" dirty="0" smtClean="0"/>
              <a:t>worries</a:t>
            </a:r>
          </a:p>
          <a:p>
            <a:r>
              <a:rPr lang="en-GB" sz="2000" dirty="0" smtClean="0"/>
              <a:t>Give </a:t>
            </a:r>
            <a:r>
              <a:rPr lang="en-GB" sz="2000" dirty="0"/>
              <a:t>a clear message that they can have a go </a:t>
            </a:r>
            <a:r>
              <a:rPr lang="en-GB" sz="2000" dirty="0" smtClean="0"/>
              <a:t>and </a:t>
            </a:r>
            <a:r>
              <a:rPr lang="en-GB" sz="2000" dirty="0"/>
              <a:t>that they can </a:t>
            </a:r>
            <a:r>
              <a:rPr lang="en-GB" sz="2000" dirty="0" smtClean="0"/>
              <a:t>cope</a:t>
            </a:r>
          </a:p>
          <a:p>
            <a:r>
              <a:rPr lang="en-GB" sz="2000" b="1" dirty="0" smtClean="0"/>
              <a:t>Your response is key…..</a:t>
            </a:r>
          </a:p>
          <a:p>
            <a:r>
              <a:rPr lang="en-GB" sz="2000" dirty="0"/>
              <a:t>Over reassurance can also fuel anxiety by making them feel that there is something to be worried about</a:t>
            </a:r>
            <a:r>
              <a:rPr lang="en-GB" sz="2000" dirty="0" smtClean="0"/>
              <a:t>. </a:t>
            </a:r>
            <a:r>
              <a:rPr lang="en-GB" sz="2000" dirty="0"/>
              <a:t>Wonder with them and help them reflect on their thoughts, feelings and </a:t>
            </a:r>
            <a:r>
              <a:rPr lang="en-GB" sz="2000" dirty="0" smtClean="0"/>
              <a:t>behaviour. Help </a:t>
            </a:r>
            <a:r>
              <a:rPr lang="en-GB" sz="2000" dirty="0"/>
              <a:t>them find alternative </a:t>
            </a:r>
            <a:r>
              <a:rPr lang="en-GB" sz="2000" dirty="0" smtClean="0"/>
              <a:t>thoughts. Praise</a:t>
            </a:r>
          </a:p>
          <a:p>
            <a:r>
              <a:rPr lang="en-GB" sz="2000" dirty="0"/>
              <a:t>Stand back and let them have a </a:t>
            </a:r>
            <a:r>
              <a:rPr lang="en-GB" sz="2000" dirty="0" smtClean="0"/>
              <a:t>go. Try </a:t>
            </a:r>
            <a:r>
              <a:rPr lang="en-GB" sz="2000" dirty="0"/>
              <a:t>to manage your own </a:t>
            </a:r>
            <a:r>
              <a:rPr lang="en-GB" sz="2000" dirty="0" smtClean="0"/>
              <a:t>anxieties.</a:t>
            </a:r>
            <a:endParaRPr lang="en-GB" dirty="0"/>
          </a:p>
        </p:txBody>
      </p:sp>
    </p:spTree>
    <p:extLst>
      <p:ext uri="{BB962C8B-B14F-4D97-AF65-F5344CB8AC3E}">
        <p14:creationId xmlns:p14="http://schemas.microsoft.com/office/powerpoint/2010/main" val="3869943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6707188" cy="1422995"/>
          </a:xfrm>
        </p:spPr>
        <p:txBody>
          <a:bodyPr/>
          <a:lstStyle/>
          <a:p>
            <a:r>
              <a:rPr lang="en-GB" dirty="0"/>
              <a:t>Step </a:t>
            </a:r>
            <a:r>
              <a:rPr lang="en-GB" dirty="0" smtClean="0"/>
              <a:t>4 -  </a:t>
            </a:r>
            <a:r>
              <a:rPr lang="en-GB" dirty="0"/>
              <a:t>Facing Fear </a:t>
            </a:r>
            <a:br>
              <a:rPr lang="en-GB" dirty="0"/>
            </a:br>
            <a:endParaRPr lang="en-GB" dirty="0"/>
          </a:p>
        </p:txBody>
      </p:sp>
      <p:sp>
        <p:nvSpPr>
          <p:cNvPr id="3" name="Content Placeholder 2"/>
          <p:cNvSpPr>
            <a:spLocks noGrp="1"/>
          </p:cNvSpPr>
          <p:nvPr>
            <p:ph idx="1"/>
          </p:nvPr>
        </p:nvSpPr>
        <p:spPr/>
        <p:txBody>
          <a:bodyPr/>
          <a:lstStyle/>
          <a:p>
            <a:r>
              <a:rPr lang="en-GB" sz="2300" dirty="0" smtClean="0"/>
              <a:t>Fears don’t go away unless we face up to them</a:t>
            </a:r>
          </a:p>
          <a:p>
            <a:r>
              <a:rPr lang="en-GB" sz="2300" dirty="0" smtClean="0"/>
              <a:t>Taking a gradual approach is important, and try not to have too many steps. </a:t>
            </a:r>
          </a:p>
          <a:p>
            <a:r>
              <a:rPr lang="en-GB" sz="2300" dirty="0" smtClean="0"/>
              <a:t>Start with a step the child does some of the time already </a:t>
            </a:r>
          </a:p>
          <a:p>
            <a:r>
              <a:rPr lang="en-GB" sz="2300" dirty="0" smtClean="0"/>
              <a:t>Make a plan - Draw up a clear step by step plan together focusing on the goals you are aiming for </a:t>
            </a:r>
          </a:p>
          <a:p>
            <a:r>
              <a:rPr lang="en-GB" sz="2300" dirty="0" smtClean="0"/>
              <a:t>1. Identify your child’s ultimate goal and ultimate reward 2. List steps towards the ultimate goal 3. Ask your child to rate the steps from the least difficult to the most difficult (Scale from 0-10). 4. Specifically reward each step 5. Take your time 6. It’s a good idea to repeat each step until the child feels confident. 7. What if the steps do not go well? - It is still important to praise for having a go </a:t>
            </a:r>
            <a:endParaRPr lang="en-GB" sz="2300" dirty="0"/>
          </a:p>
        </p:txBody>
      </p:sp>
    </p:spTree>
    <p:extLst>
      <p:ext uri="{BB962C8B-B14F-4D97-AF65-F5344CB8AC3E}">
        <p14:creationId xmlns:p14="http://schemas.microsoft.com/office/powerpoint/2010/main" val="1616469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GB" dirty="0"/>
              <a:t>Creating a step-plan</a:t>
            </a:r>
            <a:endParaRPr lang="en-GB" dirty="0">
              <a:solidFill>
                <a:schemeClr val="tx2">
                  <a:satMod val="130000"/>
                </a:schemeClr>
              </a:solidFill>
              <a:ea typeface="+mj-ea"/>
            </a:endParaRPr>
          </a:p>
        </p:txBody>
      </p:sp>
      <p:pic>
        <p:nvPicPr>
          <p:cNvPr id="5222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71500" y="1357313"/>
            <a:ext cx="3738563" cy="5229225"/>
          </a:xfrm>
        </p:spPr>
      </p:pic>
      <p:sp>
        <p:nvSpPr>
          <p:cNvPr id="52228" name="Rectangle 3"/>
          <p:cNvSpPr>
            <a:spLocks noChangeArrowheads="1"/>
          </p:cNvSpPr>
          <p:nvPr/>
        </p:nvSpPr>
        <p:spPr bwMode="auto">
          <a:xfrm>
            <a:off x="4429125" y="1571625"/>
            <a:ext cx="4572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dirty="0">
              <a:latin typeface="Verdana" charset="0"/>
            </a:endParaRPr>
          </a:p>
          <a:p>
            <a:pPr marL="917575" lvl="1" indent="-514350">
              <a:buFont typeface="Arial Black" charset="0"/>
              <a:buAutoNum type="arabicPeriod"/>
            </a:pPr>
            <a:r>
              <a:rPr lang="en-GB" dirty="0">
                <a:latin typeface="Verdana" charset="0"/>
              </a:rPr>
              <a:t>Identify ultimate goal and reward</a:t>
            </a:r>
          </a:p>
          <a:p>
            <a:pPr marL="917575" lvl="1" indent="-514350">
              <a:buFont typeface="Arial Black" charset="0"/>
              <a:buAutoNum type="arabicPeriod"/>
            </a:pPr>
            <a:r>
              <a:rPr lang="en-GB" dirty="0">
                <a:latin typeface="Verdana" charset="0"/>
              </a:rPr>
              <a:t>List steps towards ultimate goals</a:t>
            </a:r>
          </a:p>
          <a:p>
            <a:pPr marL="917575" lvl="1" indent="-514350">
              <a:buFont typeface="Arial Black" charset="0"/>
              <a:buAutoNum type="arabicPeriod"/>
            </a:pPr>
            <a:r>
              <a:rPr lang="en-GB" dirty="0">
                <a:latin typeface="Verdana" charset="0"/>
              </a:rPr>
              <a:t>Rate the steps from least to most scary</a:t>
            </a:r>
          </a:p>
          <a:p>
            <a:pPr marL="917575" lvl="1" indent="-514350">
              <a:buFont typeface="Arial Black" charset="0"/>
              <a:buAutoNum type="arabicPeriod"/>
            </a:pPr>
            <a:r>
              <a:rPr lang="en-GB" dirty="0">
                <a:latin typeface="Verdana" charset="0"/>
              </a:rPr>
              <a:t>Specify a reward for each step</a:t>
            </a:r>
          </a:p>
          <a:p>
            <a:pPr marL="917575" lvl="1" indent="-514350">
              <a:buFont typeface="Arial Black" charset="0"/>
              <a:buAutoNum type="arabicPeriod"/>
            </a:pPr>
            <a:r>
              <a:rPr lang="en-GB" dirty="0">
                <a:latin typeface="Verdana" charset="0"/>
              </a:rPr>
              <a:t>Ensure steps are practically possible</a:t>
            </a:r>
          </a:p>
        </p:txBody>
      </p:sp>
    </p:spTree>
    <p:extLst>
      <p:ext uri="{BB962C8B-B14F-4D97-AF65-F5344CB8AC3E}">
        <p14:creationId xmlns:p14="http://schemas.microsoft.com/office/powerpoint/2010/main" val="1927595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4294967295"/>
          </p:nvPr>
        </p:nvSpPr>
        <p:spPr/>
        <p:txBody>
          <a:bodyPr/>
          <a:lstStyle/>
          <a:p>
            <a:pPr eaLnBrk="1" hangingPunct="1"/>
            <a:r>
              <a:rPr lang="en-GB" smtClean="0"/>
              <a:t>Going up stairs on my own…</a:t>
            </a:r>
          </a:p>
          <a:p>
            <a:pPr eaLnBrk="1" hangingPunct="1"/>
            <a:endParaRPr lang="en-GB" smtClean="0"/>
          </a:p>
        </p:txBody>
      </p:sp>
      <p:sp>
        <p:nvSpPr>
          <p:cNvPr id="3" name="Title 2"/>
          <p:cNvSpPr>
            <a:spLocks noGrp="1"/>
          </p:cNvSpPr>
          <p:nvPr>
            <p:ph type="title" idx="4294967295"/>
          </p:nvPr>
        </p:nvSpPr>
        <p:spPr>
          <a:xfrm>
            <a:off x="457200" y="274638"/>
            <a:ext cx="8229600" cy="1143000"/>
          </a:xfrm>
        </p:spPr>
        <p:txBody>
          <a:bodyPr rtlCol="0" anchor="ctr">
            <a:normAutofit/>
            <a:scene3d>
              <a:camera prst="orthographicFront"/>
              <a:lightRig rig="soft" dir="t"/>
            </a:scene3d>
            <a:sp3d prstMaterial="softEdge">
              <a:bevelT w="25400" h="25400"/>
            </a:sp3d>
          </a:bodyPr>
          <a:lstStyle/>
          <a:p>
            <a:pPr eaLnBrk="1" fontAlgn="auto" hangingPunct="1">
              <a:spcAft>
                <a:spcPts val="0"/>
              </a:spcAft>
              <a:defRPr/>
            </a:pPr>
            <a:r>
              <a:rPr lang="en-GB" sz="4100" kern="1200" dirty="0"/>
              <a:t>Example of </a:t>
            </a:r>
            <a:r>
              <a:rPr lang="en-GB" sz="4100" kern="1200" dirty="0" smtClean="0"/>
              <a:t>Ladder - </a:t>
            </a:r>
            <a:r>
              <a:rPr lang="en-GB" sz="2000" kern="1200" dirty="0" smtClean="0"/>
              <a:t>handouts</a:t>
            </a:r>
            <a:r>
              <a:rPr lang="en-GB" sz="4100" kern="1200" dirty="0" smtClean="0"/>
              <a:t> </a:t>
            </a:r>
            <a:endParaRPr lang="en-GB" sz="4100" kern="1200" dirty="0"/>
          </a:p>
        </p:txBody>
      </p:sp>
      <p:pic>
        <p:nvPicPr>
          <p:cNvPr id="52228" name="Picture 1" descr="Click image for larger version. &#10;&#10;Name: Picture 29.png &#10;Views: 62 &#10;Size: 42.8 KB &#10;ID: 292"/>
          <p:cNvPicPr>
            <a:picLocks noChangeAspect="1" noChangeArrowheads="1"/>
          </p:cNvPicPr>
          <p:nvPr/>
        </p:nvPicPr>
        <p:blipFill>
          <a:blip r:embed="rId3" cstate="print"/>
          <a:srcRect/>
          <a:stretch>
            <a:fillRect/>
          </a:stretch>
        </p:blipFill>
        <p:spPr bwMode="auto">
          <a:xfrm>
            <a:off x="5940425" y="1879600"/>
            <a:ext cx="2003425" cy="3636963"/>
          </a:xfrm>
          <a:prstGeom prst="rect">
            <a:avLst/>
          </a:prstGeom>
          <a:noFill/>
          <a:ln w="9525">
            <a:noFill/>
            <a:miter lim="800000"/>
            <a:headEnd/>
            <a:tailEnd/>
          </a:ln>
        </p:spPr>
      </p:pic>
      <p:grpSp>
        <p:nvGrpSpPr>
          <p:cNvPr id="2" name="Group 3"/>
          <p:cNvGrpSpPr>
            <a:grpSpLocks/>
          </p:cNvGrpSpPr>
          <p:nvPr/>
        </p:nvGrpSpPr>
        <p:grpSpPr bwMode="auto">
          <a:xfrm>
            <a:off x="468313" y="2781300"/>
            <a:ext cx="3867150" cy="3168650"/>
            <a:chOff x="1425" y="7349"/>
            <a:chExt cx="6090" cy="3806"/>
          </a:xfrm>
        </p:grpSpPr>
        <p:sp>
          <p:nvSpPr>
            <p:cNvPr id="52236" name="Text Box 4"/>
            <p:cNvSpPr txBox="1">
              <a:spLocks noChangeArrowheads="1"/>
            </p:cNvSpPr>
            <p:nvPr/>
          </p:nvSpPr>
          <p:spPr bwMode="auto">
            <a:xfrm>
              <a:off x="1425" y="10645"/>
              <a:ext cx="6090" cy="510"/>
            </a:xfrm>
            <a:prstGeom prst="rect">
              <a:avLst/>
            </a:prstGeom>
            <a:solidFill>
              <a:srgbClr val="FFFFFF"/>
            </a:solidFill>
            <a:ln w="12700">
              <a:solidFill>
                <a:srgbClr val="000000"/>
              </a:solidFill>
              <a:miter lim="800000"/>
              <a:headEnd/>
              <a:tailEnd/>
            </a:ln>
          </p:spPr>
          <p:txBody>
            <a:bodyPr/>
            <a:lstStyle/>
            <a:p>
              <a:pPr lvl="1"/>
              <a:r>
                <a:rPr lang="en-US" sz="1200">
                  <a:cs typeface="Arial" charset="0"/>
                </a:rPr>
                <a:t>Mum stands at bottom of stairs, I go up half way</a:t>
              </a:r>
            </a:p>
            <a:p>
              <a:pPr lvl="1"/>
              <a:endParaRPr lang="en-US" sz="1200">
                <a:cs typeface="Arial" charset="0"/>
              </a:endParaRPr>
            </a:p>
          </p:txBody>
        </p:sp>
        <p:sp>
          <p:nvSpPr>
            <p:cNvPr id="52237" name="Text Box 5"/>
            <p:cNvSpPr txBox="1">
              <a:spLocks noChangeArrowheads="1"/>
            </p:cNvSpPr>
            <p:nvPr/>
          </p:nvSpPr>
          <p:spPr bwMode="auto">
            <a:xfrm>
              <a:off x="1425" y="9910"/>
              <a:ext cx="6090" cy="510"/>
            </a:xfrm>
            <a:prstGeom prst="rect">
              <a:avLst/>
            </a:prstGeom>
            <a:solidFill>
              <a:srgbClr val="FFFFFF"/>
            </a:solidFill>
            <a:ln w="12700">
              <a:solidFill>
                <a:srgbClr val="000000"/>
              </a:solidFill>
              <a:miter lim="800000"/>
              <a:headEnd/>
              <a:tailEnd/>
            </a:ln>
          </p:spPr>
          <p:txBody>
            <a:bodyPr/>
            <a:lstStyle/>
            <a:p>
              <a:pPr lvl="1"/>
              <a:r>
                <a:rPr lang="en-US" sz="1400">
                  <a:cs typeface="Arial" charset="0"/>
                </a:rPr>
                <a:t>Mum stands at bottom of stairs I go to the top</a:t>
              </a:r>
            </a:p>
          </p:txBody>
        </p:sp>
        <p:sp>
          <p:nvSpPr>
            <p:cNvPr id="52238" name="Text Box 6"/>
            <p:cNvSpPr txBox="1">
              <a:spLocks noChangeArrowheads="1"/>
            </p:cNvSpPr>
            <p:nvPr/>
          </p:nvSpPr>
          <p:spPr bwMode="auto">
            <a:xfrm>
              <a:off x="1425" y="9130"/>
              <a:ext cx="6090" cy="510"/>
            </a:xfrm>
            <a:prstGeom prst="rect">
              <a:avLst/>
            </a:prstGeom>
            <a:solidFill>
              <a:srgbClr val="FFFFFF"/>
            </a:solidFill>
            <a:ln w="12700">
              <a:solidFill>
                <a:srgbClr val="000000"/>
              </a:solidFill>
              <a:miter lim="800000"/>
              <a:headEnd/>
              <a:tailEnd/>
            </a:ln>
          </p:spPr>
          <p:txBody>
            <a:bodyPr/>
            <a:lstStyle/>
            <a:p>
              <a:pPr lvl="1"/>
              <a:r>
                <a:rPr lang="en-US" sz="1400">
                  <a:cs typeface="Arial" charset="0"/>
                </a:rPr>
                <a:t>I walk up to the top of stairs on my own</a:t>
              </a:r>
            </a:p>
          </p:txBody>
        </p:sp>
        <p:sp>
          <p:nvSpPr>
            <p:cNvPr id="52239" name="Text Box 7"/>
            <p:cNvSpPr txBox="1">
              <a:spLocks noChangeArrowheads="1"/>
            </p:cNvSpPr>
            <p:nvPr/>
          </p:nvSpPr>
          <p:spPr bwMode="auto">
            <a:xfrm>
              <a:off x="1425" y="8200"/>
              <a:ext cx="6090" cy="510"/>
            </a:xfrm>
            <a:prstGeom prst="rect">
              <a:avLst/>
            </a:prstGeom>
            <a:solidFill>
              <a:srgbClr val="FFFFFF"/>
            </a:solidFill>
            <a:ln w="12700">
              <a:solidFill>
                <a:srgbClr val="000000"/>
              </a:solidFill>
              <a:miter lim="800000"/>
              <a:headEnd/>
              <a:tailEnd/>
            </a:ln>
          </p:spPr>
          <p:txBody>
            <a:bodyPr/>
            <a:lstStyle/>
            <a:p>
              <a:pPr lvl="1"/>
              <a:r>
                <a:rPr lang="en-US" sz="1400">
                  <a:cs typeface="Arial" charset="0"/>
                </a:rPr>
                <a:t>I walk upstairs and into my room on my own</a:t>
              </a:r>
            </a:p>
          </p:txBody>
        </p:sp>
        <p:sp>
          <p:nvSpPr>
            <p:cNvPr id="52240" name="Text Box 8"/>
            <p:cNvSpPr txBox="1">
              <a:spLocks noChangeArrowheads="1"/>
            </p:cNvSpPr>
            <p:nvPr/>
          </p:nvSpPr>
          <p:spPr bwMode="auto">
            <a:xfrm>
              <a:off x="1425" y="7349"/>
              <a:ext cx="6090" cy="510"/>
            </a:xfrm>
            <a:prstGeom prst="rect">
              <a:avLst/>
            </a:prstGeom>
            <a:solidFill>
              <a:srgbClr val="FFFFFF"/>
            </a:solidFill>
            <a:ln w="12700">
              <a:solidFill>
                <a:srgbClr val="000000"/>
              </a:solidFill>
              <a:miter lim="800000"/>
              <a:headEnd/>
              <a:tailEnd/>
            </a:ln>
          </p:spPr>
          <p:txBody>
            <a:bodyPr/>
            <a:lstStyle/>
            <a:p>
              <a:pPr lvl="1"/>
              <a:r>
                <a:rPr lang="en-US" sz="1400">
                  <a:cs typeface="Arial" charset="0"/>
                </a:rPr>
                <a:t>I stay upstairs for 5 mins </a:t>
              </a:r>
            </a:p>
          </p:txBody>
        </p:sp>
      </p:grpSp>
      <p:grpSp>
        <p:nvGrpSpPr>
          <p:cNvPr id="4" name="Group 15"/>
          <p:cNvGrpSpPr>
            <a:grpSpLocks/>
          </p:cNvGrpSpPr>
          <p:nvPr/>
        </p:nvGrpSpPr>
        <p:grpSpPr bwMode="auto">
          <a:xfrm>
            <a:off x="4787900" y="2852738"/>
            <a:ext cx="396875" cy="3024187"/>
            <a:chOff x="6921" y="8164"/>
            <a:chExt cx="624" cy="3806"/>
          </a:xfrm>
        </p:grpSpPr>
        <p:sp>
          <p:nvSpPr>
            <p:cNvPr id="52231" name="Text Box 16"/>
            <p:cNvSpPr txBox="1">
              <a:spLocks noChangeArrowheads="1"/>
            </p:cNvSpPr>
            <p:nvPr/>
          </p:nvSpPr>
          <p:spPr bwMode="auto">
            <a:xfrm>
              <a:off x="6921" y="9015"/>
              <a:ext cx="624" cy="510"/>
            </a:xfrm>
            <a:prstGeom prst="rect">
              <a:avLst/>
            </a:prstGeom>
            <a:solidFill>
              <a:srgbClr val="FFFFFF"/>
            </a:solidFill>
            <a:ln w="12700">
              <a:solidFill>
                <a:srgbClr val="000000"/>
              </a:solidFill>
              <a:miter lim="800000"/>
              <a:headEnd/>
              <a:tailEnd/>
            </a:ln>
          </p:spPr>
          <p:txBody>
            <a:bodyPr/>
            <a:lstStyle/>
            <a:p>
              <a:endParaRPr lang="en-GB">
                <a:cs typeface="Arial" charset="0"/>
              </a:endParaRPr>
            </a:p>
          </p:txBody>
        </p:sp>
        <p:sp>
          <p:nvSpPr>
            <p:cNvPr id="52232" name="Text Box 17"/>
            <p:cNvSpPr txBox="1">
              <a:spLocks noChangeArrowheads="1"/>
            </p:cNvSpPr>
            <p:nvPr/>
          </p:nvSpPr>
          <p:spPr bwMode="auto">
            <a:xfrm>
              <a:off x="6921" y="9840"/>
              <a:ext cx="624" cy="510"/>
            </a:xfrm>
            <a:prstGeom prst="rect">
              <a:avLst/>
            </a:prstGeom>
            <a:solidFill>
              <a:srgbClr val="FFFFFF"/>
            </a:solidFill>
            <a:ln w="12700">
              <a:solidFill>
                <a:srgbClr val="000000"/>
              </a:solidFill>
              <a:miter lim="800000"/>
              <a:headEnd/>
              <a:tailEnd/>
            </a:ln>
          </p:spPr>
          <p:txBody>
            <a:bodyPr/>
            <a:lstStyle/>
            <a:p>
              <a:endParaRPr lang="en-GB">
                <a:cs typeface="Arial" charset="0"/>
              </a:endParaRPr>
            </a:p>
          </p:txBody>
        </p:sp>
        <p:sp>
          <p:nvSpPr>
            <p:cNvPr id="52233" name="Text Box 18"/>
            <p:cNvSpPr txBox="1">
              <a:spLocks noChangeArrowheads="1"/>
            </p:cNvSpPr>
            <p:nvPr/>
          </p:nvSpPr>
          <p:spPr bwMode="auto">
            <a:xfrm>
              <a:off x="6921" y="10650"/>
              <a:ext cx="624" cy="510"/>
            </a:xfrm>
            <a:prstGeom prst="rect">
              <a:avLst/>
            </a:prstGeom>
            <a:solidFill>
              <a:srgbClr val="FFFFFF"/>
            </a:solidFill>
            <a:ln w="12700">
              <a:solidFill>
                <a:srgbClr val="000000"/>
              </a:solidFill>
              <a:miter lim="800000"/>
              <a:headEnd/>
              <a:tailEnd/>
            </a:ln>
          </p:spPr>
          <p:txBody>
            <a:bodyPr/>
            <a:lstStyle/>
            <a:p>
              <a:endParaRPr lang="en-GB">
                <a:cs typeface="Arial" charset="0"/>
              </a:endParaRPr>
            </a:p>
          </p:txBody>
        </p:sp>
        <p:sp>
          <p:nvSpPr>
            <p:cNvPr id="52234" name="Text Box 19"/>
            <p:cNvSpPr txBox="1">
              <a:spLocks noChangeArrowheads="1"/>
            </p:cNvSpPr>
            <p:nvPr/>
          </p:nvSpPr>
          <p:spPr bwMode="auto">
            <a:xfrm>
              <a:off x="6921" y="11460"/>
              <a:ext cx="624" cy="510"/>
            </a:xfrm>
            <a:prstGeom prst="rect">
              <a:avLst/>
            </a:prstGeom>
            <a:solidFill>
              <a:srgbClr val="FFFFFF"/>
            </a:solidFill>
            <a:ln w="12700">
              <a:solidFill>
                <a:srgbClr val="000000"/>
              </a:solidFill>
              <a:miter lim="800000"/>
              <a:headEnd/>
              <a:tailEnd/>
            </a:ln>
          </p:spPr>
          <p:txBody>
            <a:bodyPr/>
            <a:lstStyle/>
            <a:p>
              <a:endParaRPr lang="en-GB">
                <a:cs typeface="Arial" charset="0"/>
              </a:endParaRPr>
            </a:p>
          </p:txBody>
        </p:sp>
        <p:sp>
          <p:nvSpPr>
            <p:cNvPr id="52235" name="Text Box 20"/>
            <p:cNvSpPr txBox="1">
              <a:spLocks noChangeArrowheads="1"/>
            </p:cNvSpPr>
            <p:nvPr/>
          </p:nvSpPr>
          <p:spPr bwMode="auto">
            <a:xfrm>
              <a:off x="6921" y="8164"/>
              <a:ext cx="624" cy="510"/>
            </a:xfrm>
            <a:prstGeom prst="rect">
              <a:avLst/>
            </a:prstGeom>
            <a:solidFill>
              <a:srgbClr val="FFFFFF"/>
            </a:solidFill>
            <a:ln w="12700">
              <a:solidFill>
                <a:srgbClr val="000000"/>
              </a:solidFill>
              <a:miter lim="800000"/>
              <a:headEnd/>
              <a:tailEnd/>
            </a:ln>
          </p:spPr>
          <p:txBody>
            <a:bodyPr/>
            <a:lstStyle/>
            <a:p>
              <a:endParaRPr lang="en-GB">
                <a:cs typeface="Arial"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 5 </a:t>
            </a:r>
            <a:r>
              <a:rPr lang="en-GB" dirty="0" smtClean="0"/>
              <a:t>- Problem </a:t>
            </a:r>
            <a:r>
              <a:rPr lang="en-GB" dirty="0"/>
              <a:t>Solving </a:t>
            </a:r>
          </a:p>
        </p:txBody>
      </p:sp>
      <p:sp>
        <p:nvSpPr>
          <p:cNvPr id="3" name="Content Placeholder 2"/>
          <p:cNvSpPr>
            <a:spLocks noGrp="1"/>
          </p:cNvSpPr>
          <p:nvPr>
            <p:ph idx="1"/>
          </p:nvPr>
        </p:nvSpPr>
        <p:spPr/>
        <p:txBody>
          <a:bodyPr/>
          <a:lstStyle/>
          <a:p>
            <a:r>
              <a:rPr lang="en-GB" sz="2500" dirty="0" smtClean="0"/>
              <a:t>It </a:t>
            </a:r>
            <a:r>
              <a:rPr lang="en-GB" sz="2500" dirty="0"/>
              <a:t>is tempting to solve the anxious child’s problems for him. That’s not to say they shouldn’t ask for help – that’s part of problem solving. </a:t>
            </a:r>
            <a:endParaRPr lang="en-GB" sz="2500" dirty="0" smtClean="0"/>
          </a:p>
          <a:p>
            <a:r>
              <a:rPr lang="en-GB" sz="2500" dirty="0" smtClean="0"/>
              <a:t>Step </a:t>
            </a:r>
            <a:r>
              <a:rPr lang="en-GB" sz="2500" dirty="0"/>
              <a:t>By Step 1. Be clear what the problem is 2. Think of many solutions as possible with your child 3. Weighing up the pros and cons of each possible solution and decide which is the best. 4. Give gentle prompts – What would someone else do in this situation? 5. Helpful questions – 6 What would happen if you did…..? What would happen in the end…..? What would make the difference….? How would that change how you would feel if that problem came up again? </a:t>
            </a:r>
          </a:p>
        </p:txBody>
      </p:sp>
    </p:spTree>
    <p:extLst>
      <p:ext uri="{BB962C8B-B14F-4D97-AF65-F5344CB8AC3E}">
        <p14:creationId xmlns:p14="http://schemas.microsoft.com/office/powerpoint/2010/main" val="2204610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ideas</a:t>
            </a:r>
            <a:endParaRPr lang="en-GB" dirty="0"/>
          </a:p>
        </p:txBody>
      </p:sp>
      <p:sp>
        <p:nvSpPr>
          <p:cNvPr id="3" name="Content Placeholder 2"/>
          <p:cNvSpPr>
            <a:spLocks noGrp="1"/>
          </p:cNvSpPr>
          <p:nvPr>
            <p:ph idx="1"/>
          </p:nvPr>
        </p:nvSpPr>
        <p:spPr/>
        <p:txBody>
          <a:bodyPr/>
          <a:lstStyle/>
          <a:p>
            <a:r>
              <a:rPr lang="en-GB" sz="2200" dirty="0"/>
              <a:t>Encourage your child to imagine something which might be anxiety provoking and explain that they are watching it like a film. You can then ask them to play, stop, pause, rewind </a:t>
            </a:r>
            <a:r>
              <a:rPr lang="en-GB" sz="2200" dirty="0" err="1"/>
              <a:t>etc</a:t>
            </a:r>
            <a:r>
              <a:rPr lang="en-GB" sz="2200" dirty="0"/>
              <a:t> and ask them what is happening. You could then ask your child to record over it in their mind and imagine them coping with the situation or doing something different. </a:t>
            </a:r>
            <a:endParaRPr lang="en-GB" sz="2200" dirty="0" smtClean="0"/>
          </a:p>
          <a:p>
            <a:r>
              <a:rPr lang="en-GB" sz="2200" dirty="0" smtClean="0"/>
              <a:t> </a:t>
            </a:r>
            <a:r>
              <a:rPr lang="en-GB" sz="2200" dirty="0"/>
              <a:t>Any type of relaxation exercises may be helpful – these aim to reduce muscle tension, control breathing and create calming mental imagery. Encourage your child to visualise a happy/calm place or something that they have overcome etc. </a:t>
            </a:r>
          </a:p>
          <a:p>
            <a:r>
              <a:rPr lang="en-GB" sz="2200" dirty="0" smtClean="0"/>
              <a:t> </a:t>
            </a:r>
            <a:r>
              <a:rPr lang="en-GB" sz="2200" dirty="0"/>
              <a:t>Create a visual reminder for your child of different things they can do to help them feel more settled/ relaxed and direct them to this.</a:t>
            </a:r>
          </a:p>
        </p:txBody>
      </p:sp>
    </p:spTree>
    <p:extLst>
      <p:ext uri="{BB962C8B-B14F-4D97-AF65-F5344CB8AC3E}">
        <p14:creationId xmlns:p14="http://schemas.microsoft.com/office/powerpoint/2010/main" val="1471447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kern="1200" dirty="0" smtClean="0">
                <a:effectLst>
                  <a:outerShdw blurRad="31750" dist="25400" dir="5400000" algn="tl" rotWithShape="0">
                    <a:srgbClr val="000000">
                      <a:alpha val="25000"/>
                    </a:srgbClr>
                  </a:outerShdw>
                </a:effectLst>
              </a:rPr>
              <a:t>Talking to your child:</a:t>
            </a:r>
            <a:endParaRPr lang="en-GB" dirty="0"/>
          </a:p>
        </p:txBody>
      </p:sp>
      <p:sp>
        <p:nvSpPr>
          <p:cNvPr id="24579" name="Content Placeholder 2"/>
          <p:cNvSpPr>
            <a:spLocks noGrp="1"/>
          </p:cNvSpPr>
          <p:nvPr>
            <p:ph idx="1"/>
          </p:nvPr>
        </p:nvSpPr>
        <p:spPr>
          <a:xfrm>
            <a:off x="395536" y="1412776"/>
            <a:ext cx="8640960" cy="5256584"/>
          </a:xfrm>
        </p:spPr>
        <p:txBody>
          <a:bodyPr/>
          <a:lstStyle/>
          <a:p>
            <a:r>
              <a:rPr lang="en-GB" sz="2000" dirty="0" smtClean="0">
                <a:cs typeface="Arial" charset="0"/>
              </a:rPr>
              <a:t> Be open and available to talk - </a:t>
            </a:r>
            <a:r>
              <a:rPr lang="en-GB" sz="2000" dirty="0" smtClean="0"/>
              <a:t>Make </a:t>
            </a:r>
            <a:r>
              <a:rPr lang="en-GB" sz="2000" dirty="0"/>
              <a:t>a time of the day when you can worry.  It sounds strange but it is affective</a:t>
            </a:r>
            <a:r>
              <a:rPr lang="en-GB" sz="2000" dirty="0" smtClean="0"/>
              <a:t>. </a:t>
            </a:r>
            <a:r>
              <a:rPr lang="en-GB" sz="2000" dirty="0"/>
              <a:t>Create a relax space to start a </a:t>
            </a:r>
            <a:r>
              <a:rPr lang="en-GB" sz="2000" dirty="0" smtClean="0"/>
              <a:t>conversation.</a:t>
            </a:r>
          </a:p>
          <a:p>
            <a:endParaRPr lang="en-GB" sz="800" dirty="0"/>
          </a:p>
          <a:p>
            <a:r>
              <a:rPr lang="en-GB" sz="2000" dirty="0"/>
              <a:t>If they are reluctant to talk, it may be best to try and </a:t>
            </a:r>
            <a:r>
              <a:rPr lang="en-GB" sz="2000" b="1" dirty="0"/>
              <a:t>have a chat while doing an activity </a:t>
            </a:r>
            <a:r>
              <a:rPr lang="en-GB" sz="2000" dirty="0"/>
              <a:t>(particularly if you can do it when side-by-side), </a:t>
            </a:r>
          </a:p>
          <a:p>
            <a:endParaRPr lang="en-GB" sz="800" dirty="0" smtClean="0"/>
          </a:p>
          <a:p>
            <a:pPr lvl="1"/>
            <a:r>
              <a:rPr lang="en-GB" sz="2000" dirty="0" smtClean="0"/>
              <a:t>Play a ball Game</a:t>
            </a:r>
          </a:p>
          <a:p>
            <a:pPr lvl="1"/>
            <a:r>
              <a:rPr lang="en-GB" sz="2000" dirty="0" smtClean="0"/>
              <a:t>Bake a cake</a:t>
            </a:r>
          </a:p>
          <a:p>
            <a:pPr lvl="1"/>
            <a:r>
              <a:rPr lang="en-GB" sz="2000" dirty="0" smtClean="0"/>
              <a:t>Take a walk</a:t>
            </a:r>
          </a:p>
          <a:p>
            <a:pPr lvl="1"/>
            <a:r>
              <a:rPr lang="en-GB" sz="2000" dirty="0" smtClean="0"/>
              <a:t>Go for a drive</a:t>
            </a:r>
          </a:p>
          <a:p>
            <a:pPr lvl="1"/>
            <a:r>
              <a:rPr lang="en-GB" sz="2000" dirty="0" smtClean="0"/>
              <a:t>Do some crafts -  Any other ideas?</a:t>
            </a:r>
          </a:p>
          <a:p>
            <a:endParaRPr lang="en-GB" sz="800" dirty="0"/>
          </a:p>
          <a:p>
            <a:r>
              <a:rPr lang="en-GB" sz="2000" dirty="0"/>
              <a:t>It is important </a:t>
            </a:r>
            <a:r>
              <a:rPr lang="en-GB" sz="2000" dirty="0" smtClean="0"/>
              <a:t>to </a:t>
            </a:r>
            <a:r>
              <a:rPr lang="en-GB" sz="2000" b="1" dirty="0" smtClean="0"/>
              <a:t>listen </a:t>
            </a:r>
            <a:r>
              <a:rPr lang="en-GB" sz="2000" b="1" dirty="0"/>
              <a:t>to their concerns </a:t>
            </a:r>
            <a:r>
              <a:rPr lang="en-GB" sz="2000" dirty="0"/>
              <a:t>and </a:t>
            </a:r>
            <a:r>
              <a:rPr lang="en-GB" sz="2000" b="1" dirty="0"/>
              <a:t>acknowledge them </a:t>
            </a:r>
            <a:r>
              <a:rPr lang="en-GB" sz="2000" dirty="0"/>
              <a:t>without minimising them. </a:t>
            </a:r>
            <a:endParaRPr lang="en-GB" sz="2000" dirty="0" smtClean="0"/>
          </a:p>
          <a:p>
            <a:endParaRPr lang="en-GB" sz="800" dirty="0"/>
          </a:p>
          <a:p>
            <a:r>
              <a:rPr lang="en-GB" sz="2000" b="1" dirty="0"/>
              <a:t>Talk about how they can help themselves </a:t>
            </a:r>
            <a:r>
              <a:rPr lang="en-GB" sz="2000" b="1" dirty="0" smtClean="0"/>
              <a:t> </a:t>
            </a:r>
            <a:endParaRPr lang="en-GB" sz="2000" dirty="0"/>
          </a:p>
          <a:p>
            <a:pPr lvl="1"/>
            <a:endParaRPr lang="en-GB" sz="800" dirty="0" smtClean="0"/>
          </a:p>
          <a:p>
            <a:pPr>
              <a:buFont typeface="Wingdings" pitchFamily="2" charset="2"/>
              <a:buNone/>
            </a:pPr>
            <a:endParaRPr lang="en-GB"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Conversation Starters </a:t>
            </a:r>
            <a:r>
              <a:rPr lang="en-GB" sz="1200" dirty="0" err="1" smtClean="0"/>
              <a:t>Ref:youngminds.co.uk</a:t>
            </a:r>
            <a:endParaRPr lang="en-GB" sz="1200" dirty="0"/>
          </a:p>
        </p:txBody>
      </p:sp>
      <p:sp>
        <p:nvSpPr>
          <p:cNvPr id="3" name="Content Placeholder 2"/>
          <p:cNvSpPr>
            <a:spLocks noGrp="1"/>
          </p:cNvSpPr>
          <p:nvPr>
            <p:ph idx="1"/>
          </p:nvPr>
        </p:nvSpPr>
        <p:spPr>
          <a:xfrm>
            <a:off x="457200" y="1417638"/>
            <a:ext cx="8229600" cy="5440362"/>
          </a:xfrm>
        </p:spPr>
        <p:txBody>
          <a:bodyPr/>
          <a:lstStyle/>
          <a:p>
            <a:r>
              <a:rPr lang="en-GB" sz="2000" b="1" dirty="0" smtClean="0"/>
              <a:t>General</a:t>
            </a:r>
          </a:p>
          <a:p>
            <a:pPr marL="0" indent="0">
              <a:buNone/>
            </a:pPr>
            <a:r>
              <a:rPr lang="en-GB" sz="1800" dirty="0" smtClean="0"/>
              <a:t>How are you feeling?      What </a:t>
            </a:r>
            <a:r>
              <a:rPr lang="en-GB" sz="1800" dirty="0"/>
              <a:t>was the best and worst bit of your day</a:t>
            </a:r>
            <a:r>
              <a:rPr lang="en-GB" sz="1800" dirty="0" smtClean="0"/>
              <a:t>?</a:t>
            </a:r>
            <a:r>
              <a:rPr lang="en-GB" sz="1800" dirty="0"/>
              <a:t> </a:t>
            </a:r>
          </a:p>
          <a:p>
            <a:pPr marL="0" indent="0">
              <a:buNone/>
            </a:pPr>
            <a:r>
              <a:rPr lang="en-GB" sz="1800" dirty="0"/>
              <a:t>What did you do today that you are most proud of</a:t>
            </a:r>
            <a:r>
              <a:rPr lang="en-GB" sz="1800" dirty="0" smtClean="0"/>
              <a:t>?</a:t>
            </a:r>
          </a:p>
          <a:p>
            <a:endParaRPr lang="en-GB" sz="800" dirty="0"/>
          </a:p>
          <a:p>
            <a:r>
              <a:rPr lang="en-GB" sz="2000" b="1" dirty="0"/>
              <a:t>Serious</a:t>
            </a:r>
          </a:p>
          <a:p>
            <a:pPr marL="0" indent="0">
              <a:buNone/>
            </a:pPr>
            <a:r>
              <a:rPr lang="en-GB" sz="1800" dirty="0"/>
              <a:t>What was the biggest problem you had today</a:t>
            </a:r>
            <a:r>
              <a:rPr lang="en-GB" sz="1800" dirty="0" smtClean="0"/>
              <a:t>?     Do </a:t>
            </a:r>
            <a:r>
              <a:rPr lang="en-GB" sz="1800" dirty="0"/>
              <a:t>you want to talk about what's going on? </a:t>
            </a:r>
            <a:r>
              <a:rPr lang="en-GB" sz="1800" dirty="0" smtClean="0"/>
              <a:t>     How </a:t>
            </a:r>
            <a:r>
              <a:rPr lang="en-GB" sz="1800" dirty="0"/>
              <a:t>can I support you through [issue]?</a:t>
            </a:r>
          </a:p>
          <a:p>
            <a:pPr marL="0" indent="0">
              <a:buNone/>
            </a:pPr>
            <a:endParaRPr lang="en-GB" sz="800" dirty="0"/>
          </a:p>
          <a:p>
            <a:r>
              <a:rPr lang="en-GB" sz="2000" b="1" dirty="0"/>
              <a:t>Fun</a:t>
            </a:r>
          </a:p>
          <a:p>
            <a:pPr marL="0" indent="0">
              <a:buNone/>
            </a:pPr>
            <a:r>
              <a:rPr lang="en-GB" sz="1800" dirty="0"/>
              <a:t>What's your favourite song at the moment? Would I like it? </a:t>
            </a:r>
            <a:r>
              <a:rPr lang="en-GB" sz="1800" dirty="0" smtClean="0"/>
              <a:t>   If </a:t>
            </a:r>
            <a:r>
              <a:rPr lang="en-GB" sz="1800" dirty="0"/>
              <a:t>you were any animal which one would you be</a:t>
            </a:r>
            <a:r>
              <a:rPr lang="en-GB" sz="1800" dirty="0" smtClean="0"/>
              <a:t>?    What's your favourite thing about school and why?</a:t>
            </a:r>
            <a:r>
              <a:rPr lang="en-GB" sz="2000" dirty="0" smtClean="0"/>
              <a:t> </a:t>
            </a:r>
          </a:p>
          <a:p>
            <a:endParaRPr lang="en-GB" sz="800" dirty="0" smtClean="0"/>
          </a:p>
          <a:p>
            <a:r>
              <a:rPr lang="en-GB" sz="2000" b="1" dirty="0" smtClean="0"/>
              <a:t>Encouragers</a:t>
            </a:r>
          </a:p>
          <a:p>
            <a:pPr marL="0" indent="0">
              <a:buNone/>
            </a:pPr>
            <a:r>
              <a:rPr lang="en-GB" sz="1800" dirty="0" smtClean="0"/>
              <a:t>I </a:t>
            </a:r>
            <a:r>
              <a:rPr lang="en-GB" sz="1800" dirty="0"/>
              <a:t>love you, nothing can ever change </a:t>
            </a:r>
            <a:r>
              <a:rPr lang="en-GB" sz="1800" dirty="0" smtClean="0"/>
              <a:t>that.   You </a:t>
            </a:r>
            <a:r>
              <a:rPr lang="en-GB" sz="1800" dirty="0"/>
              <a:t>can talk to me, I'm here for you  </a:t>
            </a:r>
          </a:p>
          <a:p>
            <a:pPr marL="0" indent="0">
              <a:buNone/>
            </a:pPr>
            <a:r>
              <a:rPr lang="en-GB" sz="1800" dirty="0"/>
              <a:t>If you talk to me about what is worrying you, I can do my best to help </a:t>
            </a:r>
          </a:p>
          <a:p>
            <a:pPr marL="0" indent="0">
              <a:buNone/>
            </a:pPr>
            <a:r>
              <a:rPr lang="en-GB" sz="1800" dirty="0"/>
              <a:t>We're going to get through this together</a:t>
            </a:r>
          </a:p>
          <a:p>
            <a:pPr marL="0" indent="0">
              <a:buNone/>
            </a:pPr>
            <a:endParaRPr lang="en-GB" sz="1800" dirty="0"/>
          </a:p>
          <a:p>
            <a:endParaRPr lang="en-GB" dirty="0"/>
          </a:p>
        </p:txBody>
      </p:sp>
    </p:spTree>
    <p:extLst>
      <p:ext uri="{BB962C8B-B14F-4D97-AF65-F5344CB8AC3E}">
        <p14:creationId xmlns:p14="http://schemas.microsoft.com/office/powerpoint/2010/main" val="856791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4294967295"/>
          </p:nvPr>
        </p:nvSpPr>
        <p:spPr>
          <a:xfrm>
            <a:off x="467544" y="1484784"/>
            <a:ext cx="8362950" cy="5040312"/>
          </a:xfrm>
        </p:spPr>
        <p:txBody>
          <a:bodyPr/>
          <a:lstStyle/>
          <a:p>
            <a:pPr eaLnBrk="1" hangingPunct="1"/>
            <a:r>
              <a:rPr lang="en-GB" dirty="0" smtClean="0">
                <a:cs typeface="Arial" charset="0"/>
              </a:rPr>
              <a:t>Something  we all experience</a:t>
            </a:r>
          </a:p>
          <a:p>
            <a:pPr eaLnBrk="1" hangingPunct="1"/>
            <a:endParaRPr lang="en-GB" dirty="0" smtClean="0">
              <a:cs typeface="Arial" charset="0"/>
            </a:endParaRPr>
          </a:p>
          <a:p>
            <a:pPr eaLnBrk="1" hangingPunct="1"/>
            <a:endParaRPr lang="en-GB" dirty="0" smtClean="0">
              <a:cs typeface="Arial" charset="0"/>
            </a:endParaRPr>
          </a:p>
          <a:p>
            <a:pPr eaLnBrk="1" hangingPunct="1"/>
            <a:r>
              <a:rPr lang="en-GB" sz="2400" dirty="0" smtClean="0"/>
              <a:t>“a feeling of worry, nervousness, or unease about something with an uncertain outcome:” (oxford dictionary)  </a:t>
            </a:r>
          </a:p>
          <a:p>
            <a:endParaRPr lang="en-GB" sz="2400" dirty="0" smtClean="0"/>
          </a:p>
          <a:p>
            <a:r>
              <a:rPr lang="en-GB" sz="2400" dirty="0" smtClean="0"/>
              <a:t>It becomes a problem when it </a:t>
            </a:r>
            <a:r>
              <a:rPr lang="en-GB" sz="2400" b="1" dirty="0" smtClean="0"/>
              <a:t>STOPS</a:t>
            </a:r>
            <a:r>
              <a:rPr lang="en-GB" sz="2400" dirty="0" smtClean="0"/>
              <a:t> your child from enjoying normal life by affecting their school, work, family relationships, friendships or social </a:t>
            </a:r>
            <a:r>
              <a:rPr lang="en-GB" dirty="0" smtClean="0"/>
              <a:t>life</a:t>
            </a:r>
          </a:p>
          <a:p>
            <a:pPr eaLnBrk="1" hangingPunct="1"/>
            <a:endParaRPr lang="en-GB" dirty="0" smtClean="0">
              <a:cs typeface="Arial" charset="0"/>
            </a:endParaRPr>
          </a:p>
          <a:p>
            <a:pPr eaLnBrk="1" hangingPunct="1"/>
            <a:endParaRPr lang="en-GB" dirty="0" smtClean="0">
              <a:cs typeface="Arial" charset="0"/>
            </a:endParaRPr>
          </a:p>
        </p:txBody>
      </p:sp>
      <p:sp>
        <p:nvSpPr>
          <p:cNvPr id="3" name="Title 2"/>
          <p:cNvSpPr>
            <a:spLocks noGrp="1"/>
          </p:cNvSpPr>
          <p:nvPr>
            <p:ph type="title" idx="4294967295"/>
          </p:nvPr>
        </p:nvSpPr>
        <p:spPr>
          <a:xfrm>
            <a:off x="457200" y="274638"/>
            <a:ext cx="8229600" cy="1143000"/>
          </a:xfrm>
        </p:spPr>
        <p:txBody>
          <a:bodyPr rtlCol="0" anchor="ctr">
            <a:normAutofit/>
            <a:scene3d>
              <a:camera prst="orthographicFront"/>
              <a:lightRig rig="soft" dir="t"/>
            </a:scene3d>
            <a:sp3d prstMaterial="softEdge">
              <a:bevelT w="25400" h="25400"/>
            </a:sp3d>
          </a:bodyPr>
          <a:lstStyle/>
          <a:p>
            <a:pPr eaLnBrk="1" fontAlgn="auto" hangingPunct="1">
              <a:spcAft>
                <a:spcPts val="0"/>
              </a:spcAft>
              <a:defRPr/>
            </a:pPr>
            <a:r>
              <a:rPr lang="en-GB" sz="4100" kern="1200" dirty="0">
                <a:effectLst>
                  <a:outerShdw blurRad="31750" dist="25400" dir="5400000" algn="tl" rotWithShape="0">
                    <a:srgbClr val="000000">
                      <a:alpha val="25000"/>
                    </a:srgbClr>
                  </a:outerShdw>
                </a:effectLst>
              </a:rPr>
              <a:t>What is Anxiety</a:t>
            </a:r>
          </a:p>
        </p:txBody>
      </p:sp>
      <p:pic>
        <p:nvPicPr>
          <p:cNvPr id="13316" name="Picture 4" descr="ag00223_"/>
          <p:cNvPicPr>
            <a:picLocks noChangeAspect="1" noChangeArrowheads="1" noCrop="1"/>
          </p:cNvPicPr>
          <p:nvPr/>
        </p:nvPicPr>
        <p:blipFill>
          <a:blip r:embed="rId3" cstate="print"/>
          <a:srcRect/>
          <a:stretch>
            <a:fillRect/>
          </a:stretch>
        </p:blipFill>
        <p:spPr bwMode="auto">
          <a:xfrm>
            <a:off x="2627313" y="1989138"/>
            <a:ext cx="3619500"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4294967295"/>
          </p:nvPr>
        </p:nvSpPr>
        <p:spPr>
          <a:xfrm>
            <a:off x="539750" y="1458913"/>
            <a:ext cx="8229600" cy="5399087"/>
          </a:xfrm>
        </p:spPr>
        <p:txBody>
          <a:bodyPr/>
          <a:lstStyle/>
          <a:p>
            <a:pPr eaLnBrk="1" hangingPunct="1">
              <a:lnSpc>
                <a:spcPct val="80000"/>
              </a:lnSpc>
            </a:pPr>
            <a:r>
              <a:rPr lang="en-GB" dirty="0" smtClean="0"/>
              <a:t>Chill out Zone</a:t>
            </a:r>
          </a:p>
          <a:p>
            <a:pPr eaLnBrk="1" hangingPunct="1">
              <a:lnSpc>
                <a:spcPct val="80000"/>
              </a:lnSpc>
            </a:pPr>
            <a:r>
              <a:rPr lang="en-GB" dirty="0" smtClean="0"/>
              <a:t>Time alone – door signs – not in the mood leave me alone!</a:t>
            </a:r>
          </a:p>
          <a:p>
            <a:pPr eaLnBrk="1" hangingPunct="1">
              <a:lnSpc>
                <a:spcPct val="80000"/>
              </a:lnSpc>
            </a:pPr>
            <a:r>
              <a:rPr lang="en-GB" dirty="0" smtClean="0"/>
              <a:t>Rating scales – Colours, Numbers, </a:t>
            </a:r>
          </a:p>
          <a:p>
            <a:pPr eaLnBrk="1" hangingPunct="1">
              <a:lnSpc>
                <a:spcPct val="80000"/>
              </a:lnSpc>
            </a:pPr>
            <a:r>
              <a:rPr lang="en-GB" dirty="0" smtClean="0"/>
              <a:t>Physical Activities</a:t>
            </a:r>
          </a:p>
          <a:p>
            <a:pPr eaLnBrk="1" hangingPunct="1">
              <a:lnSpc>
                <a:spcPct val="80000"/>
              </a:lnSpc>
            </a:pPr>
            <a:r>
              <a:rPr lang="en-GB" dirty="0" smtClean="0"/>
              <a:t>A Hug</a:t>
            </a:r>
          </a:p>
          <a:p>
            <a:pPr eaLnBrk="1" hangingPunct="1">
              <a:lnSpc>
                <a:spcPct val="80000"/>
              </a:lnSpc>
            </a:pPr>
            <a:r>
              <a:rPr lang="en-GB" dirty="0" smtClean="0"/>
              <a:t>Talk things through</a:t>
            </a:r>
          </a:p>
          <a:p>
            <a:pPr eaLnBrk="1" hangingPunct="1">
              <a:lnSpc>
                <a:spcPct val="80000"/>
              </a:lnSpc>
            </a:pPr>
            <a:r>
              <a:rPr lang="en-GB" dirty="0" smtClean="0"/>
              <a:t>Sensory snacks</a:t>
            </a:r>
          </a:p>
          <a:p>
            <a:pPr eaLnBrk="1" hangingPunct="1">
              <a:lnSpc>
                <a:spcPct val="80000"/>
              </a:lnSpc>
            </a:pPr>
            <a:r>
              <a:rPr lang="en-GB" dirty="0" smtClean="0"/>
              <a:t>Controlled Breathing</a:t>
            </a:r>
          </a:p>
          <a:p>
            <a:pPr eaLnBrk="1" hangingPunct="1">
              <a:lnSpc>
                <a:spcPct val="80000"/>
              </a:lnSpc>
            </a:pPr>
            <a:r>
              <a:rPr lang="en-GB" dirty="0" smtClean="0"/>
              <a:t>Deep Pressure</a:t>
            </a:r>
          </a:p>
          <a:p>
            <a:pPr eaLnBrk="1" hangingPunct="1">
              <a:lnSpc>
                <a:spcPct val="80000"/>
              </a:lnSpc>
            </a:pPr>
            <a:r>
              <a:rPr lang="en-GB" dirty="0" smtClean="0"/>
              <a:t>Write or draw things down</a:t>
            </a:r>
          </a:p>
          <a:p>
            <a:pPr eaLnBrk="1" hangingPunct="1">
              <a:lnSpc>
                <a:spcPct val="80000"/>
              </a:lnSpc>
            </a:pPr>
            <a:r>
              <a:rPr lang="en-GB" dirty="0" smtClean="0"/>
              <a:t>Listen to loud Music</a:t>
            </a:r>
          </a:p>
          <a:p>
            <a:pPr eaLnBrk="1" hangingPunct="1">
              <a:lnSpc>
                <a:spcPct val="80000"/>
              </a:lnSpc>
            </a:pPr>
            <a:r>
              <a:rPr lang="en-GB" dirty="0" smtClean="0"/>
              <a:t>*Put Together Visuals to help them remember</a:t>
            </a:r>
          </a:p>
          <a:p>
            <a:pPr eaLnBrk="1" hangingPunct="1">
              <a:lnSpc>
                <a:spcPct val="80000"/>
              </a:lnSpc>
            </a:pPr>
            <a:endParaRPr lang="en-GB" dirty="0" smtClean="0"/>
          </a:p>
          <a:p>
            <a:pPr eaLnBrk="1" hangingPunct="1">
              <a:lnSpc>
                <a:spcPct val="80000"/>
              </a:lnSpc>
            </a:pPr>
            <a:endParaRPr lang="en-GB" dirty="0" smtClean="0"/>
          </a:p>
        </p:txBody>
      </p:sp>
      <p:sp>
        <p:nvSpPr>
          <p:cNvPr id="13314" name="Rectangle 2"/>
          <p:cNvSpPr>
            <a:spLocks noGrp="1" noChangeArrowheads="1"/>
          </p:cNvSpPr>
          <p:nvPr>
            <p:ph type="title" idx="4294967295"/>
          </p:nvPr>
        </p:nvSpPr>
        <p:spPr>
          <a:xfrm>
            <a:off x="457200" y="274638"/>
            <a:ext cx="8229600" cy="1143000"/>
          </a:xfrm>
        </p:spPr>
        <p:txBody>
          <a:bodyPr rtlCol="0" anchor="ctr">
            <a:normAutofit/>
            <a:scene3d>
              <a:camera prst="orthographicFront"/>
              <a:lightRig rig="soft" dir="t"/>
            </a:scene3d>
            <a:sp3d prstMaterial="softEdge">
              <a:bevelT w="25400" h="25400"/>
            </a:sp3d>
          </a:bodyPr>
          <a:lstStyle/>
          <a:p>
            <a:pPr eaLnBrk="1" fontAlgn="auto" hangingPunct="1">
              <a:spcAft>
                <a:spcPts val="0"/>
              </a:spcAft>
              <a:defRPr/>
            </a:pPr>
            <a:r>
              <a:rPr lang="en-GB" sz="3600" kern="1200" dirty="0">
                <a:effectLst>
                  <a:outerShdw blurRad="31750" dist="25400" dir="5400000" algn="tl" rotWithShape="0">
                    <a:srgbClr val="000000">
                      <a:alpha val="25000"/>
                    </a:srgbClr>
                  </a:outerShdw>
                </a:effectLst>
              </a:rPr>
              <a:t>Helping to keep them calm:</a:t>
            </a:r>
            <a:endParaRPr lang="en-GB" sz="3600" kern="1200" dirty="0">
              <a:solidFill>
                <a:srgbClr val="7030A0"/>
              </a:solidFill>
              <a:effectLst>
                <a:outerShdw blurRad="31750" dist="25400" dir="5400000" algn="tl" rotWithShape="0">
                  <a:srgbClr val="000000">
                    <a:alpha val="25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dirty="0" smtClean="0"/>
              <a:t>Other resources</a:t>
            </a:r>
          </a:p>
        </p:txBody>
      </p:sp>
      <p:pic>
        <p:nvPicPr>
          <p:cNvPr id="46083" name="Content Placeholder 3" descr="51HSRxrIbAL__SY355_.jpg"/>
          <p:cNvPicPr>
            <a:picLocks noGrp="1" noChangeAspect="1"/>
          </p:cNvPicPr>
          <p:nvPr>
            <p:ph idx="1"/>
          </p:nvPr>
        </p:nvPicPr>
        <p:blipFill>
          <a:blip r:embed="rId2" cstate="print"/>
          <a:srcRect/>
          <a:stretch>
            <a:fillRect/>
          </a:stretch>
        </p:blipFill>
        <p:spPr>
          <a:xfrm>
            <a:off x="611188" y="1484313"/>
            <a:ext cx="2533650" cy="3381375"/>
          </a:xfrm>
        </p:spPr>
      </p:pic>
      <p:pic>
        <p:nvPicPr>
          <p:cNvPr id="46084" name="Picture 4" descr="51kmpp5bl5L__SX358_BO1,204,203,200_.jpg"/>
          <p:cNvPicPr>
            <a:picLocks noChangeAspect="1"/>
          </p:cNvPicPr>
          <p:nvPr/>
        </p:nvPicPr>
        <p:blipFill>
          <a:blip r:embed="rId3" cstate="print"/>
          <a:srcRect/>
          <a:stretch>
            <a:fillRect/>
          </a:stretch>
        </p:blipFill>
        <p:spPr bwMode="auto">
          <a:xfrm>
            <a:off x="2700338" y="2924175"/>
            <a:ext cx="2205037" cy="3057525"/>
          </a:xfrm>
          <a:prstGeom prst="rect">
            <a:avLst/>
          </a:prstGeom>
          <a:noFill/>
          <a:ln w="9525">
            <a:noFill/>
            <a:miter lim="800000"/>
            <a:headEnd/>
            <a:tailEnd/>
          </a:ln>
        </p:spPr>
      </p:pic>
      <p:pic>
        <p:nvPicPr>
          <p:cNvPr id="46085" name="Picture 5" descr="51JDSz2eQXL__SX466_.jpg"/>
          <p:cNvPicPr>
            <a:picLocks noChangeAspect="1"/>
          </p:cNvPicPr>
          <p:nvPr/>
        </p:nvPicPr>
        <p:blipFill>
          <a:blip r:embed="rId4" cstate="print"/>
          <a:srcRect/>
          <a:stretch>
            <a:fillRect/>
          </a:stretch>
        </p:blipFill>
        <p:spPr bwMode="auto">
          <a:xfrm>
            <a:off x="5003800" y="4049713"/>
            <a:ext cx="3729038" cy="2808287"/>
          </a:xfrm>
          <a:prstGeom prst="rect">
            <a:avLst/>
          </a:prstGeom>
          <a:noFill/>
          <a:ln w="9525">
            <a:noFill/>
            <a:miter lim="800000"/>
            <a:headEnd/>
            <a:tailEnd/>
          </a:ln>
        </p:spPr>
      </p:pic>
      <p:pic>
        <p:nvPicPr>
          <p:cNvPr id="46086" name="Picture 6" descr="worry book.png"/>
          <p:cNvPicPr>
            <a:picLocks noChangeAspect="1"/>
          </p:cNvPicPr>
          <p:nvPr/>
        </p:nvPicPr>
        <p:blipFill>
          <a:blip r:embed="rId5" cstate="print"/>
          <a:srcRect/>
          <a:stretch>
            <a:fillRect/>
          </a:stretch>
        </p:blipFill>
        <p:spPr bwMode="auto">
          <a:xfrm>
            <a:off x="5508625" y="1268413"/>
            <a:ext cx="2095500"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else?</a:t>
            </a:r>
            <a:endParaRPr lang="en-GB" dirty="0"/>
          </a:p>
        </p:txBody>
      </p:sp>
      <p:sp>
        <p:nvSpPr>
          <p:cNvPr id="3" name="Content Placeholder 2"/>
          <p:cNvSpPr>
            <a:spLocks noGrp="1"/>
          </p:cNvSpPr>
          <p:nvPr>
            <p:ph idx="1"/>
          </p:nvPr>
        </p:nvSpPr>
        <p:spPr/>
        <p:txBody>
          <a:bodyPr/>
          <a:lstStyle/>
          <a:p>
            <a:r>
              <a:rPr lang="en-GB" dirty="0" smtClean="0"/>
              <a:t>Referral to CAMHS – anxiety and depression pathway</a:t>
            </a:r>
          </a:p>
          <a:p>
            <a:r>
              <a:rPr lang="en-GB" dirty="0" smtClean="0"/>
              <a:t>Time to Talk – free counselling service for 11 +</a:t>
            </a:r>
          </a:p>
          <a:p>
            <a:r>
              <a:rPr lang="en-GB" dirty="0" err="1" smtClean="0"/>
              <a:t>Kooth</a:t>
            </a:r>
            <a:r>
              <a:rPr lang="en-GB" dirty="0" smtClean="0"/>
              <a:t> – online mental well being community </a:t>
            </a:r>
          </a:p>
          <a:p>
            <a:r>
              <a:rPr lang="en-GB" dirty="0" smtClean="0"/>
              <a:t>School  - ELSA</a:t>
            </a:r>
          </a:p>
          <a:p>
            <a:r>
              <a:rPr lang="en-GB" dirty="0" smtClean="0"/>
              <a:t>Mental Health Support Team</a:t>
            </a:r>
          </a:p>
          <a:p>
            <a:pPr eaLnBrk="1" hangingPunct="1"/>
            <a:r>
              <a:rPr lang="en-GB" dirty="0"/>
              <a:t>www.anxietyuk.org.uk</a:t>
            </a:r>
          </a:p>
          <a:p>
            <a:pPr eaLnBrk="1" hangingPunct="1"/>
            <a:r>
              <a:rPr lang="en-GB" dirty="0"/>
              <a:t>www.youngminds.org.uk</a:t>
            </a:r>
          </a:p>
          <a:p>
            <a:pPr eaLnBrk="1" hangingPunct="1"/>
            <a:r>
              <a:rPr lang="en-GB" dirty="0"/>
              <a:t>www.</a:t>
            </a:r>
            <a:r>
              <a:rPr lang="en-GB" b="1" dirty="0"/>
              <a:t>autism</a:t>
            </a:r>
            <a:r>
              <a:rPr lang="en-GB" dirty="0"/>
              <a:t>.org.uk/aip</a:t>
            </a:r>
            <a:r>
              <a:rPr lang="en-GB" b="1" dirty="0"/>
              <a:t>anxiety</a:t>
            </a:r>
            <a:r>
              <a:rPr lang="en-GB" dirty="0"/>
              <a:t> </a:t>
            </a:r>
            <a:endParaRPr lang="en-GB" dirty="0" smtClean="0"/>
          </a:p>
          <a:p>
            <a:pPr eaLnBrk="1" hangingPunct="1"/>
            <a:r>
              <a:rPr lang="en-GB" dirty="0"/>
              <a:t>www.elsa-support.co.uk/</a:t>
            </a:r>
          </a:p>
          <a:p>
            <a:pPr eaLnBrk="1" hangingPunct="1"/>
            <a:endParaRPr lang="en-GB" dirty="0"/>
          </a:p>
          <a:p>
            <a:endParaRPr lang="en-GB" dirty="0" smtClean="0"/>
          </a:p>
          <a:p>
            <a:endParaRPr lang="en-GB" dirty="0"/>
          </a:p>
        </p:txBody>
      </p:sp>
    </p:spTree>
    <p:extLst>
      <p:ext uri="{BB962C8B-B14F-4D97-AF65-F5344CB8AC3E}">
        <p14:creationId xmlns:p14="http://schemas.microsoft.com/office/powerpoint/2010/main" val="3659712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Look After Yourself</a:t>
            </a:r>
            <a:endParaRPr lang="en-GB" dirty="0"/>
          </a:p>
        </p:txBody>
      </p:sp>
      <p:sp>
        <p:nvSpPr>
          <p:cNvPr id="3" name="Content Placeholder 2"/>
          <p:cNvSpPr>
            <a:spLocks noGrp="1"/>
          </p:cNvSpPr>
          <p:nvPr>
            <p:ph idx="1"/>
          </p:nvPr>
        </p:nvSpPr>
        <p:spPr/>
        <p:txBody>
          <a:bodyPr/>
          <a:lstStyle/>
          <a:p>
            <a:pPr marL="179388" indent="-255588" eaLnBrk="1" hangingPunct="1">
              <a:spcBef>
                <a:spcPct val="0"/>
              </a:spcBef>
            </a:pPr>
            <a:r>
              <a:rPr lang="en-GB" dirty="0" smtClean="0">
                <a:cs typeface="Arial" charset="0"/>
              </a:rPr>
              <a:t>Take </a:t>
            </a:r>
            <a:r>
              <a:rPr lang="en-GB" dirty="0">
                <a:cs typeface="Arial" charset="0"/>
              </a:rPr>
              <a:t>care of yourself as well as them – are there other people who can support, listen, and help you? This could be a long and difficult journey with many up’s and downs. </a:t>
            </a:r>
          </a:p>
          <a:p>
            <a:endParaRPr lang="en-GB" dirty="0"/>
          </a:p>
        </p:txBody>
      </p:sp>
    </p:spTree>
    <p:extLst>
      <p:ext uri="{BB962C8B-B14F-4D97-AF65-F5344CB8AC3E}">
        <p14:creationId xmlns:p14="http://schemas.microsoft.com/office/powerpoint/2010/main" val="2883380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smtClean="0"/>
              <a:t>Different Kinds of Anxiety</a:t>
            </a:r>
          </a:p>
        </p:txBody>
      </p:sp>
      <p:sp>
        <p:nvSpPr>
          <p:cNvPr id="15363" name="Content Placeholder 2"/>
          <p:cNvSpPr>
            <a:spLocks noGrp="1"/>
          </p:cNvSpPr>
          <p:nvPr>
            <p:ph idx="1"/>
          </p:nvPr>
        </p:nvSpPr>
        <p:spPr>
          <a:xfrm>
            <a:off x="468313" y="1484313"/>
            <a:ext cx="8229600" cy="4530725"/>
          </a:xfrm>
        </p:spPr>
        <p:txBody>
          <a:bodyPr/>
          <a:lstStyle/>
          <a:p>
            <a:r>
              <a:rPr lang="en-GB" b="1" smtClean="0"/>
              <a:t>Separation anxiety</a:t>
            </a:r>
            <a:r>
              <a:rPr lang="en-GB" smtClean="0"/>
              <a:t>: fearfulness re: safety of self and loved ones. Associated with avoidance of certain situations (e.g.,playdates, school) and dependence or “clinginess” to adults.</a:t>
            </a:r>
          </a:p>
          <a:p>
            <a:r>
              <a:rPr lang="en-GB" b="1" smtClean="0"/>
              <a:t>Social phobia: </a:t>
            </a:r>
            <a:r>
              <a:rPr lang="en-GB" smtClean="0"/>
              <a:t>associated with shyness, fear of embarrassment,social reticence. Leads to social isolation &amp; few peer friendships.</a:t>
            </a:r>
          </a:p>
          <a:p>
            <a:r>
              <a:rPr lang="en-GB" b="1" smtClean="0"/>
              <a:t>Generalised anxiety: </a:t>
            </a:r>
            <a:r>
              <a:rPr lang="en-GB" smtClean="0"/>
              <a:t>excessive worry about daily events, past &amp; present (e.g., homework, tests, popularity, health…). Associated with tension, irritability, aches/pains, or difficulty sleeping…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to Beat Anxiety</a:t>
            </a:r>
            <a:endParaRPr lang="en-GB" dirty="0"/>
          </a:p>
        </p:txBody>
      </p:sp>
      <p:sp>
        <p:nvSpPr>
          <p:cNvPr id="3" name="Content Placeholder 2"/>
          <p:cNvSpPr>
            <a:spLocks noGrp="1"/>
          </p:cNvSpPr>
          <p:nvPr>
            <p:ph idx="1"/>
          </p:nvPr>
        </p:nvSpPr>
        <p:spPr>
          <a:xfrm>
            <a:off x="323528" y="1417638"/>
            <a:ext cx="8640960" cy="5107706"/>
          </a:xfrm>
        </p:spPr>
        <p:txBody>
          <a:bodyPr/>
          <a:lstStyle/>
          <a:p>
            <a:r>
              <a:rPr lang="en-GB" sz="2600" dirty="0" smtClean="0"/>
              <a:t>Remember there are times when we </a:t>
            </a:r>
            <a:r>
              <a:rPr lang="en-GB" sz="2600" b="1" dirty="0" smtClean="0"/>
              <a:t>ALL</a:t>
            </a:r>
            <a:r>
              <a:rPr lang="en-GB" sz="2600" dirty="0" smtClean="0"/>
              <a:t> feel worried, anxious, uptight or stressed. This is </a:t>
            </a:r>
            <a:r>
              <a:rPr lang="en-GB" sz="2600" b="1" dirty="0" smtClean="0"/>
              <a:t>NORMAL</a:t>
            </a:r>
            <a:r>
              <a:rPr lang="en-GB" sz="2600" dirty="0" smtClean="0"/>
              <a:t> and often there is a reason. </a:t>
            </a:r>
          </a:p>
          <a:p>
            <a:pPr marL="0" indent="0">
              <a:buNone/>
            </a:pPr>
            <a:endParaRPr lang="en-GB" sz="1000" dirty="0" smtClean="0"/>
          </a:p>
          <a:p>
            <a:r>
              <a:rPr lang="en-GB" sz="2600" dirty="0" smtClean="0"/>
              <a:t>Other times these feelings can feel so strong that they take over and my </a:t>
            </a:r>
            <a:r>
              <a:rPr lang="en-GB" sz="2600" b="1" dirty="0" smtClean="0"/>
              <a:t>STOP</a:t>
            </a:r>
            <a:r>
              <a:rPr lang="en-GB" sz="2600" dirty="0" smtClean="0"/>
              <a:t> us from doing the things you want to or have to do in life.</a:t>
            </a:r>
          </a:p>
          <a:p>
            <a:r>
              <a:rPr lang="en-GB" sz="2600" dirty="0" smtClean="0"/>
              <a:t>We just want to hide…</a:t>
            </a:r>
          </a:p>
          <a:p>
            <a:pPr marL="0" indent="0">
              <a:buNone/>
            </a:pPr>
            <a:endParaRPr lang="en-GB" dirty="0" smtClean="0"/>
          </a:p>
          <a:p>
            <a:r>
              <a:rPr lang="en-GB" sz="2600" dirty="0" smtClean="0"/>
              <a:t>When this happens we need to take control and learn how to beat these feelings.</a:t>
            </a:r>
            <a:endParaRPr lang="en-GB"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3717032"/>
            <a:ext cx="1862336" cy="143312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children become anxious?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2152712"/>
              </p:ext>
            </p:extLst>
          </p:nvPr>
        </p:nvGraphicFramePr>
        <p:xfrm>
          <a:off x="770950" y="1967388"/>
          <a:ext cx="793115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911752" y="2636912"/>
            <a:ext cx="2232248" cy="646331"/>
          </a:xfrm>
          <a:prstGeom prst="rect">
            <a:avLst/>
          </a:prstGeom>
          <a:noFill/>
        </p:spPr>
        <p:txBody>
          <a:bodyPr wrap="square" rtlCol="0">
            <a:spAutoFit/>
          </a:bodyPr>
          <a:lstStyle/>
          <a:p>
            <a:r>
              <a:rPr lang="en-GB" sz="1200" dirty="0" smtClean="0"/>
              <a:t>Anxious people tend to expect the worst scenario will always occur. So find it hard to relax</a:t>
            </a:r>
            <a:endParaRPr lang="en-GB" sz="1200" dirty="0"/>
          </a:p>
        </p:txBody>
      </p:sp>
      <p:sp>
        <p:nvSpPr>
          <p:cNvPr id="7" name="TextBox 6"/>
          <p:cNvSpPr txBox="1"/>
          <p:nvPr/>
        </p:nvSpPr>
        <p:spPr>
          <a:xfrm>
            <a:off x="5940152" y="1484784"/>
            <a:ext cx="2376264" cy="830997"/>
          </a:xfrm>
          <a:prstGeom prst="rect">
            <a:avLst/>
          </a:prstGeom>
          <a:noFill/>
        </p:spPr>
        <p:txBody>
          <a:bodyPr wrap="square" rtlCol="0">
            <a:spAutoFit/>
          </a:bodyPr>
          <a:lstStyle/>
          <a:p>
            <a:r>
              <a:rPr lang="en-GB" sz="1200" dirty="0" smtClean="0"/>
              <a:t>Often we develop anxiety following a series of stressful life events – so this can include school as well as family issues</a:t>
            </a:r>
            <a:endParaRPr lang="en-GB" sz="1200" dirty="0"/>
          </a:p>
        </p:txBody>
      </p:sp>
      <p:sp>
        <p:nvSpPr>
          <p:cNvPr id="8" name="TextBox 7"/>
          <p:cNvSpPr txBox="1"/>
          <p:nvPr/>
        </p:nvSpPr>
        <p:spPr>
          <a:xfrm>
            <a:off x="6012160" y="5733256"/>
            <a:ext cx="2736304" cy="830997"/>
          </a:xfrm>
          <a:prstGeom prst="rect">
            <a:avLst/>
          </a:prstGeom>
          <a:noFill/>
        </p:spPr>
        <p:txBody>
          <a:bodyPr wrap="square" rtlCol="0">
            <a:spAutoFit/>
          </a:bodyPr>
          <a:lstStyle/>
          <a:p>
            <a:r>
              <a:rPr lang="en-GB" sz="1200" dirty="0" smtClean="0"/>
              <a:t>When we are under threat or feel danger. It helps us with our fight  &amp; flight preparing us for a quick response</a:t>
            </a:r>
            <a:endParaRPr lang="en-GB" sz="1200" dirty="0"/>
          </a:p>
        </p:txBody>
      </p:sp>
      <p:sp>
        <p:nvSpPr>
          <p:cNvPr id="9" name="TextBox 8"/>
          <p:cNvSpPr txBox="1"/>
          <p:nvPr/>
        </p:nvSpPr>
        <p:spPr>
          <a:xfrm>
            <a:off x="683568" y="5805264"/>
            <a:ext cx="2160240" cy="461665"/>
          </a:xfrm>
          <a:prstGeom prst="rect">
            <a:avLst/>
          </a:prstGeom>
          <a:noFill/>
        </p:spPr>
        <p:txBody>
          <a:bodyPr wrap="square" rtlCol="0">
            <a:spAutoFit/>
          </a:bodyPr>
          <a:lstStyle/>
          <a:p>
            <a:r>
              <a:rPr lang="en-GB" sz="1200" dirty="0" smtClean="0"/>
              <a:t>It has also been suggested that anxiety has family ties.</a:t>
            </a:r>
            <a:endParaRPr lang="en-GB" sz="1200" dirty="0"/>
          </a:p>
        </p:txBody>
      </p:sp>
      <p:sp>
        <p:nvSpPr>
          <p:cNvPr id="10" name="TextBox 9"/>
          <p:cNvSpPr txBox="1"/>
          <p:nvPr/>
        </p:nvSpPr>
        <p:spPr>
          <a:xfrm>
            <a:off x="611560" y="2708920"/>
            <a:ext cx="2160240" cy="461665"/>
          </a:xfrm>
          <a:prstGeom prst="rect">
            <a:avLst/>
          </a:prstGeom>
          <a:noFill/>
        </p:spPr>
        <p:txBody>
          <a:bodyPr wrap="square" rtlCol="0">
            <a:spAutoFit/>
          </a:bodyPr>
          <a:lstStyle/>
          <a:p>
            <a:r>
              <a:rPr lang="en-GB" sz="1200" dirty="0" smtClean="0"/>
              <a:t>Our children will pick up on our own anxieties.</a:t>
            </a:r>
            <a:endParaRPr lang="en-GB" sz="1200" dirty="0"/>
          </a:p>
        </p:txBody>
      </p:sp>
      <p:sp>
        <p:nvSpPr>
          <p:cNvPr id="11" name="TextBox 10"/>
          <p:cNvSpPr txBox="1"/>
          <p:nvPr/>
        </p:nvSpPr>
        <p:spPr>
          <a:xfrm>
            <a:off x="2483768" y="1484784"/>
            <a:ext cx="1872208" cy="646331"/>
          </a:xfrm>
          <a:prstGeom prst="rect">
            <a:avLst/>
          </a:prstGeom>
          <a:noFill/>
        </p:spPr>
        <p:txBody>
          <a:bodyPr wrap="square" rtlCol="0">
            <a:spAutoFit/>
          </a:bodyPr>
          <a:lstStyle/>
          <a:p>
            <a:r>
              <a:rPr lang="en-GB" sz="1200" dirty="0" smtClean="0"/>
              <a:t>We do have to consider the SEND as well their own sensitivities </a:t>
            </a:r>
            <a:endParaRPr lang="en-GB" sz="1200" dirty="0"/>
          </a:p>
        </p:txBody>
      </p:sp>
    </p:spTree>
    <p:extLst>
      <p:ext uri="{BB962C8B-B14F-4D97-AF65-F5344CB8AC3E}">
        <p14:creationId xmlns:p14="http://schemas.microsoft.com/office/powerpoint/2010/main" val="3510054266"/>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77813"/>
            <a:ext cx="8579296" cy="6391547"/>
          </a:xfrm>
        </p:spPr>
      </p:pic>
    </p:spTree>
    <p:extLst>
      <p:ext uri="{BB962C8B-B14F-4D97-AF65-F5344CB8AC3E}">
        <p14:creationId xmlns:p14="http://schemas.microsoft.com/office/powerpoint/2010/main" val="3810862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4294967295"/>
          </p:nvPr>
        </p:nvSpPr>
        <p:spPr>
          <a:xfrm>
            <a:off x="457200" y="1600200"/>
            <a:ext cx="4043363" cy="4530725"/>
          </a:xfrm>
        </p:spPr>
        <p:txBody>
          <a:bodyPr/>
          <a:lstStyle/>
          <a:p>
            <a:pPr eaLnBrk="1" hangingPunct="1"/>
            <a:r>
              <a:rPr lang="en-GB" sz="2500" dirty="0" smtClean="0">
                <a:cs typeface="Arial" charset="0"/>
              </a:rPr>
              <a:t>Sleep issues</a:t>
            </a:r>
          </a:p>
          <a:p>
            <a:pPr eaLnBrk="1" hangingPunct="1"/>
            <a:r>
              <a:rPr lang="en-GB" sz="2500" dirty="0" smtClean="0">
                <a:cs typeface="Arial" charset="0"/>
              </a:rPr>
              <a:t>Increased use of toilet</a:t>
            </a:r>
          </a:p>
          <a:p>
            <a:pPr eaLnBrk="1" hangingPunct="1"/>
            <a:r>
              <a:rPr lang="en-GB" sz="2500" dirty="0" smtClean="0">
                <a:cs typeface="Arial" charset="0"/>
              </a:rPr>
              <a:t>Eating issues</a:t>
            </a:r>
          </a:p>
          <a:p>
            <a:pPr eaLnBrk="1" hangingPunct="1"/>
            <a:r>
              <a:rPr lang="en-GB" sz="2500" dirty="0" smtClean="0">
                <a:cs typeface="Arial" charset="0"/>
              </a:rPr>
              <a:t>Irritability or ‘flat’</a:t>
            </a:r>
          </a:p>
          <a:p>
            <a:pPr eaLnBrk="1" hangingPunct="1"/>
            <a:r>
              <a:rPr lang="en-GB" sz="2500" dirty="0" smtClean="0">
                <a:cs typeface="Arial" charset="0"/>
              </a:rPr>
              <a:t>School refusal</a:t>
            </a:r>
          </a:p>
          <a:p>
            <a:pPr eaLnBrk="1" hangingPunct="1"/>
            <a:r>
              <a:rPr lang="en-GB" sz="2500" dirty="0" smtClean="0">
                <a:cs typeface="Arial" charset="0"/>
              </a:rPr>
              <a:t>Increase in obsessions</a:t>
            </a:r>
          </a:p>
          <a:p>
            <a:pPr eaLnBrk="1" hangingPunct="1"/>
            <a:r>
              <a:rPr lang="en-GB" sz="2500" dirty="0" smtClean="0">
                <a:cs typeface="Arial" charset="0"/>
              </a:rPr>
              <a:t>Repetitive questions</a:t>
            </a:r>
          </a:p>
          <a:p>
            <a:pPr eaLnBrk="1" hangingPunct="1"/>
            <a:r>
              <a:rPr lang="en-GB" sz="2500" dirty="0" smtClean="0">
                <a:cs typeface="Arial" charset="0"/>
              </a:rPr>
              <a:t>Change</a:t>
            </a:r>
          </a:p>
          <a:p>
            <a:pPr eaLnBrk="1" hangingPunct="1"/>
            <a:r>
              <a:rPr lang="en-GB" sz="2500" dirty="0" smtClean="0">
                <a:cs typeface="Arial" charset="0"/>
              </a:rPr>
              <a:t>Tummy Aches</a:t>
            </a:r>
          </a:p>
          <a:p>
            <a:pPr eaLnBrk="1" hangingPunct="1"/>
            <a:r>
              <a:rPr lang="en-GB" sz="2500" dirty="0" smtClean="0">
                <a:cs typeface="Arial" charset="0"/>
              </a:rPr>
              <a:t>Avoidance or refusals </a:t>
            </a:r>
          </a:p>
        </p:txBody>
      </p:sp>
      <p:sp>
        <p:nvSpPr>
          <p:cNvPr id="155650" name="Rectangle 2"/>
          <p:cNvSpPr>
            <a:spLocks noGrp="1" noChangeArrowheads="1"/>
          </p:cNvSpPr>
          <p:nvPr>
            <p:ph type="title" idx="4294967295"/>
          </p:nvPr>
        </p:nvSpPr>
        <p:spPr>
          <a:xfrm>
            <a:off x="457200" y="274638"/>
            <a:ext cx="8229600" cy="1143000"/>
          </a:xfrm>
        </p:spPr>
        <p:txBody>
          <a:bodyPr rtlCol="0" anchor="ctr">
            <a:normAutofit/>
            <a:scene3d>
              <a:camera prst="orthographicFront"/>
              <a:lightRig rig="soft" dir="t"/>
            </a:scene3d>
            <a:sp3d prstMaterial="softEdge">
              <a:bevelT w="25400" h="25400"/>
            </a:sp3d>
          </a:bodyPr>
          <a:lstStyle/>
          <a:p>
            <a:pPr eaLnBrk="1" fontAlgn="auto" hangingPunct="1">
              <a:spcAft>
                <a:spcPts val="0"/>
              </a:spcAft>
              <a:defRPr/>
            </a:pPr>
            <a:r>
              <a:rPr lang="en-GB" sz="4100" kern="1200" dirty="0">
                <a:effectLst>
                  <a:outerShdw blurRad="31750" dist="25400" dir="5400000" algn="tl" rotWithShape="0">
                    <a:srgbClr val="000000">
                      <a:alpha val="25000"/>
                    </a:srgbClr>
                  </a:outerShdw>
                </a:effectLst>
              </a:rPr>
              <a:t>Indicators of anxiety / stress:</a:t>
            </a:r>
          </a:p>
        </p:txBody>
      </p:sp>
      <p:sp>
        <p:nvSpPr>
          <p:cNvPr id="21508" name="Rectangle 3"/>
          <p:cNvSpPr txBox="1">
            <a:spLocks noChangeArrowheads="1"/>
          </p:cNvSpPr>
          <p:nvPr/>
        </p:nvSpPr>
        <p:spPr bwMode="auto">
          <a:xfrm>
            <a:off x="4643438" y="1484313"/>
            <a:ext cx="4043362" cy="4525962"/>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Char char=""/>
            </a:pPr>
            <a:r>
              <a:rPr lang="en-GB" sz="2400" dirty="0">
                <a:cs typeface="Arial" charset="0"/>
              </a:rPr>
              <a:t>Separation </a:t>
            </a:r>
          </a:p>
          <a:p>
            <a:pPr marL="365125" indent="-255588">
              <a:spcBef>
                <a:spcPts val="400"/>
              </a:spcBef>
              <a:buClr>
                <a:schemeClr val="accent1"/>
              </a:buClr>
              <a:buSzPct val="68000"/>
              <a:buFont typeface="Wingdings 3" pitchFamily="18" charset="2"/>
              <a:buChar char=""/>
            </a:pPr>
            <a:r>
              <a:rPr lang="en-GB" sz="2400" dirty="0">
                <a:cs typeface="Arial" charset="0"/>
              </a:rPr>
              <a:t>Volume</a:t>
            </a:r>
          </a:p>
          <a:p>
            <a:pPr marL="365125" indent="-255588">
              <a:spcBef>
                <a:spcPts val="400"/>
              </a:spcBef>
              <a:buClr>
                <a:schemeClr val="accent1"/>
              </a:buClr>
              <a:buSzPct val="68000"/>
              <a:buFont typeface="Wingdings 3" pitchFamily="18" charset="2"/>
              <a:buChar char=""/>
            </a:pPr>
            <a:r>
              <a:rPr lang="en-GB" sz="2400" dirty="0">
                <a:cs typeface="Arial" charset="0"/>
              </a:rPr>
              <a:t>controlling</a:t>
            </a:r>
          </a:p>
          <a:p>
            <a:pPr marL="365125" indent="-255588">
              <a:spcBef>
                <a:spcPts val="400"/>
              </a:spcBef>
              <a:buClr>
                <a:schemeClr val="accent1"/>
              </a:buClr>
              <a:buSzPct val="68000"/>
              <a:buFont typeface="Wingdings 3" pitchFamily="18" charset="2"/>
              <a:buChar char=""/>
            </a:pPr>
            <a:r>
              <a:rPr lang="en-GB" sz="2400" dirty="0">
                <a:cs typeface="Arial" charset="0"/>
              </a:rPr>
              <a:t>Self harming</a:t>
            </a:r>
          </a:p>
          <a:p>
            <a:pPr marL="365125" indent="-255588">
              <a:spcBef>
                <a:spcPts val="400"/>
              </a:spcBef>
              <a:buClr>
                <a:schemeClr val="accent1"/>
              </a:buClr>
              <a:buSzPct val="68000"/>
              <a:buFont typeface="Wingdings 3" pitchFamily="18" charset="2"/>
              <a:buChar char=""/>
            </a:pPr>
            <a:r>
              <a:rPr lang="en-GB" sz="2400" dirty="0">
                <a:cs typeface="Arial" charset="0"/>
              </a:rPr>
              <a:t>Withdrawing from social contacts/activities</a:t>
            </a:r>
          </a:p>
          <a:p>
            <a:pPr marL="365125" indent="-255588">
              <a:spcBef>
                <a:spcPts val="400"/>
              </a:spcBef>
              <a:buClr>
                <a:schemeClr val="accent1"/>
              </a:buClr>
              <a:buSzPct val="68000"/>
              <a:buFont typeface="Wingdings 3" pitchFamily="18" charset="2"/>
              <a:buChar char=""/>
            </a:pPr>
            <a:r>
              <a:rPr lang="en-GB" sz="2400" dirty="0">
                <a:cs typeface="Arial" charset="0"/>
              </a:rPr>
              <a:t>Destructive behaviour /anger</a:t>
            </a:r>
          </a:p>
          <a:p>
            <a:pPr marL="365125" indent="-255588">
              <a:spcBef>
                <a:spcPts val="400"/>
              </a:spcBef>
              <a:buClr>
                <a:schemeClr val="accent1"/>
              </a:buClr>
              <a:buSzPct val="68000"/>
              <a:buFont typeface="Wingdings 3" pitchFamily="18" charset="2"/>
              <a:buChar char=""/>
            </a:pPr>
            <a:r>
              <a:rPr lang="en-GB" sz="2400" dirty="0">
                <a:cs typeface="Arial" charset="0"/>
              </a:rPr>
              <a:t>Headaches / tension</a:t>
            </a:r>
          </a:p>
          <a:p>
            <a:pPr marL="365125" indent="-255588">
              <a:spcBef>
                <a:spcPts val="400"/>
              </a:spcBef>
              <a:buClr>
                <a:schemeClr val="accent1"/>
              </a:buClr>
              <a:buSzPct val="68000"/>
              <a:buFont typeface="Wingdings 3" pitchFamily="18" charset="2"/>
              <a:buChar char=""/>
            </a:pPr>
            <a:r>
              <a:rPr lang="en-GB" sz="2400" dirty="0">
                <a:cs typeface="Arial" charset="0"/>
              </a:rPr>
              <a:t>Inappropriate laughter</a:t>
            </a:r>
          </a:p>
          <a:p>
            <a:pPr marL="365125" indent="-255588">
              <a:spcBef>
                <a:spcPts val="400"/>
              </a:spcBef>
              <a:buClr>
                <a:schemeClr val="accent1"/>
              </a:buClr>
              <a:buSzPct val="68000"/>
              <a:buFont typeface="Wingdings 3" pitchFamily="18" charset="2"/>
              <a:buChar char=""/>
            </a:pPr>
            <a:r>
              <a:rPr lang="en-GB" sz="2400" dirty="0">
                <a:cs typeface="Arial" charset="0"/>
              </a:rPr>
              <a:t>Sensory seeking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GB" dirty="0" smtClean="0"/>
          </a:p>
        </p:txBody>
      </p:sp>
      <p:pic>
        <p:nvPicPr>
          <p:cNvPr id="39939" name="Content Placeholder 3" descr="anxiety-single.jpg"/>
          <p:cNvPicPr>
            <a:picLocks noGrp="1" noChangeAspect="1"/>
          </p:cNvPicPr>
          <p:nvPr>
            <p:ph idx="1"/>
          </p:nvPr>
        </p:nvPicPr>
        <p:blipFill>
          <a:blip r:embed="rId2" cstate="print"/>
          <a:srcRect/>
          <a:stretch>
            <a:fillRect/>
          </a:stretch>
        </p:blipFill>
        <p:spPr>
          <a:xfrm>
            <a:off x="395288" y="260350"/>
            <a:ext cx="8497887" cy="6481763"/>
          </a:xfrm>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Level">
  <a:themeElements>
    <a:clrScheme name="Level 13">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006666"/>
        </a:dk2>
        <a:lt2>
          <a:srgbClr val="808080"/>
        </a:lt2>
        <a:accent1>
          <a:srgbClr val="00CCFF"/>
        </a:accent1>
        <a:accent2>
          <a:srgbClr val="99CCFF"/>
        </a:accent2>
        <a:accent3>
          <a:srgbClr val="FFFFFF"/>
        </a:accent3>
        <a:accent4>
          <a:srgbClr val="000000"/>
        </a:accent4>
        <a:accent5>
          <a:srgbClr val="AAE2FF"/>
        </a:accent5>
        <a:accent6>
          <a:srgbClr val="8AB9E7"/>
        </a:accent6>
        <a:hlink>
          <a:srgbClr val="009999"/>
        </a:hlink>
        <a:folHlink>
          <a:srgbClr val="B2B2B2"/>
        </a:folHlink>
      </a:clrScheme>
      <a:clrMap bg1="lt1" tx1="dk1" bg2="lt2" tx2="dk2" accent1="accent1" accent2="accent2" accent3="accent3" accent4="accent4" accent5="accent5" accent6="accent6" hlink="hlink" folHlink="folHlink"/>
    </a:extraClrScheme>
    <a:extraClrScheme>
      <a:clrScheme name="Level 10">
        <a:dk1>
          <a:srgbClr val="000000"/>
        </a:dk1>
        <a:lt1>
          <a:srgbClr val="FFFFFF"/>
        </a:lt1>
        <a:dk2>
          <a:srgbClr val="006666"/>
        </a:dk2>
        <a:lt2>
          <a:srgbClr val="5F5F5F"/>
        </a:lt2>
        <a:accent1>
          <a:srgbClr val="33CCCC"/>
        </a:accent1>
        <a:accent2>
          <a:srgbClr val="99CCFF"/>
        </a:accent2>
        <a:accent3>
          <a:srgbClr val="FFFFFF"/>
        </a:accent3>
        <a:accent4>
          <a:srgbClr val="000000"/>
        </a:accent4>
        <a:accent5>
          <a:srgbClr val="ADE2E2"/>
        </a:accent5>
        <a:accent6>
          <a:srgbClr val="8AB9E7"/>
        </a:accent6>
        <a:hlink>
          <a:srgbClr val="009999"/>
        </a:hlink>
        <a:folHlink>
          <a:srgbClr val="B2B2B2"/>
        </a:folHlink>
      </a:clrScheme>
      <a:clrMap bg1="lt1" tx1="dk1" bg2="lt2" tx2="dk2" accent1="accent1" accent2="accent2" accent3="accent3" accent4="accent4" accent5="accent5" accent6="accent6" hlink="hlink" folHlink="folHlink"/>
    </a:extraClrScheme>
    <a:extraClrScheme>
      <a:clrScheme name="Level 11">
        <a:dk1>
          <a:srgbClr val="000000"/>
        </a:dk1>
        <a:lt1>
          <a:srgbClr val="FFFFFF"/>
        </a:lt1>
        <a:dk2>
          <a:srgbClr val="006666"/>
        </a:dk2>
        <a:lt2>
          <a:srgbClr val="5F5F5F"/>
        </a:lt2>
        <a:accent1>
          <a:srgbClr val="33CCCC"/>
        </a:accent1>
        <a:accent2>
          <a:srgbClr val="99CCFF"/>
        </a:accent2>
        <a:accent3>
          <a:srgbClr val="FFFFFF"/>
        </a:accent3>
        <a:accent4>
          <a:srgbClr val="000000"/>
        </a:accent4>
        <a:accent5>
          <a:srgbClr val="ADE2E2"/>
        </a:accent5>
        <a:accent6>
          <a:srgbClr val="8AB9E7"/>
        </a:accent6>
        <a:hlink>
          <a:srgbClr val="99CCCC"/>
        </a:hlink>
        <a:folHlink>
          <a:srgbClr val="B2B2B2"/>
        </a:folHlink>
      </a:clrScheme>
      <a:clrMap bg1="lt1" tx1="dk1" bg2="lt2" tx2="dk2" accent1="accent1" accent2="accent2" accent3="accent3" accent4="accent4" accent5="accent5" accent6="accent6" hlink="hlink" folHlink="folHlink"/>
    </a:extraClrScheme>
    <a:extraClrScheme>
      <a:clrScheme name="Level 12">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99CCCC"/>
        </a:hlink>
        <a:folHlink>
          <a:srgbClr val="B2B2B2"/>
        </a:folHlink>
      </a:clrScheme>
      <a:clrMap bg1="lt1" tx1="dk1" bg2="lt2" tx2="dk2" accent1="accent1" accent2="accent2" accent3="accent3" accent4="accent4" accent5="accent5" accent6="accent6" hlink="hlink" folHlink="folHlink"/>
    </a:extraClrScheme>
    <a:extraClrScheme>
      <a:clrScheme name="Level 13">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1_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4371</TotalTime>
  <Words>2577</Words>
  <Application>Microsoft Office PowerPoint</Application>
  <PresentationFormat>On-screen Show (4:3)</PresentationFormat>
  <Paragraphs>253</Paragraphs>
  <Slides>33</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ＭＳ Ｐゴシック</vt:lpstr>
      <vt:lpstr>Arial</vt:lpstr>
      <vt:lpstr>Arial Black</vt:lpstr>
      <vt:lpstr>Calibri</vt:lpstr>
      <vt:lpstr>Lucida Sans Unicode</vt:lpstr>
      <vt:lpstr>Times New Roman</vt:lpstr>
      <vt:lpstr>Verdana</vt:lpstr>
      <vt:lpstr>Wingdings</vt:lpstr>
      <vt:lpstr>Wingdings 2</vt:lpstr>
      <vt:lpstr>Wingdings 3</vt:lpstr>
      <vt:lpstr>Level</vt:lpstr>
      <vt:lpstr>1_Concourse</vt:lpstr>
      <vt:lpstr>Anxiety / Stress</vt:lpstr>
      <vt:lpstr>Learning Objectives</vt:lpstr>
      <vt:lpstr>What is Anxiety</vt:lpstr>
      <vt:lpstr>Different Kinds of Anxiety</vt:lpstr>
      <vt:lpstr>Learning to Beat Anxiety</vt:lpstr>
      <vt:lpstr>Why do children become anxious?</vt:lpstr>
      <vt:lpstr>PowerPoint Presentation</vt:lpstr>
      <vt:lpstr>Indicators of anxiety / stress:</vt:lpstr>
      <vt:lpstr>PowerPoint Presentation</vt:lpstr>
      <vt:lpstr>Connect with your child Using a PACE  - Dan Hughs</vt:lpstr>
      <vt:lpstr>Cognitive Behaviour Therapy - CBT</vt:lpstr>
      <vt:lpstr>A Guide for Parents on how to deliver CBT</vt:lpstr>
      <vt:lpstr>5 Step Approach</vt:lpstr>
      <vt:lpstr>Step 1 – Spotting anxious thoughts</vt:lpstr>
      <vt:lpstr>Draw a gingerbread person and give it a name. Get the young person to draw/write on the person all the physical things they notice about what happens when they are worried/anxious.    </vt:lpstr>
      <vt:lpstr>How can you help?</vt:lpstr>
      <vt:lpstr>Key points </vt:lpstr>
      <vt:lpstr>Step 2  - Evaluate your child’s anxious thoughts</vt:lpstr>
      <vt:lpstr>PowerPoint Presentation</vt:lpstr>
      <vt:lpstr>Being a Detective – unpicking unhelpful thoughts</vt:lpstr>
      <vt:lpstr>Step 3 - encouraging independence and ‘having a go’.</vt:lpstr>
      <vt:lpstr>Key points </vt:lpstr>
      <vt:lpstr>Step 4 -  Facing Fear  </vt:lpstr>
      <vt:lpstr>Creating a step-plan</vt:lpstr>
      <vt:lpstr>Example of Ladder - handouts </vt:lpstr>
      <vt:lpstr>Step 5 - Problem Solving </vt:lpstr>
      <vt:lpstr>Other ideas</vt:lpstr>
      <vt:lpstr>Talking to your child:</vt:lpstr>
      <vt:lpstr>Conversation Starters Ref:youngminds.co.uk</vt:lpstr>
      <vt:lpstr>Helping to keep them calm:</vt:lpstr>
      <vt:lpstr>Other resources</vt:lpstr>
      <vt:lpstr>What else?</vt:lpstr>
      <vt:lpstr>Look After Yourself</vt:lpstr>
    </vt:vector>
  </TitlesOfParts>
  <Company>West Berkshire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MHutchings</dc:creator>
  <cp:lastModifiedBy>Kelly Evans</cp:lastModifiedBy>
  <cp:revision>215</cp:revision>
  <dcterms:created xsi:type="dcterms:W3CDTF">2014-04-07T12:48:52Z</dcterms:created>
  <dcterms:modified xsi:type="dcterms:W3CDTF">2021-12-08T16:29:20Z</dcterms:modified>
</cp:coreProperties>
</file>