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486E-C601-41E3-8367-A75BFA5D609C}" type="datetimeFigureOut">
              <a:rPr lang="en-GB" smtClean="0"/>
              <a:t>03/12/2013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B2AF-3134-46EF-8603-71A5A9FD309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edit(12232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76872"/>
            <a:ext cx="2592288" cy="2088232"/>
          </a:xfrm>
          <a:prstGeom prst="rect">
            <a:avLst/>
          </a:prstGeom>
        </p:spPr>
      </p:pic>
      <p:sp>
        <p:nvSpPr>
          <p:cNvPr id="1026" name="Oval Callout 1"/>
          <p:cNvSpPr>
            <a:spLocks noChangeArrowheads="1"/>
          </p:cNvSpPr>
          <p:nvPr/>
        </p:nvSpPr>
        <p:spPr bwMode="auto">
          <a:xfrm>
            <a:off x="1907704" y="836712"/>
            <a:ext cx="2376264" cy="1918642"/>
          </a:xfrm>
          <a:prstGeom prst="wedgeEllipseCallout">
            <a:avLst>
              <a:gd name="adj1" fmla="val -41051"/>
              <a:gd name="adj2" fmla="val 99898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 am an ELSA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ounded Rectangular Callout 2"/>
          <p:cNvSpPr>
            <a:spLocks noChangeArrowheads="1"/>
          </p:cNvSpPr>
          <p:nvPr/>
        </p:nvSpPr>
        <p:spPr bwMode="auto">
          <a:xfrm>
            <a:off x="4211960" y="2564904"/>
            <a:ext cx="2232248" cy="1959595"/>
          </a:xfrm>
          <a:prstGeom prst="wedgeRoundRectCallout">
            <a:avLst>
              <a:gd name="adj1" fmla="val 53313"/>
              <a:gd name="adj2" fmla="val 97556"/>
              <a:gd name="adj3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What is an ELSA????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Womans Face With Red Hair Clip Art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56176" y="3789040"/>
            <a:ext cx="2664297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67744" y="600719"/>
            <a:ext cx="495898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40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 SUMMARISE THIS PRESENTATION</a:t>
            </a:r>
            <a:endParaRPr kumimoji="0" lang="en-GB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40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0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 ELSA </a:t>
            </a:r>
            <a:r>
              <a:rPr kumimoji="0" lang="en-GB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 IN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 </a:t>
            </a:r>
            <a:r>
              <a:rPr kumimoji="0" lang="en-GB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HELP AND SUPPORT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 CHILDREN IN ANY WAY THEY CAN</a:t>
            </a:r>
            <a:endParaRPr kumimoji="0" lang="en-GB" sz="4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24744"/>
            <a:ext cx="1800200" cy="1607873"/>
          </a:xfrm>
          <a:prstGeom prst="rect">
            <a:avLst/>
          </a:prstGeom>
          <a:noFill/>
        </p:spPr>
      </p:pic>
      <p:pic>
        <p:nvPicPr>
          <p:cNvPr id="6" name="Picture 5" descr="http://images.colourbox.com/thumb_COLOURBOX426053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229200"/>
            <a:ext cx="1584176" cy="1086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45224"/>
            <a:ext cx="940279" cy="811255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1944216" cy="16561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9552" y="472514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EMOTIONS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6336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LEARNING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4288" y="50131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CONFIDENCE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11247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FF"/>
                </a:solidFill>
              </a:rPr>
              <a:t>FRIENDSHIPS</a:t>
            </a:r>
            <a:endParaRPr lang="en-GB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60648"/>
          <a:ext cx="6096000" cy="539800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None/>
                      </a:pPr>
                      <a:r>
                        <a:rPr lang="en-GB" sz="36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GB" sz="4400" b="1" dirty="0" smtClean="0">
                          <a:latin typeface="Calibri"/>
                          <a:ea typeface="Calibri"/>
                          <a:cs typeface="Times New Roman"/>
                        </a:rPr>
                        <a:t>An </a:t>
                      </a:r>
                      <a:r>
                        <a:rPr lang="en-GB" sz="4400" b="1" dirty="0">
                          <a:latin typeface="Calibri"/>
                          <a:ea typeface="Calibri"/>
                          <a:cs typeface="Times New Roman"/>
                        </a:rPr>
                        <a:t>ELSA is a member </a:t>
                      </a:r>
                      <a:r>
                        <a:rPr lang="en-GB" sz="4400" b="1" dirty="0" smtClean="0">
                          <a:latin typeface="Calibri"/>
                          <a:ea typeface="Calibri"/>
                          <a:cs typeface="Times New Roman"/>
                        </a:rPr>
                        <a:t>of staff who </a:t>
                      </a:r>
                      <a:r>
                        <a:rPr lang="en-GB" sz="4400" b="1" dirty="0">
                          <a:latin typeface="Calibri"/>
                          <a:ea typeface="Calibri"/>
                          <a:cs typeface="Times New Roman"/>
                        </a:rPr>
                        <a:t>is trained as an Emotional Literacy Support Assistant to support children with their developing emotional literacy</a:t>
                      </a:r>
                      <a:endParaRPr lang="en-GB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3168352" cy="2520280"/>
          </a:xfrm>
          <a:prstGeom prst="rect">
            <a:avLst/>
          </a:prstGeom>
          <a:noFill/>
        </p:spPr>
      </p:pic>
      <p:sp>
        <p:nvSpPr>
          <p:cNvPr id="15362" name="Line Callout 1 10"/>
          <p:cNvSpPr>
            <a:spLocks/>
          </p:cNvSpPr>
          <p:nvPr/>
        </p:nvSpPr>
        <p:spPr bwMode="auto">
          <a:xfrm>
            <a:off x="4355976" y="620688"/>
            <a:ext cx="4104456" cy="972691"/>
          </a:xfrm>
          <a:prstGeom prst="borderCallout1">
            <a:avLst>
              <a:gd name="adj1" fmla="val 18750"/>
              <a:gd name="adj2" fmla="val -8333"/>
              <a:gd name="adj3" fmla="val 138301"/>
              <a:gd name="adj4" fmla="val -72331"/>
            </a:avLst>
          </a:prstGeom>
          <a:solidFill>
            <a:srgbClr val="FFFFFF"/>
          </a:solidFill>
          <a:ln w="254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Hmm, what is emotional literacy?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12976"/>
            <a:ext cx="2232248" cy="2448272"/>
          </a:xfrm>
          <a:prstGeom prst="rect">
            <a:avLst/>
          </a:prstGeom>
          <a:noFill/>
        </p:spPr>
      </p:pic>
      <p:sp>
        <p:nvSpPr>
          <p:cNvPr id="15363" name="Line Callout 1 11"/>
          <p:cNvSpPr>
            <a:spLocks/>
          </p:cNvSpPr>
          <p:nvPr/>
        </p:nvSpPr>
        <p:spPr bwMode="auto">
          <a:xfrm>
            <a:off x="971600" y="3068960"/>
            <a:ext cx="3306713" cy="1501453"/>
          </a:xfrm>
          <a:prstGeom prst="borderCallout1">
            <a:avLst>
              <a:gd name="adj1" fmla="val 56801"/>
              <a:gd name="adj2" fmla="val 102560"/>
              <a:gd name="adj3" fmla="val 126276"/>
              <a:gd name="adj4" fmla="val 150757"/>
            </a:avLst>
          </a:prstGeom>
          <a:solidFill>
            <a:srgbClr val="FFFFFF"/>
          </a:solidFill>
          <a:ln w="25400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Let me explain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548680"/>
          <a:ext cx="8352928" cy="4714240"/>
        </p:xfrm>
        <a:graphic>
          <a:graphicData uri="http://schemas.openxmlformats.org/drawingml/2006/table">
            <a:tbl>
              <a:tblPr/>
              <a:tblGrid>
                <a:gridCol w="835292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b="1" u="sng" dirty="0">
                          <a:latin typeface="Calibri"/>
                          <a:ea typeface="Calibri"/>
                          <a:cs typeface="Times New Roman"/>
                        </a:rPr>
                        <a:t>Emotional Literacy is: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how children understand and cope with the feelings of ourselves and others</a:t>
                      </a:r>
                      <a:endParaRPr lang="en-GB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"/>
                      </a:pPr>
                      <a:r>
                        <a:rPr lang="en-GB" sz="24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developing </a:t>
                      </a:r>
                      <a:r>
                        <a:rPr lang="en-GB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high self-esteem and positive interactions with others</a:t>
                      </a:r>
                      <a:endParaRPr lang="en-GB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being emotionally literate helps children focus better on their learning</a:t>
                      </a:r>
                      <a:endParaRPr lang="en-GB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 child`s needs could be recognising emotions, self-esteem, social and friendship skills, anger management, loss and bereavement</a:t>
                      </a:r>
                      <a:endParaRPr lang="en-GB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Callout 12"/>
          <p:cNvSpPr>
            <a:spLocks noChangeArrowheads="1"/>
          </p:cNvSpPr>
          <p:nvPr/>
        </p:nvSpPr>
        <p:spPr bwMode="auto">
          <a:xfrm>
            <a:off x="2483768" y="260648"/>
            <a:ext cx="2952328" cy="2232248"/>
          </a:xfrm>
          <a:prstGeom prst="wedgeEllipseCallout">
            <a:avLst>
              <a:gd name="adj1" fmla="val -33800"/>
              <a:gd name="adj2" fmla="val 90416"/>
            </a:avLst>
          </a:prstGeom>
          <a:solidFill>
            <a:srgbClr val="FFFFFF"/>
          </a:solidFill>
          <a:ln w="254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Sounds great having someone to talk to and work with. How does this work in school?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2880320" cy="2664296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25144"/>
            <a:ext cx="2980299" cy="1714123"/>
          </a:xfrm>
          <a:prstGeom prst="rect">
            <a:avLst/>
          </a:prstGeom>
          <a:noFill/>
        </p:spPr>
      </p:pic>
      <p:sp>
        <p:nvSpPr>
          <p:cNvPr id="17411" name="Line Callout 3 16"/>
          <p:cNvSpPr>
            <a:spLocks/>
          </p:cNvSpPr>
          <p:nvPr/>
        </p:nvSpPr>
        <p:spPr bwMode="auto">
          <a:xfrm>
            <a:off x="4427984" y="2852936"/>
            <a:ext cx="4392488" cy="1564506"/>
          </a:xfrm>
          <a:prstGeom prst="borderCallout3">
            <a:avLst>
              <a:gd name="adj1" fmla="val 82579"/>
              <a:gd name="adj2" fmla="val 148"/>
              <a:gd name="adj3" fmla="val 86926"/>
              <a:gd name="adj4" fmla="val -13097"/>
              <a:gd name="adj5" fmla="val 100000"/>
              <a:gd name="adj6" fmla="val -16667"/>
              <a:gd name="adj7" fmla="val 189784"/>
              <a:gd name="adj8" fmla="val 36079"/>
            </a:avLst>
          </a:prstGeom>
          <a:solidFill>
            <a:srgbClr val="FFFFFF"/>
          </a:solidFill>
          <a:ln w="25400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Children enjoy having some, one to one time with an adult and being able to talk about their feelings, school and other issues.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16632"/>
          <a:ext cx="8424936" cy="5888736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568863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With the parents’ consent  the child`s teacher completes a referral form for the ELSA to follow</a:t>
                      </a:r>
                      <a:endParaRPr lang="en-GB" sz="24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 ELSA often works with children on a One to One basis but sometimes the children may work in a group, all activities are tailored to their needs</a:t>
                      </a:r>
                      <a:endParaRPr lang="en-GB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Each week a child has a 30 minute to an hour slot with an ELSA</a:t>
                      </a:r>
                      <a:endParaRPr lang="en-GB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sessions are fun and could include role play, puppets, games, art, crafts and stories</a:t>
                      </a:r>
                      <a:endParaRPr lang="en-GB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There is always time to talk</a:t>
                      </a:r>
                      <a:endParaRPr lang="en-GB" sz="2400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rgbClr val="FF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Every child`s progress is monitored and reviewed on a half-</a:t>
                      </a:r>
                      <a:r>
                        <a:rPr lang="en-GB" sz="2400" b="1" dirty="0" err="1">
                          <a:solidFill>
                            <a:srgbClr val="FF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termly</a:t>
                      </a:r>
                      <a:r>
                        <a:rPr lang="en-GB" sz="2400" b="1" dirty="0">
                          <a:solidFill>
                            <a:srgbClr val="FF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basis</a:t>
                      </a:r>
                      <a:endParaRPr lang="en-GB" sz="2400" dirty="0">
                        <a:solidFill>
                          <a:srgbClr val="FF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"/>
                      </a:pPr>
                      <a:r>
                        <a:rPr lang="en-GB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The child`s teacher and Head teacher are informed of progress and any concerns</a:t>
                      </a:r>
                      <a:endParaRPr lang="en-GB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2376264" cy="1800200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53136"/>
            <a:ext cx="2980299" cy="1714123"/>
          </a:xfrm>
          <a:prstGeom prst="rect">
            <a:avLst/>
          </a:prstGeom>
          <a:noFill/>
        </p:spPr>
      </p:pic>
      <p:sp>
        <p:nvSpPr>
          <p:cNvPr id="19459" name="Oval Callout 19"/>
          <p:cNvSpPr>
            <a:spLocks noChangeArrowheads="1"/>
          </p:cNvSpPr>
          <p:nvPr/>
        </p:nvSpPr>
        <p:spPr bwMode="auto">
          <a:xfrm>
            <a:off x="4211960" y="3645024"/>
            <a:ext cx="4752528" cy="1113085"/>
          </a:xfrm>
          <a:prstGeom prst="wedgeEllipseCallout">
            <a:avLst>
              <a:gd name="adj1" fmla="val -37357"/>
              <a:gd name="adj2" fmla="val 148191"/>
            </a:avLst>
          </a:prstGeom>
          <a:solidFill>
            <a:srgbClr val="FFFFFF"/>
          </a:solidFill>
          <a:ln w="25400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This is a good question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ounded Rectangular Callout 17"/>
          <p:cNvSpPr>
            <a:spLocks noChangeArrowheads="1"/>
          </p:cNvSpPr>
          <p:nvPr/>
        </p:nvSpPr>
        <p:spPr bwMode="auto">
          <a:xfrm>
            <a:off x="1691680" y="1052736"/>
            <a:ext cx="4104456" cy="1387276"/>
          </a:xfrm>
          <a:prstGeom prst="wedgeRoundRectCallout">
            <a:avLst>
              <a:gd name="adj1" fmla="val -36884"/>
              <a:gd name="adj2" fmla="val 133177"/>
              <a:gd name="adj3" fmla="val 16667"/>
            </a:avLst>
          </a:prstGeom>
          <a:solidFill>
            <a:srgbClr val="FFFFFF"/>
          </a:solidFill>
          <a:ln w="25400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How do you help a child with Emotional Literacy Support?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88640"/>
          <a:ext cx="6998184" cy="6659880"/>
        </p:xfrm>
        <a:graphic>
          <a:graphicData uri="http://schemas.openxmlformats.org/drawingml/2006/table">
            <a:tbl>
              <a:tblPr/>
              <a:tblGrid>
                <a:gridCol w="6998184"/>
              </a:tblGrid>
              <a:tr h="663930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It is very important to build a relationship with the child. Every child is unique and I believe in them and I`m interested in them. </a:t>
                      </a:r>
                      <a:endParaRPr lang="en-GB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 find out their interests, worries, strengths, weaknesses and who is significant in their </a:t>
                      </a:r>
                      <a:r>
                        <a:rPr lang="en-GB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lives</a:t>
                      </a:r>
                      <a:endParaRPr lang="en-GB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Through this information and the knowledge from the class teacher, I work out a programme for the child.</a:t>
                      </a:r>
                      <a:endParaRPr lang="en-GB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0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 programme could be on anger management, friendship and social skills, self-image to loss and bereavement</a:t>
                      </a:r>
                      <a:endParaRPr lang="en-GB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0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these emotions stop a child from learning to their potential, therefore, it is wise to intervene with some emotional support so that they do not bottle up their feelings to a stage where they cannot learn</a:t>
                      </a:r>
                      <a:endParaRPr lang="en-GB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000" b="1" dirty="0">
                          <a:solidFill>
                            <a:srgbClr val="FF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 visually demonstrate anger through the use of a firework model and the fuse before explosion.</a:t>
                      </a:r>
                      <a:endParaRPr lang="en-GB" sz="2000" dirty="0">
                        <a:solidFill>
                          <a:srgbClr val="FF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GB" sz="2000" b="1" dirty="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Times New Roman"/>
                        </a:rPr>
                        <a:t>I use puppets to listen to the child and ‘answer’ appropriately</a:t>
                      </a:r>
                      <a:endParaRPr lang="en-GB" sz="2000" dirty="0">
                        <a:solidFill>
                          <a:schemeClr val="accent5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"/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I encourage the child to draw, colour, build things, make crafts so their kinasethic skills are being used. 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515" marR="1085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2304256" cy="2207910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73016"/>
            <a:ext cx="2376264" cy="2722234"/>
          </a:xfrm>
          <a:prstGeom prst="rect">
            <a:avLst/>
          </a:prstGeom>
          <a:noFill/>
        </p:spPr>
      </p:pic>
      <p:sp>
        <p:nvSpPr>
          <p:cNvPr id="7" name="Rounded Rectangular Callout 6"/>
          <p:cNvSpPr/>
          <p:nvPr/>
        </p:nvSpPr>
        <p:spPr>
          <a:xfrm>
            <a:off x="2051720" y="188640"/>
            <a:ext cx="3240360" cy="1980800"/>
          </a:xfrm>
          <a:prstGeom prst="wedgeRoundRectCallout">
            <a:avLst>
              <a:gd name="adj1" fmla="val -48254"/>
              <a:gd name="adj2" fmla="val 1117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Aah, I understand now. Your job must be very rewarding. </a:t>
            </a:r>
            <a:endParaRPr lang="en-GB" dirty="0"/>
          </a:p>
        </p:txBody>
      </p:sp>
      <p:sp>
        <p:nvSpPr>
          <p:cNvPr id="8" name="Rectangular Callout 7"/>
          <p:cNvSpPr/>
          <p:nvPr/>
        </p:nvSpPr>
        <p:spPr>
          <a:xfrm>
            <a:off x="3995936" y="2564904"/>
            <a:ext cx="2880320" cy="2196824"/>
          </a:xfrm>
          <a:prstGeom prst="wedgeRectCallout">
            <a:avLst>
              <a:gd name="adj1" fmla="val 57335"/>
              <a:gd name="adj2" fmla="val 711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Yes it is, especially when I have been able to make a difference to a child`s school life and emotional literacy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503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Sonia</dc:creator>
  <cp:lastModifiedBy>Tina Allison</cp:lastModifiedBy>
  <cp:revision>5</cp:revision>
  <dcterms:created xsi:type="dcterms:W3CDTF">2012-11-26T21:43:51Z</dcterms:created>
  <dcterms:modified xsi:type="dcterms:W3CDTF">2013-12-03T17:47:37Z</dcterms:modified>
</cp:coreProperties>
</file>