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767" r:id="rId4"/>
  </p:sldMasterIdLst>
  <p:notesMasterIdLst>
    <p:notesMasterId r:id="rId14"/>
  </p:notesMasterIdLst>
  <p:handoutMasterIdLst>
    <p:handoutMasterId r:id="rId15"/>
  </p:handoutMasterIdLst>
  <p:sldIdLst>
    <p:sldId id="268" r:id="rId5"/>
    <p:sldId id="269" r:id="rId6"/>
    <p:sldId id="272" r:id="rId7"/>
    <p:sldId id="270" r:id="rId8"/>
    <p:sldId id="273" r:id="rId9"/>
    <p:sldId id="271" r:id="rId10"/>
    <p:sldId id="274" r:id="rId11"/>
    <p:sldId id="267" r:id="rId12"/>
    <p:sldId id="27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35" autoAdjust="0"/>
  </p:normalViewPr>
  <p:slideViewPr>
    <p:cSldViewPr snapToGrid="0" snapToObjects="1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>
        <p:scale>
          <a:sx n="100" d="100"/>
          <a:sy n="100" d="100"/>
        </p:scale>
        <p:origin x="2592" y="-84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C73E014-A6AA-472C-8E12-1D9B2DEC572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AA60B8-51CB-4CEB-8F1F-B3D7B7F00CB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C2B26F-7429-404A-9C5E-0E429E02A42E}" type="datetimeFigureOut">
              <a:rPr lang="en-US" smtClean="0"/>
              <a:t>2/17/2022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884C44-A5E4-4BDA-B29B-03462F06884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0CB09A-41E4-4E88-82E6-007D8262516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AED79-B44F-46F7-9A9D-EC94587FA3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231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5A0E3A-0C98-4EA0-AAC9-F2996360A904}" type="datetimeFigureOut">
              <a:rPr lang="en-US" smtClean="0"/>
              <a:t>2/17/2022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AE1FE-786B-4B83-86A4-F53D629261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498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AAE1FE-786B-4B83-86A4-F53D629261B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850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AAE1FE-786B-4B83-86A4-F53D629261B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5089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AAE1FE-786B-4B83-86A4-F53D629261B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682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75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892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95960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3757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404530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3803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321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130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431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390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651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928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232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293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066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432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0"/>
            <a:ext cx="2356674" cy="6853283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11" name="Freeform 27"/>
            <p:cNvSpPr/>
            <p:nvPr/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523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  <p:sldLayoutId id="2147483781" r:id="rId14"/>
    <p:sldLayoutId id="2147483782" r:id="rId15"/>
    <p:sldLayoutId id="214748378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71000">
              <a:schemeClr val="accent3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93F2CC0B-D5F1-40B8-9CC6-4A36850B66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light spots">
            <a:extLst>
              <a:ext uri="{FF2B5EF4-FFF2-40B4-BE49-F238E27FC236}">
                <a16:creationId xmlns:a16="http://schemas.microsoft.com/office/drawing/2014/main" id="{1A23FE0C-9A67-334E-9B7F-83AA9CF636A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alphaModFix amt="4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10"/>
            <a:ext cx="1219200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266081D-517B-5D43-A7B4-E67DDEDC0B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8812" y="3372853"/>
            <a:ext cx="8915399" cy="2262781"/>
          </a:xfrm>
        </p:spPr>
        <p:txBody>
          <a:bodyPr>
            <a:normAutofit/>
          </a:bodyPr>
          <a:lstStyle/>
          <a:p>
            <a:r>
              <a:rPr lang="en-US" sz="13800" b="1" dirty="0" smtClean="0">
                <a:ln w="57150">
                  <a:solidFill>
                    <a:schemeClr val="bg1"/>
                  </a:solidFill>
                </a:ln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Spoons</a:t>
            </a:r>
            <a:endParaRPr lang="en-US" sz="13800" b="1" dirty="0">
              <a:ln w="57150">
                <a:solidFill>
                  <a:schemeClr val="bg1"/>
                </a:solidFill>
              </a:ln>
              <a:solidFill>
                <a:schemeClr val="tx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31C6CE6-1810-44ED-A6D7-3FF53040AE2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21" name="Freeform 11">
              <a:extLst>
                <a:ext uri="{FF2B5EF4-FFF2-40B4-BE49-F238E27FC236}">
                  <a16:creationId xmlns:a16="http://schemas.microsoft.com/office/drawing/2014/main" id="{1F6D8BFE-D0D0-4BAE-9D5A-701DE7D3CEE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2">
              <a:extLst>
                <a:ext uri="{FF2B5EF4-FFF2-40B4-BE49-F238E27FC236}">
                  <a16:creationId xmlns:a16="http://schemas.microsoft.com/office/drawing/2014/main" id="{53F86D30-CEDB-4D96-AF73-AA3CD5A437B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3">
              <a:extLst>
                <a:ext uri="{FF2B5EF4-FFF2-40B4-BE49-F238E27FC236}">
                  <a16:creationId xmlns:a16="http://schemas.microsoft.com/office/drawing/2014/main" id="{F5187540-C4C8-410C-A395-69FCB1C86C2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14">
              <a:extLst>
                <a:ext uri="{FF2B5EF4-FFF2-40B4-BE49-F238E27FC236}">
                  <a16:creationId xmlns:a16="http://schemas.microsoft.com/office/drawing/2014/main" id="{75BD6E4A-797C-451B-B08F-D99C1A9D13F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5">
              <a:extLst>
                <a:ext uri="{FF2B5EF4-FFF2-40B4-BE49-F238E27FC236}">
                  <a16:creationId xmlns:a16="http://schemas.microsoft.com/office/drawing/2014/main" id="{0D241082-BAFA-462E-827B-5814B020F5C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6">
              <a:extLst>
                <a:ext uri="{FF2B5EF4-FFF2-40B4-BE49-F238E27FC236}">
                  <a16:creationId xmlns:a16="http://schemas.microsoft.com/office/drawing/2014/main" id="{2920CCBD-116D-450B-9608-99F05F7D78A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7">
              <a:extLst>
                <a:ext uri="{FF2B5EF4-FFF2-40B4-BE49-F238E27FC236}">
                  <a16:creationId xmlns:a16="http://schemas.microsoft.com/office/drawing/2014/main" id="{A57CD3DE-CEAF-4BD4-A5EF-24B3E622BB5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8">
              <a:extLst>
                <a:ext uri="{FF2B5EF4-FFF2-40B4-BE49-F238E27FC236}">
                  <a16:creationId xmlns:a16="http://schemas.microsoft.com/office/drawing/2014/main" id="{4EC3258C-366B-4629-A7D3-5173D3637D8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19">
              <a:extLst>
                <a:ext uri="{FF2B5EF4-FFF2-40B4-BE49-F238E27FC236}">
                  <a16:creationId xmlns:a16="http://schemas.microsoft.com/office/drawing/2014/main" id="{D444D63A-CE2B-4ACD-BA0E-4ADECAD86F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20">
              <a:extLst>
                <a:ext uri="{FF2B5EF4-FFF2-40B4-BE49-F238E27FC236}">
                  <a16:creationId xmlns:a16="http://schemas.microsoft.com/office/drawing/2014/main" id="{7A504DF6-187A-4A54-96E8-3F3F28AAAA3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21">
              <a:extLst>
                <a:ext uri="{FF2B5EF4-FFF2-40B4-BE49-F238E27FC236}">
                  <a16:creationId xmlns:a16="http://schemas.microsoft.com/office/drawing/2014/main" id="{FE04C6F5-6DC5-4C7E-9278-9BE624FC782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22">
              <a:extLst>
                <a:ext uri="{FF2B5EF4-FFF2-40B4-BE49-F238E27FC236}">
                  <a16:creationId xmlns:a16="http://schemas.microsoft.com/office/drawing/2014/main" id="{94A02D9B-E6A9-4D6A-9D2A-D81C7680245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B78034A6-3565-46AA-9E73-1C954666AB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30"/>
            <a:ext cx="2356675" cy="6853284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35" name="Freeform 27">
              <a:extLst>
                <a:ext uri="{FF2B5EF4-FFF2-40B4-BE49-F238E27FC236}">
                  <a16:creationId xmlns:a16="http://schemas.microsoft.com/office/drawing/2014/main" id="{04947AA2-A772-42CB-9CEC-065095D3DC7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6" name="Freeform 28">
              <a:extLst>
                <a:ext uri="{FF2B5EF4-FFF2-40B4-BE49-F238E27FC236}">
                  <a16:creationId xmlns:a16="http://schemas.microsoft.com/office/drawing/2014/main" id="{83C52D84-DEC1-4E16-972E-8EEA5D52245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7" name="Freeform 29">
              <a:extLst>
                <a:ext uri="{FF2B5EF4-FFF2-40B4-BE49-F238E27FC236}">
                  <a16:creationId xmlns:a16="http://schemas.microsoft.com/office/drawing/2014/main" id="{2036A28D-EF09-41F7-906F-CF4053615AE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8" name="Freeform 30">
              <a:extLst>
                <a:ext uri="{FF2B5EF4-FFF2-40B4-BE49-F238E27FC236}">
                  <a16:creationId xmlns:a16="http://schemas.microsoft.com/office/drawing/2014/main" id="{EE8D92C7-C907-4120-95E3-80E3DC85BBA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9" name="Freeform 31">
              <a:extLst>
                <a:ext uri="{FF2B5EF4-FFF2-40B4-BE49-F238E27FC236}">
                  <a16:creationId xmlns:a16="http://schemas.microsoft.com/office/drawing/2014/main" id="{BBCEAAB8-CD22-41D7-B330-702682A27CE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0" name="Freeform 32">
              <a:extLst>
                <a:ext uri="{FF2B5EF4-FFF2-40B4-BE49-F238E27FC236}">
                  <a16:creationId xmlns:a16="http://schemas.microsoft.com/office/drawing/2014/main" id="{6BBC1FEE-3D72-492B-8D8A-BE1A55076F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1" name="Freeform 33">
              <a:extLst>
                <a:ext uri="{FF2B5EF4-FFF2-40B4-BE49-F238E27FC236}">
                  <a16:creationId xmlns:a16="http://schemas.microsoft.com/office/drawing/2014/main" id="{C28C6E5C-C393-435C-96A1-AA2859BDCB8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2" name="Freeform 34">
              <a:extLst>
                <a:ext uri="{FF2B5EF4-FFF2-40B4-BE49-F238E27FC236}">
                  <a16:creationId xmlns:a16="http://schemas.microsoft.com/office/drawing/2014/main" id="{2C2C991F-AC51-4DF5-B8DD-19B08C1CBF4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3" name="Freeform 35">
              <a:extLst>
                <a:ext uri="{FF2B5EF4-FFF2-40B4-BE49-F238E27FC236}">
                  <a16:creationId xmlns:a16="http://schemas.microsoft.com/office/drawing/2014/main" id="{9C916B5F-285D-4F5A-9085-6781753AFB3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4" name="Freeform 36">
              <a:extLst>
                <a:ext uri="{FF2B5EF4-FFF2-40B4-BE49-F238E27FC236}">
                  <a16:creationId xmlns:a16="http://schemas.microsoft.com/office/drawing/2014/main" id="{0375DD5F-9D17-4873-B697-3D44A5EBEC7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5" name="Freeform 37">
              <a:extLst>
                <a:ext uri="{FF2B5EF4-FFF2-40B4-BE49-F238E27FC236}">
                  <a16:creationId xmlns:a16="http://schemas.microsoft.com/office/drawing/2014/main" id="{A159BBC7-6A8B-4612-94A8-56323452C7B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6" name="Freeform 38">
              <a:extLst>
                <a:ext uri="{FF2B5EF4-FFF2-40B4-BE49-F238E27FC236}">
                  <a16:creationId xmlns:a16="http://schemas.microsoft.com/office/drawing/2014/main" id="{177C901C-F8DE-4C99-95C8-F8CA1B84F76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48" name="Rectangle 47">
            <a:extLst>
              <a:ext uri="{FF2B5EF4-FFF2-40B4-BE49-F238E27FC236}">
                <a16:creationId xmlns:a16="http://schemas.microsoft.com/office/drawing/2014/main" id="{D1D655F2-6D15-4265-ADEE-EF0075C139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0" name="Freeform 69">
            <a:extLst>
              <a:ext uri="{FF2B5EF4-FFF2-40B4-BE49-F238E27FC236}">
                <a16:creationId xmlns:a16="http://schemas.microsoft.com/office/drawing/2014/main" id="{3248A930-1A6E-4EFB-8213-D1AC735BE06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69973" y="828062"/>
            <a:ext cx="1262965" cy="5363606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178886">
            <a:off x="7889458" y="989550"/>
            <a:ext cx="1262965" cy="5363606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411460">
            <a:off x="9812238" y="1012738"/>
            <a:ext cx="1262965" cy="5363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41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81052" y="446088"/>
            <a:ext cx="5277394" cy="976312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GB" sz="4800" dirty="0" smtClean="0"/>
              <a:t>Why Spoons?</a:t>
            </a:r>
            <a:endParaRPr lang="en-GB" sz="4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1881052" y="1598613"/>
            <a:ext cx="5277394" cy="4262436"/>
          </a:xfr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GB" sz="1800" dirty="0"/>
              <a:t>Imagine that the energy we have for managing challenges each day can be measured in spoons. </a:t>
            </a:r>
          </a:p>
          <a:p>
            <a:r>
              <a:rPr lang="en-GB" sz="1800" dirty="0"/>
              <a:t>By ‘challenges’ we mean stressful or energy using activities or </a:t>
            </a:r>
            <a:r>
              <a:rPr lang="en-GB" sz="1800" dirty="0" smtClean="0"/>
              <a:t>places </a:t>
            </a:r>
            <a:r>
              <a:rPr lang="en-GB" sz="1800" dirty="0"/>
              <a:t>such as tricky lessons, busy corridors or playtime. </a:t>
            </a:r>
          </a:p>
          <a:p>
            <a:r>
              <a:rPr lang="en-GB" sz="1800" dirty="0"/>
              <a:t>We are going to imagine that we start the day with 20 spoons to use throughout the day. </a:t>
            </a:r>
          </a:p>
          <a:p>
            <a:r>
              <a:rPr lang="en-GB" sz="1800" dirty="0"/>
              <a:t>Some days we may have more or less than this though- for example we may only have 10 spoons if we are having a difficult time, or had a bad night’s sleep. After a calm and happy time, may have 25.</a:t>
            </a:r>
          </a:p>
          <a:p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411460">
            <a:off x="8282330" y="475255"/>
            <a:ext cx="1262965" cy="536360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622431">
            <a:off x="8872006" y="1129647"/>
            <a:ext cx="1209940" cy="513841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866279">
            <a:off x="9111375" y="2255725"/>
            <a:ext cx="1065223" cy="4523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537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3702" y="1311279"/>
            <a:ext cx="1262965" cy="5363606"/>
          </a:xfrm>
          <a:prstGeom prst="rect">
            <a:avLst/>
          </a:prstGeom>
        </p:spPr>
      </p:pic>
      <p:sp>
        <p:nvSpPr>
          <p:cNvPr id="5" name="Oval Callout 4"/>
          <p:cNvSpPr/>
          <p:nvPr/>
        </p:nvSpPr>
        <p:spPr>
          <a:xfrm>
            <a:off x="4572000" y="627017"/>
            <a:ext cx="6400800" cy="3866606"/>
          </a:xfrm>
          <a:prstGeom prst="wedgeEllipseCallout">
            <a:avLst>
              <a:gd name="adj1" fmla="val -78792"/>
              <a:gd name="adj2" fmla="val 3041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might cause you to wake up with more or less spoons?</a:t>
            </a:r>
            <a:endParaRPr lang="en-GB" sz="3600" dirty="0">
              <a:ln>
                <a:solidFill>
                  <a:schemeClr val="bg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89386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5852160" y="1094103"/>
            <a:ext cx="5277394" cy="4553993"/>
          </a:xfr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1800" dirty="0"/>
              <a:t>Every stress and challenge takes spoons. </a:t>
            </a:r>
          </a:p>
          <a:p>
            <a:r>
              <a:rPr lang="en-GB" sz="1800" dirty="0"/>
              <a:t>This can include ‘fun’ activities </a:t>
            </a:r>
            <a:r>
              <a:rPr lang="en-GB" sz="1800" dirty="0" smtClean="0"/>
              <a:t>(playing </a:t>
            </a:r>
            <a:r>
              <a:rPr lang="en-GB" sz="1800" dirty="0"/>
              <a:t>with our friends can be fun but dealing with friendship issues is hard). </a:t>
            </a:r>
          </a:p>
          <a:p>
            <a:r>
              <a:rPr lang="en-GB" sz="1800" dirty="0"/>
              <a:t>In school, taking part in a challenging maths lesson, dealing with a loud corridor or coping with the friendships at playtime, may each take a spoon (3 spoons in total). </a:t>
            </a:r>
          </a:p>
          <a:p>
            <a:r>
              <a:rPr lang="en-GB" sz="1800" dirty="0"/>
              <a:t>It is easy to see how the school day uses up our spoons quickly! </a:t>
            </a:r>
          </a:p>
          <a:p>
            <a:r>
              <a:rPr lang="en-GB" sz="1800" dirty="0"/>
              <a:t>This is a problem, because when we run out of spoons, we run out of the ability to cope.</a:t>
            </a:r>
          </a:p>
          <a:p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4722" y="284490"/>
            <a:ext cx="1262965" cy="536360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265542">
            <a:off x="2444648" y="1054451"/>
            <a:ext cx="1209940" cy="513841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7670470">
            <a:off x="2109683" y="2318054"/>
            <a:ext cx="1065223" cy="4523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503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09834" y="1076147"/>
            <a:ext cx="1262965" cy="5363606"/>
          </a:xfrm>
          <a:prstGeom prst="rect">
            <a:avLst/>
          </a:prstGeom>
        </p:spPr>
      </p:pic>
      <p:sp>
        <p:nvSpPr>
          <p:cNvPr id="5" name="Oval Callout 4"/>
          <p:cNvSpPr/>
          <p:nvPr/>
        </p:nvSpPr>
        <p:spPr>
          <a:xfrm>
            <a:off x="1397726" y="862149"/>
            <a:ext cx="6400800" cy="3866606"/>
          </a:xfrm>
          <a:prstGeom prst="wedgeEllipseCallout">
            <a:avLst>
              <a:gd name="adj1" fmla="val 72432"/>
              <a:gd name="adj2" fmla="val -3378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might use up your spoons?</a:t>
            </a:r>
            <a:endParaRPr lang="en-GB" sz="3600" dirty="0">
              <a:ln>
                <a:solidFill>
                  <a:schemeClr val="bg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6092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6910251" y="1481635"/>
            <a:ext cx="4859383" cy="4723222"/>
          </a:xfr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1600" dirty="0"/>
              <a:t>The good news is that we can also fill our spoons. For example, we might gain spoons with time spent on: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/>
              <a:t>Our special </a:t>
            </a:r>
            <a:r>
              <a:rPr lang="en-GB" sz="1600" dirty="0" smtClean="0"/>
              <a:t>interests such as reading or Lego</a:t>
            </a:r>
            <a:endParaRPr lang="en-GB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/>
              <a:t>Being </a:t>
            </a:r>
            <a:r>
              <a:rPr lang="en-GB" sz="1600" dirty="0" smtClean="0"/>
              <a:t>outdoors/having some time to ourselves</a:t>
            </a:r>
            <a:endParaRPr lang="en-GB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/>
              <a:t>Drawing/being creative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/>
              <a:t>Baking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/>
              <a:t>A favourite sport/exercise</a:t>
            </a:r>
          </a:p>
          <a:p>
            <a:r>
              <a:rPr lang="en-GB" sz="1600" dirty="0"/>
              <a:t>This will be very individual as we all enjoy different things. </a:t>
            </a:r>
          </a:p>
          <a:p>
            <a:r>
              <a:rPr lang="en-GB" sz="1600" dirty="0"/>
              <a:t>Filling our spoons is always a good investment for the rest of the day, or even the next day as it means we can cope better</a:t>
            </a:r>
            <a:r>
              <a:rPr lang="en-GB" sz="1600" dirty="0" smtClean="0"/>
              <a:t>.</a:t>
            </a:r>
            <a:endParaRPr lang="en-GB" sz="1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7652" y="841251"/>
            <a:ext cx="1262965" cy="5363606"/>
          </a:xfrm>
          <a:prstGeom prst="rect">
            <a:avLst/>
          </a:prstGeom>
        </p:spPr>
      </p:pic>
      <p:sp>
        <p:nvSpPr>
          <p:cNvPr id="11" name="Text Placeholder 5"/>
          <p:cNvSpPr txBox="1">
            <a:spLocks/>
          </p:cNvSpPr>
          <p:nvPr/>
        </p:nvSpPr>
        <p:spPr>
          <a:xfrm>
            <a:off x="187012" y="393653"/>
            <a:ext cx="4585063" cy="17747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dirty="0"/>
              <a:t>When we ‘lose’ all our spoons, we have no energy left to cope with anything. </a:t>
            </a:r>
          </a:p>
          <a:p>
            <a:r>
              <a:rPr lang="en-GB" sz="1800" dirty="0"/>
              <a:t>We </a:t>
            </a:r>
            <a:r>
              <a:rPr lang="en-GB" sz="1800" dirty="0" smtClean="0"/>
              <a:t>have </a:t>
            </a:r>
            <a:r>
              <a:rPr lang="en-GB" sz="1800" dirty="0"/>
              <a:t>no </a:t>
            </a:r>
            <a:r>
              <a:rPr lang="en-GB" sz="1800" dirty="0" smtClean="0"/>
              <a:t>resilience </a:t>
            </a:r>
            <a:r>
              <a:rPr lang="en-GB" sz="1800" dirty="0"/>
              <a:t>left to </a:t>
            </a:r>
            <a:r>
              <a:rPr lang="en-GB" sz="1800" dirty="0" smtClean="0"/>
              <a:t>learn. </a:t>
            </a:r>
            <a:endParaRPr lang="en-GB" sz="1800" dirty="0"/>
          </a:p>
          <a:p>
            <a:r>
              <a:rPr lang="en-GB" sz="1800" dirty="0"/>
              <a:t>We need to </a:t>
            </a:r>
            <a:r>
              <a:rPr lang="en-GB" sz="1800" dirty="0" smtClean="0"/>
              <a:t>avoid </a:t>
            </a:r>
            <a:r>
              <a:rPr lang="en-GB" sz="1800" dirty="0"/>
              <a:t>losing all </a:t>
            </a:r>
            <a:r>
              <a:rPr lang="en-GB" sz="1800" dirty="0" smtClean="0"/>
              <a:t>our spoons!</a:t>
            </a:r>
            <a:endParaRPr lang="en-GB" sz="1800" dirty="0"/>
          </a:p>
          <a:p>
            <a:endParaRPr lang="en-GB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0561" y="2692332"/>
            <a:ext cx="827092" cy="351252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8213" y="3722329"/>
            <a:ext cx="584559" cy="248252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7316" y="4832670"/>
            <a:ext cx="323108" cy="1372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964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3702" y="1311279"/>
            <a:ext cx="1262965" cy="5363606"/>
          </a:xfrm>
          <a:prstGeom prst="rect">
            <a:avLst/>
          </a:prstGeom>
        </p:spPr>
      </p:pic>
      <p:sp>
        <p:nvSpPr>
          <p:cNvPr id="5" name="Oval Callout 4"/>
          <p:cNvSpPr/>
          <p:nvPr/>
        </p:nvSpPr>
        <p:spPr>
          <a:xfrm>
            <a:off x="4572000" y="627017"/>
            <a:ext cx="6400800" cy="3866606"/>
          </a:xfrm>
          <a:prstGeom prst="wedgeEllipseCallout">
            <a:avLst>
              <a:gd name="adj1" fmla="val -78792"/>
              <a:gd name="adj2" fmla="val 3041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might fill your spoons?</a:t>
            </a:r>
            <a:endParaRPr lang="en-GB" sz="3600" dirty="0">
              <a:ln>
                <a:solidFill>
                  <a:schemeClr val="bg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42587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71000">
              <a:schemeClr val="accent3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3F2CC0B-D5F1-40B8-9CC6-4A36850B66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light spots">
            <a:extLst>
              <a:ext uri="{FF2B5EF4-FFF2-40B4-BE49-F238E27FC236}">
                <a16:creationId xmlns:a16="http://schemas.microsoft.com/office/drawing/2014/main" id="{1A23FE0C-9A67-334E-9B7F-83AA9CF636A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alphaModFix amt="4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"/>
            <a:ext cx="12192000" cy="6857990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631C6CE6-1810-44ED-A6D7-3FF53040AE2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1F6D8BFE-D0D0-4BAE-9D5A-701DE7D3CEE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53F86D30-CEDB-4D96-AF73-AA3CD5A437B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F5187540-C4C8-410C-A395-69FCB1C86C2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75BD6E4A-797C-451B-B08F-D99C1A9D13F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0D241082-BAFA-462E-827B-5814B020F5C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2920CCBD-116D-450B-9608-99F05F7D78A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A57CD3DE-CEAF-4BD4-A5EF-24B3E622BB5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4EC3258C-366B-4629-A7D3-5173D3637D8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D444D63A-CE2B-4ACD-BA0E-4ADECAD86F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7A504DF6-187A-4A54-96E8-3F3F28AAAA3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FE04C6F5-6DC5-4C7E-9278-9BE624FC782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94A02D9B-E6A9-4D6A-9D2A-D81C7680245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78034A6-3565-46AA-9E73-1C954666AB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30"/>
            <a:ext cx="2356675" cy="6853284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27" name="Freeform 27">
              <a:extLst>
                <a:ext uri="{FF2B5EF4-FFF2-40B4-BE49-F238E27FC236}">
                  <a16:creationId xmlns:a16="http://schemas.microsoft.com/office/drawing/2014/main" id="{04947AA2-A772-42CB-9CEC-065095D3DC7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28">
              <a:extLst>
                <a:ext uri="{FF2B5EF4-FFF2-40B4-BE49-F238E27FC236}">
                  <a16:creationId xmlns:a16="http://schemas.microsoft.com/office/drawing/2014/main" id="{83C52D84-DEC1-4E16-972E-8EEA5D52245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29">
              <a:extLst>
                <a:ext uri="{FF2B5EF4-FFF2-40B4-BE49-F238E27FC236}">
                  <a16:creationId xmlns:a16="http://schemas.microsoft.com/office/drawing/2014/main" id="{2036A28D-EF09-41F7-906F-CF4053615AE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30">
              <a:extLst>
                <a:ext uri="{FF2B5EF4-FFF2-40B4-BE49-F238E27FC236}">
                  <a16:creationId xmlns:a16="http://schemas.microsoft.com/office/drawing/2014/main" id="{EE8D92C7-C907-4120-95E3-80E3DC85BBA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31">
              <a:extLst>
                <a:ext uri="{FF2B5EF4-FFF2-40B4-BE49-F238E27FC236}">
                  <a16:creationId xmlns:a16="http://schemas.microsoft.com/office/drawing/2014/main" id="{BBCEAAB8-CD22-41D7-B330-702682A27CE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32">
              <a:extLst>
                <a:ext uri="{FF2B5EF4-FFF2-40B4-BE49-F238E27FC236}">
                  <a16:creationId xmlns:a16="http://schemas.microsoft.com/office/drawing/2014/main" id="{6BBC1FEE-3D72-492B-8D8A-BE1A55076F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33">
              <a:extLst>
                <a:ext uri="{FF2B5EF4-FFF2-40B4-BE49-F238E27FC236}">
                  <a16:creationId xmlns:a16="http://schemas.microsoft.com/office/drawing/2014/main" id="{C28C6E5C-C393-435C-96A1-AA2859BDCB8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34">
              <a:extLst>
                <a:ext uri="{FF2B5EF4-FFF2-40B4-BE49-F238E27FC236}">
                  <a16:creationId xmlns:a16="http://schemas.microsoft.com/office/drawing/2014/main" id="{2C2C991F-AC51-4DF5-B8DD-19B08C1CBF4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35">
              <a:extLst>
                <a:ext uri="{FF2B5EF4-FFF2-40B4-BE49-F238E27FC236}">
                  <a16:creationId xmlns:a16="http://schemas.microsoft.com/office/drawing/2014/main" id="{9C916B5F-285D-4F5A-9085-6781753AFB3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6" name="Freeform 36">
              <a:extLst>
                <a:ext uri="{FF2B5EF4-FFF2-40B4-BE49-F238E27FC236}">
                  <a16:creationId xmlns:a16="http://schemas.microsoft.com/office/drawing/2014/main" id="{0375DD5F-9D17-4873-B697-3D44A5EBEC7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7" name="Freeform 37">
              <a:extLst>
                <a:ext uri="{FF2B5EF4-FFF2-40B4-BE49-F238E27FC236}">
                  <a16:creationId xmlns:a16="http://schemas.microsoft.com/office/drawing/2014/main" id="{A159BBC7-6A8B-4612-94A8-56323452C7B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8" name="Freeform 38">
              <a:extLst>
                <a:ext uri="{FF2B5EF4-FFF2-40B4-BE49-F238E27FC236}">
                  <a16:creationId xmlns:a16="http://schemas.microsoft.com/office/drawing/2014/main" id="{177C901C-F8DE-4C99-95C8-F8CA1B84F76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40" name="Rectangle 39">
            <a:extLst>
              <a:ext uri="{FF2B5EF4-FFF2-40B4-BE49-F238E27FC236}">
                <a16:creationId xmlns:a16="http://schemas.microsoft.com/office/drawing/2014/main" id="{D1D655F2-6D15-4265-ADEE-EF0075C139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2" name="Freeform 69">
            <a:extLst>
              <a:ext uri="{FF2B5EF4-FFF2-40B4-BE49-F238E27FC236}">
                <a16:creationId xmlns:a16="http://schemas.microsoft.com/office/drawing/2014/main" id="{3248A930-1A6E-4EFB-8213-D1AC735BE06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350936"/>
              </p:ext>
            </p:extLst>
          </p:nvPr>
        </p:nvGraphicFramePr>
        <p:xfrm>
          <a:off x="1935198" y="719666"/>
          <a:ext cx="8235406" cy="53806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7703">
                  <a:extLst>
                    <a:ext uri="{9D8B030D-6E8A-4147-A177-3AD203B41FA5}">
                      <a16:colId xmlns:a16="http://schemas.microsoft.com/office/drawing/2014/main" val="3463792846"/>
                    </a:ext>
                  </a:extLst>
                </a:gridCol>
                <a:gridCol w="4117703">
                  <a:extLst>
                    <a:ext uri="{9D8B030D-6E8A-4147-A177-3AD203B41FA5}">
                      <a16:colId xmlns:a16="http://schemas.microsoft.com/office/drawing/2014/main" val="760762793"/>
                    </a:ext>
                  </a:extLst>
                </a:gridCol>
              </a:tblGrid>
              <a:tr h="80576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What takes a spoon?</a:t>
                      </a:r>
                      <a:endParaRPr lang="en-GB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What gives a spoon?</a:t>
                      </a:r>
                      <a:endParaRPr lang="en-GB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1733418"/>
                  </a:ext>
                </a:extLst>
              </a:tr>
              <a:tr h="653561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9413289"/>
                  </a:ext>
                </a:extLst>
              </a:tr>
              <a:tr h="653561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667266"/>
                  </a:ext>
                </a:extLst>
              </a:tr>
              <a:tr h="653561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262057"/>
                  </a:ext>
                </a:extLst>
              </a:tr>
              <a:tr h="653561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4748332"/>
                  </a:ext>
                </a:extLst>
              </a:tr>
              <a:tr h="653561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4954612"/>
                  </a:ext>
                </a:extLst>
              </a:tr>
              <a:tr h="653561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512690"/>
                  </a:ext>
                </a:extLst>
              </a:tr>
              <a:tr h="653561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92948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3739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71000">
              <a:schemeClr val="accent3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3F2CC0B-D5F1-40B8-9CC6-4A36850B66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light spots">
            <a:extLst>
              <a:ext uri="{FF2B5EF4-FFF2-40B4-BE49-F238E27FC236}">
                <a16:creationId xmlns:a16="http://schemas.microsoft.com/office/drawing/2014/main" id="{1A23FE0C-9A67-334E-9B7F-83AA9CF636A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alphaModFix amt="4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"/>
            <a:ext cx="12192000" cy="6857990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631C6CE6-1810-44ED-A6D7-3FF53040AE2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1F6D8BFE-D0D0-4BAE-9D5A-701DE7D3CEE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53F86D30-CEDB-4D96-AF73-AA3CD5A437B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F5187540-C4C8-410C-A395-69FCB1C86C2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75BD6E4A-797C-451B-B08F-D99C1A9D13F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0D241082-BAFA-462E-827B-5814B020F5C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2920CCBD-116D-450B-9608-99F05F7D78A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A57CD3DE-CEAF-4BD4-A5EF-24B3E622BB5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4EC3258C-366B-4629-A7D3-5173D3637D8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D444D63A-CE2B-4ACD-BA0E-4ADECAD86F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7A504DF6-187A-4A54-96E8-3F3F28AAAA3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FE04C6F5-6DC5-4C7E-9278-9BE624FC782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94A02D9B-E6A9-4D6A-9D2A-D81C7680245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78034A6-3565-46AA-9E73-1C954666AB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30"/>
            <a:ext cx="2356675" cy="6853284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27" name="Freeform 27">
              <a:extLst>
                <a:ext uri="{FF2B5EF4-FFF2-40B4-BE49-F238E27FC236}">
                  <a16:creationId xmlns:a16="http://schemas.microsoft.com/office/drawing/2014/main" id="{04947AA2-A772-42CB-9CEC-065095D3DC7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28">
              <a:extLst>
                <a:ext uri="{FF2B5EF4-FFF2-40B4-BE49-F238E27FC236}">
                  <a16:creationId xmlns:a16="http://schemas.microsoft.com/office/drawing/2014/main" id="{83C52D84-DEC1-4E16-972E-8EEA5D52245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29">
              <a:extLst>
                <a:ext uri="{FF2B5EF4-FFF2-40B4-BE49-F238E27FC236}">
                  <a16:creationId xmlns:a16="http://schemas.microsoft.com/office/drawing/2014/main" id="{2036A28D-EF09-41F7-906F-CF4053615AE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30">
              <a:extLst>
                <a:ext uri="{FF2B5EF4-FFF2-40B4-BE49-F238E27FC236}">
                  <a16:creationId xmlns:a16="http://schemas.microsoft.com/office/drawing/2014/main" id="{EE8D92C7-C907-4120-95E3-80E3DC85BBA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31">
              <a:extLst>
                <a:ext uri="{FF2B5EF4-FFF2-40B4-BE49-F238E27FC236}">
                  <a16:creationId xmlns:a16="http://schemas.microsoft.com/office/drawing/2014/main" id="{BBCEAAB8-CD22-41D7-B330-702682A27CE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32">
              <a:extLst>
                <a:ext uri="{FF2B5EF4-FFF2-40B4-BE49-F238E27FC236}">
                  <a16:creationId xmlns:a16="http://schemas.microsoft.com/office/drawing/2014/main" id="{6BBC1FEE-3D72-492B-8D8A-BE1A55076F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33">
              <a:extLst>
                <a:ext uri="{FF2B5EF4-FFF2-40B4-BE49-F238E27FC236}">
                  <a16:creationId xmlns:a16="http://schemas.microsoft.com/office/drawing/2014/main" id="{C28C6E5C-C393-435C-96A1-AA2859BDCB8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34">
              <a:extLst>
                <a:ext uri="{FF2B5EF4-FFF2-40B4-BE49-F238E27FC236}">
                  <a16:creationId xmlns:a16="http://schemas.microsoft.com/office/drawing/2014/main" id="{2C2C991F-AC51-4DF5-B8DD-19B08C1CBF4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35">
              <a:extLst>
                <a:ext uri="{FF2B5EF4-FFF2-40B4-BE49-F238E27FC236}">
                  <a16:creationId xmlns:a16="http://schemas.microsoft.com/office/drawing/2014/main" id="{9C916B5F-285D-4F5A-9085-6781753AFB3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6" name="Freeform 36">
              <a:extLst>
                <a:ext uri="{FF2B5EF4-FFF2-40B4-BE49-F238E27FC236}">
                  <a16:creationId xmlns:a16="http://schemas.microsoft.com/office/drawing/2014/main" id="{0375DD5F-9D17-4873-B697-3D44A5EBEC7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7" name="Freeform 37">
              <a:extLst>
                <a:ext uri="{FF2B5EF4-FFF2-40B4-BE49-F238E27FC236}">
                  <a16:creationId xmlns:a16="http://schemas.microsoft.com/office/drawing/2014/main" id="{A159BBC7-6A8B-4612-94A8-56323452C7B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8" name="Freeform 38">
              <a:extLst>
                <a:ext uri="{FF2B5EF4-FFF2-40B4-BE49-F238E27FC236}">
                  <a16:creationId xmlns:a16="http://schemas.microsoft.com/office/drawing/2014/main" id="{177C901C-F8DE-4C99-95C8-F8CA1B84F76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40" name="Rectangle 39">
            <a:extLst>
              <a:ext uri="{FF2B5EF4-FFF2-40B4-BE49-F238E27FC236}">
                <a16:creationId xmlns:a16="http://schemas.microsoft.com/office/drawing/2014/main" id="{D1D655F2-6D15-4265-ADEE-EF0075C139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2" name="Freeform 69">
            <a:extLst>
              <a:ext uri="{FF2B5EF4-FFF2-40B4-BE49-F238E27FC236}">
                <a16:creationId xmlns:a16="http://schemas.microsoft.com/office/drawing/2014/main" id="{3248A930-1A6E-4EFB-8213-D1AC735BE06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5570784"/>
              </p:ext>
            </p:extLst>
          </p:nvPr>
        </p:nvGraphicFramePr>
        <p:xfrm>
          <a:off x="1877718" y="761589"/>
          <a:ext cx="8206510" cy="52259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3255">
                  <a:extLst>
                    <a:ext uri="{9D8B030D-6E8A-4147-A177-3AD203B41FA5}">
                      <a16:colId xmlns:a16="http://schemas.microsoft.com/office/drawing/2014/main" val="3463792846"/>
                    </a:ext>
                  </a:extLst>
                </a:gridCol>
                <a:gridCol w="4103255">
                  <a:extLst>
                    <a:ext uri="{9D8B030D-6E8A-4147-A177-3AD203B41FA5}">
                      <a16:colId xmlns:a16="http://schemas.microsoft.com/office/drawing/2014/main" val="760762793"/>
                    </a:ext>
                  </a:extLst>
                </a:gridCol>
              </a:tblGrid>
              <a:tr h="629636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When I have…</a:t>
                      </a:r>
                      <a:endParaRPr lang="en-GB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 can tell because</a:t>
                      </a:r>
                      <a:r>
                        <a:rPr lang="en-GB" sz="2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I…</a:t>
                      </a:r>
                      <a:endParaRPr lang="en-GB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1733418"/>
                  </a:ext>
                </a:extLst>
              </a:tr>
              <a:tr h="510705">
                <a:tc>
                  <a:txBody>
                    <a:bodyPr/>
                    <a:lstStyle/>
                    <a:p>
                      <a:r>
                        <a:rPr lang="en-GB" dirty="0" smtClean="0"/>
                        <a:t>20 spoons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9413289"/>
                  </a:ext>
                </a:extLst>
              </a:tr>
              <a:tr h="51070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667266"/>
                  </a:ext>
                </a:extLst>
              </a:tr>
              <a:tr h="510705">
                <a:tc>
                  <a:txBody>
                    <a:bodyPr/>
                    <a:lstStyle/>
                    <a:p>
                      <a:r>
                        <a:rPr lang="en-GB" dirty="0" smtClean="0"/>
                        <a:t>15 spoons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262057"/>
                  </a:ext>
                </a:extLst>
              </a:tr>
              <a:tr h="51070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4748332"/>
                  </a:ext>
                </a:extLst>
              </a:tr>
              <a:tr h="510705">
                <a:tc>
                  <a:txBody>
                    <a:bodyPr/>
                    <a:lstStyle/>
                    <a:p>
                      <a:r>
                        <a:rPr lang="en-GB" dirty="0" smtClean="0"/>
                        <a:t>10 spoons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4954612"/>
                  </a:ext>
                </a:extLst>
              </a:tr>
              <a:tr h="51070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512690"/>
                  </a:ext>
                </a:extLst>
              </a:tr>
              <a:tr h="510705">
                <a:tc>
                  <a:txBody>
                    <a:bodyPr/>
                    <a:lstStyle/>
                    <a:p>
                      <a:r>
                        <a:rPr lang="en-GB" dirty="0" smtClean="0"/>
                        <a:t>5 spoons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9294825"/>
                  </a:ext>
                </a:extLst>
              </a:tr>
              <a:tr h="51070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9245467"/>
                  </a:ext>
                </a:extLst>
              </a:tr>
              <a:tr h="510705">
                <a:tc>
                  <a:txBody>
                    <a:bodyPr/>
                    <a:lstStyle/>
                    <a:p>
                      <a:r>
                        <a:rPr lang="en-GB" dirty="0" smtClean="0"/>
                        <a:t>0 spoons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1065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634201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C333A"/>
      </a:dk2>
      <a:lt2>
        <a:srgbClr val="D6ECED"/>
      </a:lt2>
      <a:accent1>
        <a:srgbClr val="DE32DE"/>
      </a:accent1>
      <a:accent2>
        <a:srgbClr val="F42B8A"/>
      </a:accent2>
      <a:accent3>
        <a:srgbClr val="349FE7"/>
      </a:accent3>
      <a:accent4>
        <a:srgbClr val="565FF8"/>
      </a:accent4>
      <a:accent5>
        <a:srgbClr val="876BE7"/>
      </a:accent5>
      <a:accent6>
        <a:srgbClr val="F268C2"/>
      </a:accent6>
      <a:hlink>
        <a:srgbClr val="F55CF9"/>
      </a:hlink>
      <a:folHlink>
        <a:srgbClr val="E8A0EE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  <Status xmlns="71af3243-3dd4-4a8d-8c0d-dd76da1f02a5">Not started</Statu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b385d60f68dd989dca1fdc827799d853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911b479caf7b199da365455750e4572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9791FE0-E525-44F5-B24B-E8E5757CF5F2}">
  <ds:schemaRefs>
    <ds:schemaRef ds:uri="http://purl.org/dc/terms/"/>
    <ds:schemaRef ds:uri="http://schemas.openxmlformats.org/package/2006/metadata/core-properties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1af3243-3dd4-4a8d-8c0d-dd76da1f02a5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6428C60-BADF-461E-ACB1-6AC412BA55B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E7010E9-D0D4-4763-90A3-DBAE37445A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Event design</Template>
  <TotalTime>0</TotalTime>
  <Words>389</Words>
  <Application>Microsoft Office PowerPoint</Application>
  <PresentationFormat>Widescreen</PresentationFormat>
  <Paragraphs>37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Wingdings 3</vt:lpstr>
      <vt:lpstr>Wisp</vt:lpstr>
      <vt:lpstr>Spoons</vt:lpstr>
      <vt:lpstr>Why Spoons?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2022-02-17T10:36:23Z</dcterms:created>
  <dcterms:modified xsi:type="dcterms:W3CDTF">2022-02-17T12:01:55Z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